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24F74E-A5D7-41D2-80AC-20CCD9C15829}">
  <a:tblStyle styleId="{CF24F74E-A5D7-41D2-80AC-20CCD9C1582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754"/>
  </p:normalViewPr>
  <p:slideViewPr>
    <p:cSldViewPr snapToGrid="0">
      <p:cViewPr varScale="1">
        <p:scale>
          <a:sx n="132" d="100"/>
          <a:sy n="132" d="100"/>
        </p:scale>
        <p:origin x="167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27a3641b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127a3641b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7b6b7127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7b6b7127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089fdeef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089fdeef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089fdeef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089fdeef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089fdeef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089fdeef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089fdeef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089fdeef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089fdeef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089fdeef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089fdee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089fdee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089fdeef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089fdeef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089fdeef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4089fdeef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03717322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03717322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602859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602859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f602859b6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f602859b6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7b6b712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7b6b712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57b6b712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57b6b712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602859b6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f602859b6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602859b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f602859b6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602859b6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602859b6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602859b6b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602859b6b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ACWA, P. (2018). </a:t>
            </a:r>
            <a:r>
              <a:rPr lang="en" i="1">
                <a:solidFill>
                  <a:schemeClr val="dk1"/>
                </a:solidFill>
              </a:rPr>
              <a:t>Pueblo River Walk Sculpture of the Lakota Sioux Tribe</a:t>
            </a:r>
            <a:r>
              <a:rPr lang="en">
                <a:solidFill>
                  <a:schemeClr val="dk1"/>
                </a:solidFill>
              </a:rPr>
              <a:t>. flickr. Retrieved July 6, 2023, from https://www.flickr.com/photos/acwa/45058507815.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602859b6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f602859b6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Elstef. (2020). </a:t>
            </a:r>
            <a:r>
              <a:rPr lang="en" i="1">
                <a:solidFill>
                  <a:schemeClr val="dk1"/>
                </a:solidFill>
              </a:rPr>
              <a:t>Star shaped patch sewing</a:t>
            </a:r>
            <a:r>
              <a:rPr lang="en">
                <a:solidFill>
                  <a:schemeClr val="dk1"/>
                </a:solidFill>
              </a:rPr>
              <a:t>. PXhere. Retrieved July 6, 2023, from https://pxhere.com/en/photo/1605062#google_vignette.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602859b6b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f602859b6b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Alter, T. (2016). </a:t>
            </a:r>
            <a:r>
              <a:rPr lang="en" i="1">
                <a:solidFill>
                  <a:schemeClr val="dk1"/>
                </a:solidFill>
              </a:rPr>
              <a:t>I got another blanket from the Northern Cheyenne and Crow Missions I support.</a:t>
            </a:r>
            <a:r>
              <a:rPr lang="en">
                <a:solidFill>
                  <a:schemeClr val="dk1"/>
                </a:solidFill>
              </a:rPr>
              <a:t> flickr. Retrieved July 6, 2023, from https://www.flickr.com/photos/78428166@N00/30414560965.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27a3641b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27a3641b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27a3641b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27a3641b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27a3641b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27a3641b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27a3641b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27a3641b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602859b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602859b6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602859b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602859b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089fdee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089fdee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HBE10iBWgQ0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iISP02KPau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iISP02KPau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iISP02KPau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iISP02KPau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://www.youtube.com/watch?v=iISP02KPau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38fjNw6-Oc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o9ViOMe_W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C09E-CDED-5F07-C36E-14A879A4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8BCC-BE31-01B5-19D0-4203536E3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908F33-2FF2-FC4A-AE22-807498EE59C4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5" name="Online Media 4" descr="Star Quilt Project for &quot;Diamonds, Not Just A Girl's Best Friend&quot;">
            <a:hlinkClick r:id="" action="ppaction://media"/>
            <a:extLst>
              <a:ext uri="{FF2B5EF4-FFF2-40B4-BE49-F238E27FC236}">
                <a16:creationId xmlns:a16="http://schemas.microsoft.com/office/drawing/2014/main" id="{55CBC998-EEC2-B491-D3EF-0102BCF8E5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3584" y="735947"/>
            <a:ext cx="6656832" cy="37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Design</a:t>
            </a: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</a:t>
            </a: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distribution of visual weight on either side of the vertical axis.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Symmetrical balance uses the same characteristics.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Asymmetrical balance uses different but equally weighted features.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Emphasis or Focal Point</a:t>
            </a:r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Used to make certain parts of an artwork stand out. It creates a center of interest or focal point. It is the place in which an artist draws your eye to first.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</a:t>
            </a: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Difference in theme, imagery, and color to strengthen the other principles of the piece.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arrangement of opposite elements in a composition so as to create visual interest.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Light versus dark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Rough versus smooth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dirty="0"/>
              <a:t>Small versus large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Movement</a:t>
            </a:r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the eye moves through the composition, leading viewer attention from one aspect of the work to another.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line, shape, and form to create the illusion of motion.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Pattern</a:t>
            </a:r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Systematic and repetitive use of the same motif or design.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repetition of specific visual elements such as a unit of shape or form.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 method used to organize surfaces in a consistent regular manner.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Rhythm</a:t>
            </a:r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Regular repetition or alteration of elements to build interest and create cohesion through aspects like elements, shapes, colors, or patterns with intentional subtle variations.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Unity</a:t>
            </a:r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Using compositional elements to create harmony and wholeness to a work.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Visually pleasing agreement among the elements in a design.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The feeling that everything in the work of art works together and looks like it fits.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Variety</a:t>
            </a:r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compositional elements to create tension and dissonance in a work.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Diamonds, Not Just a Girl’s Best Friend</a:t>
            </a:r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Comparing the Quilts of Indigenous Plains People with Tessellations of M.C. Escher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636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Think about your quilt design activity.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What three words best describe the design you created?</a:t>
            </a:r>
            <a:endParaRPr dirty="0"/>
          </a:p>
        </p:txBody>
      </p:sp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grpSp>
        <p:nvGrpSpPr>
          <p:cNvPr id="207" name="Google Shape;207;p38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08" name="Google Shape;208;p38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9" name="Google Shape;209;p38"/>
            <p:cNvPicPr preferRelativeResize="0"/>
            <p:nvPr/>
          </p:nvPicPr>
          <p:blipFill rotWithShape="1">
            <a:blip r:embed="rId3">
              <a:alphaModFix/>
            </a:blip>
            <a:srcRect l="17543" r="17550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10" name="Google Shape;210;p38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6100" y="1667394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636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your group: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through your sticky notes.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Come to a consensus on three words that best describes the quilt design activity.</a:t>
            </a:r>
            <a:endParaRPr dirty="0"/>
          </a:p>
        </p:txBody>
      </p:sp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grpSp>
        <p:nvGrpSpPr>
          <p:cNvPr id="217" name="Google Shape;217;p39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18" name="Google Shape;218;p39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9" name="Google Shape;219;p39"/>
            <p:cNvPicPr preferRelativeResize="0"/>
            <p:nvPr/>
          </p:nvPicPr>
          <p:blipFill rotWithShape="1">
            <a:blip r:embed="rId3">
              <a:alphaModFix/>
            </a:blip>
            <a:srcRect l="17543" r="17550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20" name="Google Shape;220;p39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6100" y="1667394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636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your new group: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through your sticky notes.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Come to a consensus on two words that best describes the quilt design activity.</a:t>
            </a:r>
            <a:endParaRPr dirty="0"/>
          </a:p>
        </p:txBody>
      </p:sp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28" name="Google Shape;228;p40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40"/>
            <p:cNvPicPr preferRelativeResize="0"/>
            <p:nvPr/>
          </p:nvPicPr>
          <p:blipFill rotWithShape="1">
            <a:blip r:embed="rId3">
              <a:alphaModFix/>
            </a:blip>
            <a:srcRect l="17543" r="17550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30" name="Google Shape;230;p40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6100" y="1667394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636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With your new group: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Read through your sticky notes.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Come to a consensus on two words that best describes the quilt design activity.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After three minutes, as a class, we will decide on one word that best describes the quilt design activity</a:t>
            </a:r>
            <a:endParaRPr dirty="0"/>
          </a:p>
        </p:txBody>
      </p:sp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8-Up</a:t>
            </a:r>
            <a:endParaRPr/>
          </a:p>
        </p:txBody>
      </p:sp>
      <p:grpSp>
        <p:nvGrpSpPr>
          <p:cNvPr id="237" name="Google Shape;237;p41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38" name="Google Shape;238;p41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9" name="Google Shape;239;p41"/>
            <p:cNvPicPr preferRelativeResize="0"/>
            <p:nvPr/>
          </p:nvPicPr>
          <p:blipFill rotWithShape="1">
            <a:blip r:embed="rId3">
              <a:alphaModFix/>
            </a:blip>
            <a:srcRect l="17543" r="17550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40" name="Google Shape;240;p41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6100" y="1667394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Balance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Emphasis/Focal Point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Contrast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Movement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Pattern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Rhythm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Unity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Variety</a:t>
            </a:r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Principles of Design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1372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sticky note on the board under the Principle of Design that best represents your tessellation design.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With those who selected the same principle as you, discuss why you believe it is the most applicable design to your work.</a:t>
            </a:r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36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Sticky Bars</a:t>
            </a:r>
            <a:endParaRPr/>
          </a:p>
        </p:txBody>
      </p:sp>
      <p:grpSp>
        <p:nvGrpSpPr>
          <p:cNvPr id="253" name="Google Shape;253;p43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54" name="Google Shape;254;p43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5" name="Google Shape;255;p43"/>
            <p:cNvPicPr preferRelativeResize="0"/>
            <p:nvPr/>
          </p:nvPicPr>
          <p:blipFill rotWithShape="1">
            <a:blip r:embed="rId3">
              <a:alphaModFix/>
            </a:blip>
            <a:srcRect l="514" r="504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56" name="Google Shape;256;p43" title="K20 Center 3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6800" y="1667394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Review your peers art work around the room.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a positive review on a sticky note for at least one of the designs.</a:t>
            </a:r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03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Gallery Walk</a:t>
            </a:r>
            <a:endParaRPr/>
          </a:p>
        </p:txBody>
      </p:sp>
      <p:grpSp>
        <p:nvGrpSpPr>
          <p:cNvPr id="263" name="Google Shape;263;p44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64" name="Google Shape;264;p44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5" name="Google Shape;265;p44"/>
            <p:cNvPicPr preferRelativeResize="0"/>
            <p:nvPr/>
          </p:nvPicPr>
          <p:blipFill rotWithShape="1">
            <a:blip r:embed="rId3">
              <a:alphaModFix/>
            </a:blip>
            <a:srcRect l="24963" r="24968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your paper, write OPTIC down the left side.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O- write </a:t>
            </a:r>
            <a:r>
              <a:rPr lang="en" b="1" i="1" u="sng"/>
              <a:t>observations</a:t>
            </a:r>
            <a:r>
              <a:rPr lang="en"/>
              <a:t> about the visuals you see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P- list the </a:t>
            </a:r>
            <a:r>
              <a:rPr lang="en" b="1" i="1" u="sng"/>
              <a:t>parts</a:t>
            </a:r>
            <a:r>
              <a:rPr lang="en"/>
              <a:t>, or details, you notice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T- assess the </a:t>
            </a:r>
            <a:r>
              <a:rPr lang="en" b="1" i="1" u="sng"/>
              <a:t>title</a:t>
            </a:r>
            <a:r>
              <a:rPr lang="en"/>
              <a:t> </a:t>
            </a:r>
            <a:endParaRPr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30"/>
              <a:buFont typeface="Noto Sans Symbols"/>
              <a:buChar char="●"/>
            </a:pPr>
            <a:r>
              <a:rPr lang="en" sz="1800"/>
              <a:t>How does it relate?</a:t>
            </a:r>
            <a:endParaRPr sz="1800"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30"/>
              <a:buFont typeface="Noto Sans Symbols"/>
              <a:buChar char="●"/>
            </a:pPr>
            <a:r>
              <a:rPr lang="en" sz="1800"/>
              <a:t>If there is </a:t>
            </a:r>
            <a:r>
              <a:rPr lang="en" sz="1800" b="1" i="1" u="sng"/>
              <a:t>no title</a:t>
            </a:r>
            <a:r>
              <a:rPr lang="en" sz="1800"/>
              <a:t>, give it one</a:t>
            </a:r>
            <a:endParaRPr sz="18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I- determine the </a:t>
            </a:r>
            <a:r>
              <a:rPr lang="en" b="1" i="1" u="sng"/>
              <a:t>interrelationships</a:t>
            </a:r>
            <a:r>
              <a:rPr lang="en"/>
              <a:t> of the visuals</a:t>
            </a:r>
            <a:endParaRPr/>
          </a:p>
          <a:p>
            <a:pPr marL="914400" lvl="1" indent="-29400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30"/>
              <a:buFont typeface="Noto Sans Symbols"/>
              <a:buChar char="●"/>
            </a:pPr>
            <a:r>
              <a:rPr lang="en" sz="1800"/>
              <a:t>How do they work together?</a:t>
            </a:r>
            <a:endParaRPr sz="18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C- come to a </a:t>
            </a:r>
            <a:r>
              <a:rPr lang="en" b="1" i="1" u="sng"/>
              <a:t>conclusion</a:t>
            </a:r>
            <a:r>
              <a:rPr lang="en"/>
              <a:t> about the image</a:t>
            </a:r>
            <a:endParaRPr/>
          </a:p>
        </p:txBody>
      </p:sp>
      <p:sp>
        <p:nvSpPr>
          <p:cNvPr id="271" name="Google Shape;271;p45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03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OPTIC-al</a:t>
            </a:r>
            <a:endParaRPr/>
          </a:p>
        </p:txBody>
      </p:sp>
      <p:grpSp>
        <p:nvGrpSpPr>
          <p:cNvPr id="272" name="Google Shape;272;p45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73" name="Google Shape;273;p45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4" name="Google Shape;274;p45"/>
            <p:cNvPicPr preferRelativeResize="0"/>
            <p:nvPr/>
          </p:nvPicPr>
          <p:blipFill rotWithShape="1">
            <a:blip r:embed="rId3">
              <a:alphaModFix/>
            </a:blip>
            <a:srcRect l="19427" r="19421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03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OPTIC-al</a:t>
            </a:r>
            <a:endParaRPr/>
          </a:p>
        </p:txBody>
      </p:sp>
      <p:grpSp>
        <p:nvGrpSpPr>
          <p:cNvPr id="280" name="Google Shape;280;p46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81" name="Google Shape;281;p46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2" name="Google Shape;282;p46"/>
            <p:cNvPicPr preferRelativeResize="0"/>
            <p:nvPr/>
          </p:nvPicPr>
          <p:blipFill rotWithShape="1">
            <a:blip r:embed="rId3">
              <a:alphaModFix/>
            </a:blip>
            <a:srcRect l="19427" r="19421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3" name="Google Shape;283;p46"/>
          <p:cNvPicPr preferRelativeResize="0"/>
          <p:nvPr/>
        </p:nvPicPr>
        <p:blipFill rotWithShape="1">
          <a:blip r:embed="rId4">
            <a:alphaModFix/>
          </a:blip>
          <a:srcRect l="24953"/>
          <a:stretch/>
        </p:blipFill>
        <p:spPr>
          <a:xfrm>
            <a:off x="5111872" y="1609474"/>
            <a:ext cx="3662377" cy="32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6"/>
          <p:cNvSpPr txBox="1">
            <a:spLocks noGrp="1"/>
          </p:cNvSpPr>
          <p:nvPr>
            <p:ph type="body" idx="1"/>
          </p:nvPr>
        </p:nvSpPr>
        <p:spPr>
          <a:xfrm>
            <a:off x="457200" y="1330000"/>
            <a:ext cx="4179000" cy="3257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/>
              <a:t>On your paper, write OPTIC down the left side.</a:t>
            </a:r>
            <a:endParaRPr sz="2600"/>
          </a:p>
          <a:p>
            <a:pPr marL="457200" lvl="0" indent="-34417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O- write </a:t>
            </a:r>
            <a:r>
              <a:rPr lang="en" sz="2600" b="1" i="1" u="sng"/>
              <a:t>observations</a:t>
            </a:r>
            <a:r>
              <a:rPr lang="en" sz="2600"/>
              <a:t> about the visuals you see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P- list the </a:t>
            </a:r>
            <a:r>
              <a:rPr lang="en" sz="2600" b="1" i="1" u="sng"/>
              <a:t>parts</a:t>
            </a:r>
            <a:r>
              <a:rPr lang="en" sz="2600"/>
              <a:t>, or details, you notice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T- assess the </a:t>
            </a:r>
            <a:r>
              <a:rPr lang="en" sz="2600" b="1" i="1" u="sng"/>
              <a:t>title</a:t>
            </a:r>
            <a:r>
              <a:rPr lang="en" sz="2600"/>
              <a:t> 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does it relate?</a:t>
            </a:r>
            <a:endParaRPr sz="18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If there is </a:t>
            </a:r>
            <a:r>
              <a:rPr lang="en" sz="1800" b="1" i="1" u="sng"/>
              <a:t>no title</a:t>
            </a:r>
            <a:r>
              <a:rPr lang="en" sz="1800"/>
              <a:t>, give it one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I- determine the </a:t>
            </a:r>
            <a:r>
              <a:rPr lang="en" sz="2600" b="1" i="1" u="sng"/>
              <a:t>interrelationships</a:t>
            </a:r>
            <a:r>
              <a:rPr lang="en" sz="2600"/>
              <a:t> of the visuals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 they work together?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C- come to a </a:t>
            </a:r>
            <a:r>
              <a:rPr lang="en" sz="2600" b="1" i="1" u="sng"/>
              <a:t>conclusion</a:t>
            </a:r>
            <a:r>
              <a:rPr lang="en" sz="2600"/>
              <a:t> about the image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7"/>
          <p:cNvSpPr txBox="1">
            <a:spLocks noGrp="1"/>
          </p:cNvSpPr>
          <p:nvPr>
            <p:ph type="body" idx="1"/>
          </p:nvPr>
        </p:nvSpPr>
        <p:spPr>
          <a:xfrm>
            <a:off x="457200" y="1330000"/>
            <a:ext cx="4179000" cy="3257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/>
              <a:t>On your paper, write OPTIC down the left side.</a:t>
            </a:r>
            <a:endParaRPr sz="2600"/>
          </a:p>
          <a:p>
            <a:pPr marL="457200" lvl="0" indent="-34417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O- write </a:t>
            </a:r>
            <a:r>
              <a:rPr lang="en" sz="2600" b="1" i="1" u="sng"/>
              <a:t>observations</a:t>
            </a:r>
            <a:r>
              <a:rPr lang="en" sz="2600"/>
              <a:t> about the visuals you see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P- list the </a:t>
            </a:r>
            <a:r>
              <a:rPr lang="en" sz="2600" b="1" i="1" u="sng"/>
              <a:t>parts</a:t>
            </a:r>
            <a:r>
              <a:rPr lang="en" sz="2600"/>
              <a:t>, or details, you notice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T- assess the </a:t>
            </a:r>
            <a:r>
              <a:rPr lang="en" sz="2600" b="1" i="1" u="sng"/>
              <a:t>title</a:t>
            </a:r>
            <a:r>
              <a:rPr lang="en" sz="2600"/>
              <a:t> 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does it relate?</a:t>
            </a:r>
            <a:endParaRPr sz="18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If there is </a:t>
            </a:r>
            <a:r>
              <a:rPr lang="en" sz="1800" b="1" i="1" u="sng"/>
              <a:t>no title</a:t>
            </a:r>
            <a:r>
              <a:rPr lang="en" sz="1800"/>
              <a:t>, give it one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I- determine the </a:t>
            </a:r>
            <a:r>
              <a:rPr lang="en" sz="2600" b="1" i="1" u="sng"/>
              <a:t>interrelationships</a:t>
            </a:r>
            <a:r>
              <a:rPr lang="en" sz="2600"/>
              <a:t> of the visuals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 they work together?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C- come to a </a:t>
            </a:r>
            <a:r>
              <a:rPr lang="en" sz="2600" b="1" i="1" u="sng"/>
              <a:t>conclusion</a:t>
            </a:r>
            <a:r>
              <a:rPr lang="en" sz="2600"/>
              <a:t> about the image</a:t>
            </a:r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03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OPTIC-al</a:t>
            </a:r>
            <a:endParaRPr/>
          </a:p>
        </p:txBody>
      </p:sp>
      <p:grpSp>
        <p:nvGrpSpPr>
          <p:cNvPr id="291" name="Google Shape;291;p47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292" name="Google Shape;292;p47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3" name="Google Shape;293;p47"/>
            <p:cNvPicPr preferRelativeResize="0"/>
            <p:nvPr/>
          </p:nvPicPr>
          <p:blipFill rotWithShape="1">
            <a:blip r:embed="rId3">
              <a:alphaModFix/>
            </a:blip>
            <a:srcRect l="19427" r="19421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94" name="Google Shape;29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601" y="1667402"/>
            <a:ext cx="4179000" cy="31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70944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As you watch the video, take visual notes. These can be: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Images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Dots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Lines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Arrows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Diagrams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Your notes should include the following: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Main idea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Key information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New knowledge</a:t>
            </a: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Sketchnotes</a:t>
            </a:r>
            <a:endParaRPr/>
          </a:p>
        </p:txBody>
      </p:sp>
      <p:grpSp>
        <p:nvGrpSpPr>
          <p:cNvPr id="96" name="Google Shape;96;p22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97" name="Google Shape;97;p22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" name="Google Shape;98;p22"/>
            <p:cNvPicPr preferRelativeResize="0"/>
            <p:nvPr/>
          </p:nvPicPr>
          <p:blipFill rotWithShape="1">
            <a:blip r:embed="rId3">
              <a:alphaModFix/>
            </a:blip>
            <a:srcRect l="612" r="602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>
            <a:spLocks noGrp="1"/>
          </p:cNvSpPr>
          <p:nvPr>
            <p:ph type="body" idx="1"/>
          </p:nvPr>
        </p:nvSpPr>
        <p:spPr>
          <a:xfrm>
            <a:off x="457200" y="1330000"/>
            <a:ext cx="4179000" cy="3257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/>
              <a:t>On your paper, write OPTIC down the left side.</a:t>
            </a:r>
            <a:endParaRPr sz="2600"/>
          </a:p>
          <a:p>
            <a:pPr marL="457200" lvl="0" indent="-34417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O- write </a:t>
            </a:r>
            <a:r>
              <a:rPr lang="en" sz="2600" b="1" i="1" u="sng"/>
              <a:t>observations</a:t>
            </a:r>
            <a:r>
              <a:rPr lang="en" sz="2600"/>
              <a:t> about the visuals you see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P- list the </a:t>
            </a:r>
            <a:r>
              <a:rPr lang="en" sz="2600" b="1" i="1" u="sng"/>
              <a:t>parts</a:t>
            </a:r>
            <a:r>
              <a:rPr lang="en" sz="2600"/>
              <a:t>, or details, you notice</a:t>
            </a:r>
            <a:endParaRPr sz="26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T- assess the </a:t>
            </a:r>
            <a:r>
              <a:rPr lang="en" sz="2600" b="1" i="1" u="sng"/>
              <a:t>title</a:t>
            </a:r>
            <a:r>
              <a:rPr lang="en" sz="2600"/>
              <a:t> 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does it relate?</a:t>
            </a:r>
            <a:endParaRPr sz="18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If there is </a:t>
            </a:r>
            <a:r>
              <a:rPr lang="en" sz="1800" b="1" i="1" u="sng"/>
              <a:t>no title</a:t>
            </a:r>
            <a:r>
              <a:rPr lang="en" sz="1800"/>
              <a:t>, give it one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I- determine the </a:t>
            </a:r>
            <a:r>
              <a:rPr lang="en" sz="2600" b="1" i="1" u="sng"/>
              <a:t>interrelationships</a:t>
            </a:r>
            <a:r>
              <a:rPr lang="en" sz="2600"/>
              <a:t> of the visuals</a:t>
            </a:r>
            <a:endParaRPr sz="2600"/>
          </a:p>
          <a:p>
            <a:pPr marL="914400" lvl="1" indent="-274383" algn="l" rtl="0">
              <a:spcBef>
                <a:spcPts val="0"/>
              </a:spcBef>
              <a:spcAft>
                <a:spcPts val="0"/>
              </a:spcAft>
              <a:buSzPct val="57222"/>
              <a:buChar char="●"/>
            </a:pPr>
            <a:r>
              <a:rPr lang="en" sz="1800"/>
              <a:t>How do they work together?</a:t>
            </a:r>
            <a:endParaRPr sz="1800"/>
          </a:p>
          <a:p>
            <a:pPr marL="457200" lvl="0" indent="-3441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600"/>
              <a:t>C- come to a </a:t>
            </a:r>
            <a:r>
              <a:rPr lang="en" sz="2600" b="1" i="1" u="sng"/>
              <a:t>conclusion</a:t>
            </a:r>
            <a:r>
              <a:rPr lang="en" sz="2600"/>
              <a:t> about the image</a:t>
            </a:r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9030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OPTIC-al</a:t>
            </a:r>
            <a:endParaRPr/>
          </a:p>
        </p:txBody>
      </p:sp>
      <p:grpSp>
        <p:nvGrpSpPr>
          <p:cNvPr id="301" name="Google Shape;301;p48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302" name="Google Shape;302;p48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3" name="Google Shape;303;p48"/>
            <p:cNvPicPr preferRelativeResize="0"/>
            <p:nvPr/>
          </p:nvPicPr>
          <p:blipFill rotWithShape="1">
            <a:blip r:embed="rId3">
              <a:alphaModFix/>
            </a:blip>
            <a:srcRect l="19427" r="19421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304" name="Google Shape;3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000" y="1608144"/>
            <a:ext cx="3323705" cy="3323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20 ICAP - Diamonds, Not Just A Girl's Best Friend">
            <a:hlinkClick r:id="" action="ppaction://media"/>
            <a:extLst>
              <a:ext uri="{FF2B5EF4-FFF2-40B4-BE49-F238E27FC236}">
                <a16:creationId xmlns:a16="http://schemas.microsoft.com/office/drawing/2014/main" id="{5D603D6D-A0B3-8983-9E96-983E6D6D71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2644" y="521220"/>
            <a:ext cx="7258513" cy="410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Questions</a:t>
            </a:r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220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can an artist use the principles of design to create effective art?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can the principles of design help an artist convey mood and meaning?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Students will be able to: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Understand the Principles of Design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Analyze the artwork in the Plains Tribes’ quilts</a:t>
            </a:r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729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On a blank piece of paper, draw a T-Chart and label it with the following: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What I Know About This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What I Learned From My Partner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Once you’re done reading, fill in the “What I Know About This” column with everything you remember from the reading.</a:t>
            </a:r>
            <a:endParaRPr dirty="0"/>
          </a:p>
        </p:txBody>
      </p:sp>
      <p:sp>
        <p:nvSpPr>
          <p:cNvPr id="121" name="Google Shape;121;p26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Lakota Quilt History</a:t>
            </a:r>
            <a:endParaRPr/>
          </a:p>
        </p:txBody>
      </p:sp>
      <p:grpSp>
        <p:nvGrpSpPr>
          <p:cNvPr id="122" name="Google Shape;122;p26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123" name="Google Shape;123;p26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26"/>
            <p:cNvPicPr preferRelativeResize="0"/>
            <p:nvPr/>
          </p:nvPicPr>
          <p:blipFill rotWithShape="1">
            <a:blip r:embed="rId3">
              <a:alphaModFix/>
            </a:blip>
            <a:srcRect l="3635" r="3626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graphicFrame>
        <p:nvGraphicFramePr>
          <p:cNvPr id="125" name="Google Shape;125;p26"/>
          <p:cNvGraphicFramePr/>
          <p:nvPr/>
        </p:nvGraphicFramePr>
        <p:xfrm>
          <a:off x="5335925" y="1898626"/>
          <a:ext cx="3216500" cy="2588020"/>
        </p:xfrm>
        <a:graphic>
          <a:graphicData uri="http://schemas.openxmlformats.org/drawingml/2006/table">
            <a:tbl>
              <a:tblPr>
                <a:noFill/>
                <a:tableStyleId>{CF24F74E-A5D7-41D2-80AC-20CCD9C15829}</a:tableStyleId>
              </a:tblPr>
              <a:tblGrid>
                <a:gridCol w="16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What I Know About This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/>
                        <a:t>What I Learned From My Partner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2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7295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Share what you wrote with your partner. You have 30 seconds!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Summarize what your partner shared with you in the “What I Learned From My Partner” column.</a:t>
            </a:r>
            <a:endParaRPr dirty="0"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68592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Lakota Quilt History</a:t>
            </a:r>
            <a:endParaRPr>
              <a:highlight>
                <a:srgbClr val="00FFFF"/>
              </a:highlight>
            </a:endParaRPr>
          </a:p>
        </p:txBody>
      </p:sp>
      <p:grpSp>
        <p:nvGrpSpPr>
          <p:cNvPr id="132" name="Google Shape;132;p27"/>
          <p:cNvGrpSpPr/>
          <p:nvPr/>
        </p:nvGrpSpPr>
        <p:grpSpPr>
          <a:xfrm>
            <a:off x="7629625" y="298794"/>
            <a:ext cx="1215900" cy="1216200"/>
            <a:chOff x="7629625" y="298794"/>
            <a:chExt cx="1215900" cy="1216200"/>
          </a:xfrm>
        </p:grpSpPr>
        <p:sp>
          <p:nvSpPr>
            <p:cNvPr id="133" name="Google Shape;133;p27"/>
            <p:cNvSpPr/>
            <p:nvPr/>
          </p:nvSpPr>
          <p:spPr>
            <a:xfrm>
              <a:off x="7629625" y="298794"/>
              <a:ext cx="1215900" cy="12162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27"/>
            <p:cNvPicPr preferRelativeResize="0"/>
            <p:nvPr/>
          </p:nvPicPr>
          <p:blipFill rotWithShape="1">
            <a:blip r:embed="rId3">
              <a:alphaModFix/>
            </a:blip>
            <a:srcRect l="13972" r="13965"/>
            <a:stretch/>
          </p:blipFill>
          <p:spPr>
            <a:xfrm>
              <a:off x="7685726" y="349287"/>
              <a:ext cx="1103700" cy="11151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35" name="Google Shape;135;p27" title="K20 Center 30 second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950" y="17145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Lightly trace the pattern onto your paper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Make a design in the style of the Plains tribes quilt patterns</a:t>
            </a:r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Diamond Art Instructions</a:t>
            </a:r>
            <a:endParaRPr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5858700" y="798900"/>
            <a:ext cx="3576661" cy="4437250"/>
            <a:chOff x="5477700" y="798900"/>
            <a:chExt cx="3576661" cy="4437250"/>
          </a:xfrm>
        </p:grpSpPr>
        <p:grpSp>
          <p:nvGrpSpPr>
            <p:cNvPr id="143" name="Google Shape;143;p28"/>
            <p:cNvGrpSpPr/>
            <p:nvPr/>
          </p:nvGrpSpPr>
          <p:grpSpPr>
            <a:xfrm>
              <a:off x="6649260" y="798900"/>
              <a:ext cx="2405101" cy="2405101"/>
              <a:chOff x="3001275" y="0"/>
              <a:chExt cx="5143501" cy="5143501"/>
            </a:xfrm>
          </p:grpSpPr>
          <p:pic>
            <p:nvPicPr>
              <p:cNvPr id="144" name="Google Shape;144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001275" y="0"/>
                <a:ext cx="5143501" cy="51435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166350" y="1400475"/>
                <a:ext cx="1561700" cy="2342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6" name="Google Shape;146;p28"/>
            <p:cNvPicPr preferRelativeResize="0"/>
            <p:nvPr/>
          </p:nvPicPr>
          <p:blipFill rotWithShape="1">
            <a:blip r:embed="rId5">
              <a:alphaModFix/>
            </a:blip>
            <a:srcRect l="36037" t="12600" r="14764" b="3563"/>
            <a:stretch/>
          </p:blipFill>
          <p:spPr>
            <a:xfrm>
              <a:off x="5477700" y="924025"/>
              <a:ext cx="2530524" cy="4312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1106</Words>
  <Application>Microsoft Macintosh PowerPoint</Application>
  <PresentationFormat>On-screen Show (16:9)</PresentationFormat>
  <Paragraphs>135</Paragraphs>
  <Slides>30</Slides>
  <Notes>29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Noto Sans Symbols</vt:lpstr>
      <vt:lpstr>LEARN theme</vt:lpstr>
      <vt:lpstr>PowerPoint Presentation</vt:lpstr>
      <vt:lpstr>Diamonds, Not Just a Girl’s Best Friend</vt:lpstr>
      <vt:lpstr>Sketchnotes</vt:lpstr>
      <vt:lpstr>PowerPoint Presentation</vt:lpstr>
      <vt:lpstr>Essential Questions</vt:lpstr>
      <vt:lpstr>Learning Objectives</vt:lpstr>
      <vt:lpstr>Lakota Quilt History</vt:lpstr>
      <vt:lpstr>Lakota Quilt History</vt:lpstr>
      <vt:lpstr>Diamond Art Instructions</vt:lpstr>
      <vt:lpstr>PowerPoint Presentation</vt:lpstr>
      <vt:lpstr>Principles of Design</vt:lpstr>
      <vt:lpstr>Balance</vt:lpstr>
      <vt:lpstr>Emphasis or Focal Point</vt:lpstr>
      <vt:lpstr>Contrast</vt:lpstr>
      <vt:lpstr>Movement</vt:lpstr>
      <vt:lpstr>Pattern</vt:lpstr>
      <vt:lpstr>Rhythm</vt:lpstr>
      <vt:lpstr>Unity</vt:lpstr>
      <vt:lpstr>Variety</vt:lpstr>
      <vt:lpstr>8-Up</vt:lpstr>
      <vt:lpstr>8-Up</vt:lpstr>
      <vt:lpstr>8-Up</vt:lpstr>
      <vt:lpstr>8-Up</vt:lpstr>
      <vt:lpstr>The Principles of Design</vt:lpstr>
      <vt:lpstr>Sticky Bars</vt:lpstr>
      <vt:lpstr>Gallery Walk</vt:lpstr>
      <vt:lpstr>It’s OPTIC-al</vt:lpstr>
      <vt:lpstr>It’s OPTIC-al</vt:lpstr>
      <vt:lpstr>It’s OPTIC-al</vt:lpstr>
      <vt:lpstr>It’s OPTIC-al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Diamonds, Not Just a Girl's Best Friend</dc:title>
  <dc:subject/>
  <dc:creator>K20 Center</dc:creator>
  <cp:keywords/>
  <dc:description/>
  <cp:lastModifiedBy>Walker, Helena M.</cp:lastModifiedBy>
  <cp:revision>5</cp:revision>
  <dcterms:modified xsi:type="dcterms:W3CDTF">2023-08-15T15:32:32Z</dcterms:modified>
  <cp:category/>
</cp:coreProperties>
</file>