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P8EBBtS4JHVmKfgzdt5HaBGnL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C8174C-3D74-47A6-993A-39E2CB76C4D8}">
  <a:tblStyle styleId="{26C8174C-3D74-47A6-993A-39E2CB76C4D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54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221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221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7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sz="1200">
                <a:latin typeface="Times New Roman"/>
                <a:ea typeface="Times New Roman"/>
                <a:cs typeface="Times New Roman"/>
                <a:sym typeface="Times New Roman"/>
              </a:rPr>
              <a:t>K20 Center. (n.d.). Masterpiece Match-Up. Strategies. </a:t>
            </a:r>
            <a:r>
              <a:rPr lang="en-US"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https://learn.k20center.ou.edu/strategy/2218</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US" sz="1200">
                <a:latin typeface="Times New Roman"/>
                <a:ea typeface="Times New Roman"/>
                <a:cs typeface="Times New Roman"/>
                <a:sym typeface="Times New Roman"/>
              </a:rPr>
              <a:t>K20 Center. (n.d.). Masterpiece Match-Up. Strategies. </a:t>
            </a:r>
            <a:r>
              <a:rPr lang="en-US"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https://learn.k20center.ou.edu/strategy/2218</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YouTube. (2020, November 10). </a:t>
            </a:r>
            <a:r>
              <a:rPr lang="en-US" i="1"/>
              <a:t>South Dakota v. Dole | Bri's homework help series</a:t>
            </a:r>
            <a:r>
              <a:rPr lang="en-US"/>
              <a:t>. YouTube. Retrieved March 16, 2023, from https://www.youtube.com/watch?v=1ROJjabQpO8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US" sz="1200">
                <a:latin typeface="Times New Roman"/>
                <a:ea typeface="Times New Roman"/>
                <a:cs typeface="Times New Roman"/>
                <a:sym typeface="Times New Roman"/>
              </a:rPr>
              <a:t>K20 Center. (n.d.). Justified True or False. Strategies. </a:t>
            </a:r>
            <a:r>
              <a:rPr lang="en-US"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https://learn.k20center.ou.edu/strategy/174</a:t>
            </a: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292929"/>
              </a:buClr>
              <a:buSzPts val="1200"/>
              <a:buNone/>
            </a:pPr>
            <a:r>
              <a:rPr lang="en-US" sz="1200" dirty="0">
                <a:solidFill>
                  <a:srgbClr val="292929"/>
                </a:solidFill>
              </a:rPr>
              <a:t>K20 Center. (n.d.). Bell ringers and exit tickets. Strategies. https://learn.k20center.ou.edu/strategy/125</a:t>
            </a:r>
            <a:endParaRPr sz="1200" dirty="0">
              <a:solidFill>
                <a:srgbClr val="292929"/>
              </a:solidFill>
              <a:highlight>
                <a:srgbClr val="FFFFFF"/>
              </a:highlight>
            </a:endParaRPr>
          </a:p>
          <a:p>
            <a:pPr marL="0" lvl="0" indent="0" algn="l" rtl="0">
              <a:lnSpc>
                <a:spcPct val="100000"/>
              </a:lnSpc>
              <a:spcBef>
                <a:spcPts val="0"/>
              </a:spcBef>
              <a:spcAft>
                <a:spcPts val="0"/>
              </a:spcAft>
              <a:buSzPts val="1400"/>
              <a:buNone/>
            </a:pPr>
            <a:endParaRPr dirty="0"/>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K20 Center. (2020). Jigsaw. Strategy. https://learn.k20center.ou.edu/strategy/179</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6" name="Google Shape;1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28"/>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28"/>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8"/>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9"/>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29"/>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2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30"/>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3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3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3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8"/>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0"/>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19"/>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1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2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21"/>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2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22"/>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23"/>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3"/>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23"/>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23"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24"/>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5"/>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7"/>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7"/>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1ROJjabQpO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youtube.com/watch?v=1ROJjabQpO8"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0"/>
          <p:cNvSpPr txBox="1">
            <a:spLocks noGrp="1"/>
          </p:cNvSpPr>
          <p:nvPr>
            <p:ph type="body" idx="1"/>
          </p:nvPr>
        </p:nvSpPr>
        <p:spPr>
          <a:xfrm>
            <a:off x="457200" y="1309352"/>
            <a:ext cx="6366116"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dirty="0"/>
              <a:t>Shh!  Keep your power a secret!</a:t>
            </a:r>
            <a:endParaRPr dirty="0"/>
          </a:p>
          <a:p>
            <a:pPr marL="457200" lvl="0" indent="-393700" algn="l" rtl="0">
              <a:lnSpc>
                <a:spcPct val="100000"/>
              </a:lnSpc>
              <a:spcBef>
                <a:spcPts val="520"/>
              </a:spcBef>
              <a:spcAft>
                <a:spcPts val="0"/>
              </a:spcAft>
              <a:buSzPts val="2600"/>
              <a:buChar char="•"/>
            </a:pPr>
            <a:r>
              <a:rPr lang="en-US" dirty="0"/>
              <a:t>Create an illustration that describes the governmental power you were assigned. </a:t>
            </a:r>
            <a:endParaRPr dirty="0"/>
          </a:p>
          <a:p>
            <a:pPr marL="457200" lvl="0" indent="-393700" algn="l" rtl="0">
              <a:lnSpc>
                <a:spcPct val="100000"/>
              </a:lnSpc>
              <a:spcBef>
                <a:spcPts val="0"/>
              </a:spcBef>
              <a:spcAft>
                <a:spcPts val="0"/>
              </a:spcAft>
              <a:buSzPts val="2600"/>
              <a:buChar char="•"/>
            </a:pPr>
            <a:r>
              <a:rPr lang="en-US" dirty="0"/>
              <a:t>Use your notes to help you illustrate the power.</a:t>
            </a:r>
            <a:endParaRPr dirty="0"/>
          </a:p>
        </p:txBody>
      </p:sp>
      <p:sp>
        <p:nvSpPr>
          <p:cNvPr id="145" name="Google Shape;145;p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Powers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Illustrations</a:t>
            </a:r>
            <a:endParaRPr/>
          </a:p>
        </p:txBody>
      </p:sp>
      <p:pic>
        <p:nvPicPr>
          <p:cNvPr id="146" name="Google Shape;146;p10"/>
          <p:cNvPicPr preferRelativeResize="0"/>
          <p:nvPr/>
        </p:nvPicPr>
        <p:blipFill rotWithShape="1">
          <a:blip r:embed="rId3">
            <a:alphaModFix/>
          </a:blip>
          <a:srcRect/>
          <a:stretch/>
        </p:blipFill>
        <p:spPr>
          <a:xfrm flipH="1">
            <a:off x="6684579" y="98976"/>
            <a:ext cx="1880197" cy="17865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1"/>
          <p:cNvSpPr txBox="1">
            <a:spLocks noGrp="1"/>
          </p:cNvSpPr>
          <p:nvPr>
            <p:ph type="body" idx="1"/>
          </p:nvPr>
        </p:nvSpPr>
        <p:spPr>
          <a:xfrm>
            <a:off x="457200" y="1309352"/>
            <a:ext cx="6700345" cy="3262648"/>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dirty="0"/>
              <a:t>View each illustration that describes a governmental power.</a:t>
            </a:r>
            <a:endParaRPr dirty="0"/>
          </a:p>
          <a:p>
            <a:pPr marL="457200" lvl="0" indent="-393700" algn="l" rtl="0">
              <a:lnSpc>
                <a:spcPct val="100000"/>
              </a:lnSpc>
              <a:spcBef>
                <a:spcPts val="0"/>
              </a:spcBef>
              <a:spcAft>
                <a:spcPts val="0"/>
              </a:spcAft>
              <a:buSzPts val="2600"/>
              <a:buChar char="•"/>
            </a:pPr>
            <a:r>
              <a:rPr lang="en-US" dirty="0"/>
              <a:t>Take notes over what you see.</a:t>
            </a:r>
            <a:endParaRPr dirty="0"/>
          </a:p>
          <a:p>
            <a:pPr marL="457200" lvl="0" indent="-393700" algn="l" rtl="0">
              <a:lnSpc>
                <a:spcPct val="100000"/>
              </a:lnSpc>
              <a:spcBef>
                <a:spcPts val="0"/>
              </a:spcBef>
              <a:spcAft>
                <a:spcPts val="0"/>
              </a:spcAft>
              <a:buSzPts val="2600"/>
              <a:buChar char="•"/>
            </a:pPr>
            <a:r>
              <a:rPr lang="en-US" dirty="0"/>
              <a:t>Make an informed guess about what power each illustration is describing. </a:t>
            </a:r>
            <a:endParaRPr dirty="0"/>
          </a:p>
        </p:txBody>
      </p:sp>
      <p:sp>
        <p:nvSpPr>
          <p:cNvPr id="152" name="Google Shape;152;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Powers Illustrations</a:t>
            </a:r>
            <a:endParaRPr/>
          </a:p>
        </p:txBody>
      </p:sp>
      <p:pic>
        <p:nvPicPr>
          <p:cNvPr id="153" name="Google Shape;153;p11"/>
          <p:cNvPicPr preferRelativeResize="0"/>
          <p:nvPr/>
        </p:nvPicPr>
        <p:blipFill rotWithShape="1">
          <a:blip r:embed="rId3">
            <a:alphaModFix/>
          </a:blip>
          <a:srcRect/>
          <a:stretch/>
        </p:blipFill>
        <p:spPr>
          <a:xfrm flipH="1">
            <a:off x="6810704" y="439510"/>
            <a:ext cx="1719388" cy="18244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2" descr="Why is the drinking age set at 21? This Homework Help video explores the dispute between states and the federal government over the legal age, and how it is an example of the principle of federalism in action.&#10;&#10;Supreme Court Document Based Questions: https://billofrightsinstitute.org/curricula/supreme-court-document-based-questions&#10;&#10;South Dakota v. Dole Viewing Guide: https://billofrightsinstitute.org/e-lessons/south-dakota-v-dole-viewing-guide&#10;&#10;South Dakota v. Dole Excerpts Close Read: https://billofrightsinstitute.org/videos/reading-excerpts-from-south-dakota-v-dole-a-primary-source-close-read-w-bri&#10;&#10;Landmark Supreme Court Cases: https://billofrightsinstitute.org/landmark-cases&#10;&#10;About the Bill of Rights Institute:&#10;&#10;Established in September 1999, the Bill of Rights Institute is a 501(c)(3) non-profit educational organization that works to engage, educate, and empower individuals with a passion for the freedom and opportunity that exist in a free society. The Institute develops educational resources and programs for a network of more than 50,000 educators and 70,000 students nationwide.&#10;&#10;Official Site: http://billofrightsinstitute.org  &#10;Facebook: https://www.facebook.com/BillofRightsInstitute &#10;Twitter: https://twitter.com/brinstitute  &#10;Instagram: https://www.instagram.com/brinstitute/&#10;&#10;BRI Educator Newsletter Sign Up Page: https://billofrightsinstitute.org/newsletter-signup" title="South Dakota v. Dole | BRI’s Homework Help Series">
            <a:hlinkClick r:id="rId3"/>
          </p:cNvPr>
          <p:cNvPicPr preferRelativeResize="0"/>
          <p:nvPr/>
        </p:nvPicPr>
        <p:blipFill rotWithShape="1">
          <a:blip r:embed="rId4">
            <a:alphaModFix/>
          </a:blip>
          <a:srcRect/>
          <a:stretch/>
        </p:blipFill>
        <p:spPr>
          <a:xfrm>
            <a:off x="721600" y="487825"/>
            <a:ext cx="7142800" cy="4017800"/>
          </a:xfrm>
          <a:prstGeom prst="rect">
            <a:avLst/>
          </a:prstGeom>
          <a:noFill/>
          <a:ln>
            <a:noFill/>
          </a:ln>
        </p:spPr>
      </p:pic>
      <p:sp>
        <p:nvSpPr>
          <p:cNvPr id="159" name="Google Shape;159;p12"/>
          <p:cNvSpPr txBox="1"/>
          <p:nvPr/>
        </p:nvSpPr>
        <p:spPr>
          <a:xfrm>
            <a:off x="2598825" y="4641000"/>
            <a:ext cx="3620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accen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https://www.youtube.com/watch?v=1ROJjabQpO8</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3"/>
          <p:cNvSpPr txBox="1">
            <a:spLocks noGrp="1"/>
          </p:cNvSpPr>
          <p:nvPr>
            <p:ph type="body" idx="1"/>
          </p:nvPr>
        </p:nvSpPr>
        <p:spPr>
          <a:xfrm>
            <a:off x="457200" y="1309352"/>
            <a:ext cx="6454403"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dirty="0"/>
              <a:t>How did the Congress use their power to change the drinking age in the states? </a:t>
            </a:r>
            <a:endParaRPr dirty="0"/>
          </a:p>
          <a:p>
            <a:pPr marL="457200" lvl="0" indent="-393700" algn="l" rtl="0">
              <a:lnSpc>
                <a:spcPct val="100000"/>
              </a:lnSpc>
              <a:spcBef>
                <a:spcPts val="0"/>
              </a:spcBef>
              <a:spcAft>
                <a:spcPts val="0"/>
              </a:spcAft>
              <a:buSzPts val="2600"/>
              <a:buChar char="•"/>
            </a:pPr>
            <a:r>
              <a:rPr lang="en-US" dirty="0"/>
              <a:t>In your opinion, should drinking age be decided at the federal level or left up to each state?</a:t>
            </a:r>
            <a:endParaRPr dirty="0"/>
          </a:p>
          <a:p>
            <a:pPr marL="457200" lvl="0" indent="-393700" algn="l" rtl="0">
              <a:lnSpc>
                <a:spcPct val="100000"/>
              </a:lnSpc>
              <a:spcBef>
                <a:spcPts val="0"/>
              </a:spcBef>
              <a:spcAft>
                <a:spcPts val="0"/>
              </a:spcAft>
              <a:buSzPts val="2600"/>
              <a:buChar char="•"/>
            </a:pPr>
            <a:r>
              <a:rPr lang="en-US" dirty="0"/>
              <a:t>What other ways  could Congress influence the states to change their laws? </a:t>
            </a:r>
            <a:endParaRPr dirty="0"/>
          </a:p>
        </p:txBody>
      </p:sp>
      <p:sp>
        <p:nvSpPr>
          <p:cNvPr id="165" name="Google Shape;165;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South Dakota v. Dole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body" idx="1"/>
          </p:nvPr>
        </p:nvSpPr>
        <p:spPr>
          <a:xfrm>
            <a:off x="457200" y="1309352"/>
            <a:ext cx="6902143"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dirty="0"/>
              <a:t>Choose any ten statements out of the fifteen listed.</a:t>
            </a:r>
            <a:endParaRPr dirty="0"/>
          </a:p>
          <a:p>
            <a:pPr marL="457200" lvl="0" indent="-393700" algn="l" rtl="0">
              <a:lnSpc>
                <a:spcPct val="100000"/>
              </a:lnSpc>
              <a:spcBef>
                <a:spcPts val="0"/>
              </a:spcBef>
              <a:spcAft>
                <a:spcPts val="0"/>
              </a:spcAft>
              <a:buSzPts val="2600"/>
              <a:buChar char="•"/>
            </a:pPr>
            <a:r>
              <a:rPr lang="en-US" dirty="0"/>
              <a:t>Read each statement and decide whether it or not it would be allowed by the federal government according to the US Constitution.</a:t>
            </a:r>
            <a:endParaRPr dirty="0"/>
          </a:p>
          <a:p>
            <a:pPr marL="457200" lvl="0" indent="-393700" algn="l" rtl="0">
              <a:lnSpc>
                <a:spcPct val="100000"/>
              </a:lnSpc>
              <a:spcBef>
                <a:spcPts val="0"/>
              </a:spcBef>
              <a:spcAft>
                <a:spcPts val="0"/>
              </a:spcAft>
              <a:buSzPts val="2600"/>
              <a:buChar char="•"/>
            </a:pPr>
            <a:r>
              <a:rPr lang="en-US" dirty="0"/>
              <a:t>Mark True for yes and False for no. </a:t>
            </a:r>
            <a:endParaRPr dirty="0"/>
          </a:p>
          <a:p>
            <a:pPr marL="457200" lvl="0" indent="-393700" algn="l" rtl="0">
              <a:lnSpc>
                <a:spcPct val="100000"/>
              </a:lnSpc>
              <a:spcBef>
                <a:spcPts val="0"/>
              </a:spcBef>
              <a:spcAft>
                <a:spcPts val="0"/>
              </a:spcAft>
              <a:buSzPts val="2600"/>
              <a:buChar char="•"/>
            </a:pPr>
            <a:r>
              <a:rPr lang="en-US" dirty="0"/>
              <a:t>Explain your reason for choosing true or false. </a:t>
            </a:r>
            <a:endParaRPr dirty="0"/>
          </a:p>
        </p:txBody>
      </p:sp>
      <p:sp>
        <p:nvSpPr>
          <p:cNvPr id="171" name="Google Shape;171;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Justified True or False</a:t>
            </a:r>
            <a:endParaRPr dirty="0"/>
          </a:p>
        </p:txBody>
      </p:sp>
      <p:pic>
        <p:nvPicPr>
          <p:cNvPr id="172" name="Google Shape;172;p14"/>
          <p:cNvPicPr preferRelativeResize="0"/>
          <p:nvPr/>
        </p:nvPicPr>
        <p:blipFill rotWithShape="1">
          <a:blip r:embed="rId3">
            <a:alphaModFix/>
          </a:blip>
          <a:srcRect/>
          <a:stretch/>
        </p:blipFill>
        <p:spPr>
          <a:xfrm>
            <a:off x="7253525" y="64275"/>
            <a:ext cx="1247100" cy="1100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Yours, Mine, and Ours Part 2</a:t>
            </a:r>
            <a:endParaRPr/>
          </a:p>
        </p:txBody>
      </p:sp>
      <p:sp>
        <p:nvSpPr>
          <p:cNvPr id="95" name="Google Shape;95;p2"/>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p>
            <a:pPr marL="0" marR="34288" lvl="0" indent="0" algn="l" rtl="0">
              <a:lnSpc>
                <a:spcPct val="100000"/>
              </a:lnSpc>
              <a:spcBef>
                <a:spcPts val="0"/>
              </a:spcBef>
              <a:spcAft>
                <a:spcPts val="0"/>
              </a:spcAft>
              <a:buSzPts val="2600"/>
              <a:buNone/>
            </a:pPr>
            <a:r>
              <a:rPr lang="en-US"/>
              <a:t>Powers of the Federal Government and the States</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body" idx="1"/>
          </p:nvPr>
        </p:nvSpPr>
        <p:spPr>
          <a:xfrm>
            <a:off x="6437425" y="1164500"/>
            <a:ext cx="2612100" cy="3257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a:t>Write down 3 observations you notice about the cartoon.</a:t>
            </a:r>
            <a:endParaRPr/>
          </a:p>
          <a:p>
            <a:pPr marL="1645836" lvl="7" indent="-60950" algn="l" rtl="0">
              <a:lnSpc>
                <a:spcPct val="100000"/>
              </a:lnSpc>
              <a:spcBef>
                <a:spcPts val="240"/>
              </a:spcBef>
              <a:spcAft>
                <a:spcPts val="0"/>
              </a:spcAft>
              <a:buSzPts val="1200"/>
              <a:buFont typeface="Calibri"/>
              <a:buNone/>
            </a:pPr>
            <a:endParaRPr/>
          </a:p>
        </p:txBody>
      </p:sp>
      <p:sp>
        <p:nvSpPr>
          <p:cNvPr id="101" name="Google Shape;101;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Bell Ringer</a:t>
            </a:r>
            <a:endParaRPr/>
          </a:p>
        </p:txBody>
      </p:sp>
      <p:pic>
        <p:nvPicPr>
          <p:cNvPr id="102" name="Google Shape;102;p3"/>
          <p:cNvPicPr preferRelativeResize="0"/>
          <p:nvPr/>
        </p:nvPicPr>
        <p:blipFill>
          <a:blip r:embed="rId3">
            <a:alphaModFix/>
          </a:blip>
          <a:stretch>
            <a:fillRect/>
          </a:stretch>
        </p:blipFill>
        <p:spPr>
          <a:xfrm>
            <a:off x="563825" y="1256897"/>
            <a:ext cx="5769902" cy="3245570"/>
          </a:xfrm>
          <a:prstGeom prst="rect">
            <a:avLst/>
          </a:prstGeom>
          <a:noFill/>
          <a:ln w="28575"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530983" y="662783"/>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108" name="Google Shape;108;p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None/>
            </a:pPr>
            <a:r>
              <a:rPr lang="en-US"/>
              <a:t>How is power shared in a federal system?</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537289" y="684854"/>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a:t>
            </a:r>
            <a:endParaRPr dirty="0"/>
          </a:p>
        </p:txBody>
      </p:sp>
      <p:sp>
        <p:nvSpPr>
          <p:cNvPr id="114" name="Google Shape;114;p5"/>
          <p:cNvSpPr txBox="1">
            <a:spLocks noGrp="1"/>
          </p:cNvSpPr>
          <p:nvPr>
            <p:ph type="body" idx="1"/>
          </p:nvPr>
        </p:nvSpPr>
        <p:spPr>
          <a:xfrm>
            <a:off x="537289" y="1870843"/>
            <a:ext cx="7772400" cy="1132284"/>
          </a:xfrm>
          <a:prstGeom prst="rect">
            <a:avLst/>
          </a:prstGeom>
          <a:noFill/>
          <a:ln>
            <a:noFill/>
          </a:ln>
        </p:spPr>
        <p:txBody>
          <a:bodyPr spcFirstLastPara="1" wrap="square" lIns="45700" tIns="45700" rIns="45700" bIns="45700" anchor="t" anchorCtr="0">
            <a:normAutofit/>
          </a:bodyPr>
          <a:lstStyle/>
          <a:p>
            <a:pPr marL="457200" lvl="0" indent="-393700" algn="l" rtl="0">
              <a:lnSpc>
                <a:spcPct val="100000"/>
              </a:lnSpc>
              <a:spcBef>
                <a:spcPts val="0"/>
              </a:spcBef>
              <a:spcAft>
                <a:spcPts val="0"/>
              </a:spcAft>
              <a:buSzPts val="2600"/>
              <a:buChar char="•"/>
            </a:pPr>
            <a:r>
              <a:rPr lang="en-US" dirty="0"/>
              <a:t>Explain the powers that are exclusively for the federal government, the states, and shared between both.</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body" idx="1"/>
          </p:nvPr>
        </p:nvSpPr>
        <p:spPr>
          <a:xfrm>
            <a:off x="457200" y="1309352"/>
            <a:ext cx="7359343"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dirty="0"/>
              <a:t>Pass out each half-page reading to a member of your group.</a:t>
            </a:r>
            <a:endParaRPr dirty="0"/>
          </a:p>
          <a:p>
            <a:pPr marL="457200" lvl="0" indent="-393700" algn="l" rtl="0">
              <a:lnSpc>
                <a:spcPct val="100000"/>
              </a:lnSpc>
              <a:spcBef>
                <a:spcPts val="520"/>
              </a:spcBef>
              <a:spcAft>
                <a:spcPts val="0"/>
              </a:spcAft>
              <a:buSzPts val="2600"/>
              <a:buChar char="•"/>
            </a:pPr>
            <a:r>
              <a:rPr lang="en-US" dirty="0"/>
              <a:t>Write down a description of each power and an example.</a:t>
            </a:r>
            <a:endParaRPr strike="sngStrike" dirty="0"/>
          </a:p>
          <a:p>
            <a:pPr marL="457200" lvl="0" indent="-393700" algn="l" rtl="0">
              <a:lnSpc>
                <a:spcPct val="100000"/>
              </a:lnSpc>
              <a:spcBef>
                <a:spcPts val="0"/>
              </a:spcBef>
              <a:spcAft>
                <a:spcPts val="0"/>
              </a:spcAft>
              <a:buSzPts val="2600"/>
              <a:buChar char="•"/>
            </a:pPr>
            <a:r>
              <a:rPr lang="en-US" dirty="0"/>
              <a:t>Share what you have learned with your group.</a:t>
            </a:r>
            <a:endParaRPr dirty="0"/>
          </a:p>
          <a:p>
            <a:pPr marL="457200" lvl="0" indent="-393700" algn="l" rtl="0">
              <a:lnSpc>
                <a:spcPct val="100000"/>
              </a:lnSpc>
              <a:spcBef>
                <a:spcPts val="0"/>
              </a:spcBef>
              <a:spcAft>
                <a:spcPts val="0"/>
              </a:spcAft>
              <a:buSzPts val="2600"/>
              <a:buChar char="•"/>
            </a:pPr>
            <a:r>
              <a:rPr lang="en-US" dirty="0"/>
              <a:t>Fill in your notes as you listen to the other group members. </a:t>
            </a:r>
            <a:endParaRPr dirty="0"/>
          </a:p>
        </p:txBody>
      </p:sp>
      <p:sp>
        <p:nvSpPr>
          <p:cNvPr id="120" name="Google Shape;120;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Powers Readings</a:t>
            </a:r>
            <a:endParaRPr/>
          </a:p>
        </p:txBody>
      </p:sp>
      <p:pic>
        <p:nvPicPr>
          <p:cNvPr id="121" name="Google Shape;121;p6"/>
          <p:cNvPicPr preferRelativeResize="0"/>
          <p:nvPr/>
        </p:nvPicPr>
        <p:blipFill rotWithShape="1">
          <a:blip r:embed="rId3">
            <a:alphaModFix/>
          </a:blip>
          <a:srcRect/>
          <a:stretch/>
        </p:blipFill>
        <p:spPr>
          <a:xfrm>
            <a:off x="7229300" y="164950"/>
            <a:ext cx="1311224" cy="13112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a:t>Why are the powers of the government divided? </a:t>
            </a:r>
            <a:endParaRPr/>
          </a:p>
          <a:p>
            <a:pPr marL="457200" lvl="0" indent="-393700" algn="l" rtl="0">
              <a:lnSpc>
                <a:spcPct val="100000"/>
              </a:lnSpc>
              <a:spcBef>
                <a:spcPts val="0"/>
              </a:spcBef>
              <a:spcAft>
                <a:spcPts val="0"/>
              </a:spcAft>
              <a:buSzPts val="2600"/>
              <a:buChar char="•"/>
            </a:pPr>
            <a:r>
              <a:rPr lang="en-US"/>
              <a:t>How do the federal government and the states have to work together?</a:t>
            </a:r>
            <a:endParaRPr/>
          </a:p>
          <a:p>
            <a:pPr marL="457200" lvl="0" indent="-393700" algn="l" rtl="0">
              <a:lnSpc>
                <a:spcPct val="100000"/>
              </a:lnSpc>
              <a:spcBef>
                <a:spcPts val="0"/>
              </a:spcBef>
              <a:spcAft>
                <a:spcPts val="0"/>
              </a:spcAft>
              <a:buSzPts val="2600"/>
              <a:buChar char="•"/>
            </a:pPr>
            <a:r>
              <a:rPr lang="en-US"/>
              <a:t>What potential struggles could come from the way power is divided between the federal government and the states? </a:t>
            </a:r>
            <a:endParaRPr/>
          </a:p>
        </p:txBody>
      </p:sp>
      <p:sp>
        <p:nvSpPr>
          <p:cNvPr id="127" name="Google Shape;127;p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Reflection Questions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722647" y="236379"/>
            <a:ext cx="8229600" cy="638568"/>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Powers of the Government</a:t>
            </a:r>
            <a:endParaRPr dirty="0"/>
          </a:p>
        </p:txBody>
      </p:sp>
      <p:graphicFrame>
        <p:nvGraphicFramePr>
          <p:cNvPr id="133" name="Google Shape;133;p8"/>
          <p:cNvGraphicFramePr/>
          <p:nvPr>
            <p:extLst>
              <p:ext uri="{D42A27DB-BD31-4B8C-83A1-F6EECF244321}">
                <p14:modId xmlns:p14="http://schemas.microsoft.com/office/powerpoint/2010/main" val="121825382"/>
              </p:ext>
            </p:extLst>
          </p:nvPr>
        </p:nvGraphicFramePr>
        <p:xfrm>
          <a:off x="722647" y="945931"/>
          <a:ext cx="7028812" cy="3633988"/>
        </p:xfrm>
        <a:graphic>
          <a:graphicData uri="http://schemas.openxmlformats.org/drawingml/2006/table">
            <a:tbl>
              <a:tblPr>
                <a:noFill/>
                <a:tableStyleId>{26C8174C-3D74-47A6-993A-39E2CB76C4D8}</a:tableStyleId>
              </a:tblPr>
              <a:tblGrid>
                <a:gridCol w="1419839">
                  <a:extLst>
                    <a:ext uri="{9D8B030D-6E8A-4147-A177-3AD203B41FA5}">
                      <a16:colId xmlns:a16="http://schemas.microsoft.com/office/drawing/2014/main" val="20000"/>
                    </a:ext>
                  </a:extLst>
                </a:gridCol>
                <a:gridCol w="5608973">
                  <a:extLst>
                    <a:ext uri="{9D8B030D-6E8A-4147-A177-3AD203B41FA5}">
                      <a16:colId xmlns:a16="http://schemas.microsoft.com/office/drawing/2014/main" val="20001"/>
                    </a:ext>
                  </a:extLst>
                </a:gridCol>
              </a:tblGrid>
              <a:tr h="518043">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rgbClr val="FFFFFF"/>
                          </a:solidFill>
                          <a:latin typeface="Calibri"/>
                          <a:ea typeface="Calibri"/>
                          <a:cs typeface="Calibri"/>
                          <a:sym typeface="Calibri"/>
                        </a:rPr>
                        <a:t>Power</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FFFFFF"/>
                          </a:solidFill>
                          <a:latin typeface="Calibri"/>
                          <a:ea typeface="Calibri"/>
                          <a:cs typeface="Calibri"/>
                          <a:sym typeface="Calibri"/>
                        </a:rPr>
                        <a:t>Notes</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1603316">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rgbClr val="910D28"/>
                          </a:solidFill>
                          <a:latin typeface="Calibri"/>
                          <a:ea typeface="Calibri"/>
                          <a:cs typeface="Calibri"/>
                          <a:sym typeface="Calibri"/>
                        </a:rPr>
                        <a:t>Enumerated (Expressed)</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Coin money and borrow money.</a:t>
                      </a:r>
                      <a:endParaRPr lang="en-US" sz="140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Set up a military, declare war, and approve treaties.</a:t>
                      </a:r>
                      <a:endParaRPr lang="en-US" sz="140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Issue copyrights and patents.</a:t>
                      </a:r>
                      <a:endParaRPr lang="en-US" sz="140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Maintain the post office.</a:t>
                      </a:r>
                    </a:p>
                    <a:p>
                      <a:pPr marL="285750" marR="0" lvl="0" indent="-285750" algn="l" rtl="0">
                        <a:lnSpc>
                          <a:spcPct val="100000"/>
                        </a:lnSpc>
                        <a:spcBef>
                          <a:spcPts val="0"/>
                        </a:spcBef>
                        <a:spcAft>
                          <a:spcPts val="0"/>
                        </a:spcAft>
                        <a:buClr>
                          <a:schemeClr val="accent6"/>
                        </a:buClr>
                        <a:buSzPts val="1800"/>
                        <a:buFont typeface="Arial"/>
                        <a:buChar char="•"/>
                      </a:pPr>
                      <a:r>
                        <a:rPr lang="en-US" sz="1800" dirty="0"/>
                        <a:t>Set up and maintain the citizenship process.</a:t>
                      </a:r>
                      <a:endParaRPr sz="1800" dirty="0"/>
                    </a:p>
                  </a:txBody>
                  <a:tcPr marL="73025" marR="73025" marT="0" marB="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147002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rgbClr val="910D28"/>
                          </a:solidFill>
                          <a:latin typeface="Calibri"/>
                          <a:ea typeface="Calibri"/>
                          <a:cs typeface="Calibri"/>
                          <a:sym typeface="Calibri"/>
                        </a:rPr>
                        <a:t>Implied</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Found in the Necessary and Proper Clause.</a:t>
                      </a:r>
                      <a:endParaRPr lang="en-US" sz="140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Set a minimum wage.</a:t>
                      </a:r>
                      <a:endParaRPr lang="en-US" sz="140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Establish a draft.</a:t>
                      </a:r>
                      <a:endParaRPr lang="en-US" sz="140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Punish tax evasion and mail fraud. </a:t>
                      </a:r>
                      <a:endParaRPr sz="1800" u="none" strike="noStrike" cap="none" dirty="0">
                        <a:latin typeface="Arial"/>
                        <a:ea typeface="Arial"/>
                        <a:cs typeface="Arial"/>
                        <a:sym typeface="Arial"/>
                      </a:endParaRPr>
                    </a:p>
                  </a:txBody>
                  <a:tcPr marL="73025" marR="73025" marT="0" marB="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9"/>
          <p:cNvSpPr txBox="1">
            <a:spLocks noGrp="1"/>
          </p:cNvSpPr>
          <p:nvPr>
            <p:ph type="title"/>
          </p:nvPr>
        </p:nvSpPr>
        <p:spPr>
          <a:xfrm>
            <a:off x="662152" y="198542"/>
            <a:ext cx="8229600" cy="638568"/>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Powers of the Government</a:t>
            </a:r>
            <a:endParaRPr dirty="0"/>
          </a:p>
        </p:txBody>
      </p:sp>
      <p:graphicFrame>
        <p:nvGraphicFramePr>
          <p:cNvPr id="139" name="Google Shape;139;p9"/>
          <p:cNvGraphicFramePr/>
          <p:nvPr>
            <p:extLst>
              <p:ext uri="{D42A27DB-BD31-4B8C-83A1-F6EECF244321}">
                <p14:modId xmlns:p14="http://schemas.microsoft.com/office/powerpoint/2010/main" val="29912852"/>
              </p:ext>
            </p:extLst>
          </p:nvPr>
        </p:nvGraphicFramePr>
        <p:xfrm>
          <a:off x="756745" y="884368"/>
          <a:ext cx="6593139" cy="4012090"/>
        </p:xfrm>
        <a:graphic>
          <a:graphicData uri="http://schemas.openxmlformats.org/drawingml/2006/table">
            <a:tbl>
              <a:tblPr>
                <a:noFill/>
                <a:tableStyleId>{26C8174C-3D74-47A6-993A-39E2CB76C4D8}</a:tableStyleId>
              </a:tblPr>
              <a:tblGrid>
                <a:gridCol w="1361142">
                  <a:extLst>
                    <a:ext uri="{9D8B030D-6E8A-4147-A177-3AD203B41FA5}">
                      <a16:colId xmlns:a16="http://schemas.microsoft.com/office/drawing/2014/main" val="20000"/>
                    </a:ext>
                  </a:extLst>
                </a:gridCol>
                <a:gridCol w="5231997">
                  <a:extLst>
                    <a:ext uri="{9D8B030D-6E8A-4147-A177-3AD203B41FA5}">
                      <a16:colId xmlns:a16="http://schemas.microsoft.com/office/drawing/2014/main" val="20001"/>
                    </a:ext>
                  </a:extLst>
                </a:gridCol>
              </a:tblGrid>
              <a:tr h="7202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rgbClr val="FFFFFF"/>
                          </a:solidFill>
                          <a:latin typeface="Calibri"/>
                          <a:ea typeface="Calibri"/>
                          <a:cs typeface="Calibri"/>
                          <a:sym typeface="Calibri"/>
                        </a:rPr>
                        <a:t>Power</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rgbClr val="FFFFFF"/>
                          </a:solidFill>
                          <a:latin typeface="Calibri"/>
                          <a:ea typeface="Calibri"/>
                          <a:cs typeface="Calibri"/>
                          <a:sym typeface="Calibri"/>
                        </a:rPr>
                        <a:t>Notes</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1051138">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rgbClr val="910D28"/>
                          </a:solidFill>
                          <a:latin typeface="Calibri"/>
                          <a:ea typeface="Calibri"/>
                          <a:cs typeface="Calibri"/>
                          <a:sym typeface="Calibri"/>
                        </a:rPr>
                        <a:t>Denied</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Suspend habeas corpus</a:t>
                      </a:r>
                      <a:endParaRPr lang="en-US" sz="140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Bill of Attainder</a:t>
                      </a:r>
                      <a:endParaRPr lang="en-US" sz="140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Pass Ex Post Facto laws</a:t>
                      </a:r>
                      <a:endParaRPr lang="en-US" sz="140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Grant nobility titles</a:t>
                      </a:r>
                      <a:endParaRPr sz="1800" u="none" strike="noStrike" cap="none" dirty="0">
                        <a:latin typeface="Arial"/>
                        <a:ea typeface="Arial"/>
                        <a:cs typeface="Arial"/>
                        <a:sym typeface="Arial"/>
                      </a:endParaRPr>
                    </a:p>
                  </a:txBody>
                  <a:tcPr marL="73025" marR="73025" marT="0" marB="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1051138">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rgbClr val="910D28"/>
                          </a:solidFill>
                          <a:latin typeface="Calibri"/>
                          <a:ea typeface="Calibri"/>
                          <a:cs typeface="Calibri"/>
                          <a:sym typeface="Calibri"/>
                        </a:rPr>
                        <a:t>Reserved</a:t>
                      </a:r>
                      <a:endParaRPr sz="1800" b="1" u="none" strike="noStrike" cap="none">
                        <a:solidFill>
                          <a:srgbClr val="910D28"/>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Conduct elections</a:t>
                      </a:r>
                      <a:endParaRPr lang="en-US" sz="140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Maintain an education system </a:t>
                      </a:r>
                      <a:endParaRPr lang="en-US" sz="140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Grant licenses</a:t>
                      </a:r>
                      <a:endParaRPr lang="en-US" sz="140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Regulate businesses</a:t>
                      </a:r>
                      <a:endParaRPr sz="1800" u="none" strike="noStrike" cap="none" dirty="0">
                        <a:latin typeface="Arial"/>
                        <a:ea typeface="Arial"/>
                        <a:cs typeface="Arial"/>
                        <a:sym typeface="Arial"/>
                      </a:endParaRPr>
                    </a:p>
                  </a:txBody>
                  <a:tcPr marL="73025" marR="73025" marT="0" marB="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2"/>
                  </a:ext>
                </a:extLst>
              </a:tr>
              <a:tr h="1051138">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a:solidFill>
                            <a:srgbClr val="910D28"/>
                          </a:solidFill>
                          <a:latin typeface="Calibri"/>
                          <a:ea typeface="Calibri"/>
                          <a:cs typeface="Calibri"/>
                          <a:sym typeface="Calibri"/>
                        </a:rPr>
                        <a:t>Concurrent</a:t>
                      </a:r>
                      <a:endParaRPr sz="1800" b="1" u="none" strike="noStrike" cap="none" dirty="0">
                        <a:solidFill>
                          <a:srgbClr val="910D28"/>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Power to pass laws</a:t>
                      </a:r>
                      <a:endParaRPr lang="en-US" sz="140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Collect taxes and borrow money</a:t>
                      </a:r>
                      <a:endParaRPr lang="en-US" sz="140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Punish criminals and set up courts</a:t>
                      </a:r>
                      <a:endParaRPr lang="en-US" sz="140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chemeClr val="accent6"/>
                        </a:buClr>
                        <a:buSzPts val="1800"/>
                        <a:buFont typeface="Arial"/>
                        <a:buChar char="•"/>
                      </a:pPr>
                      <a:r>
                        <a:rPr lang="en-US" sz="1800" u="none" strike="noStrike" cap="none" dirty="0">
                          <a:latin typeface="Arial"/>
                          <a:ea typeface="Arial"/>
                          <a:cs typeface="Arial"/>
                          <a:sym typeface="Arial"/>
                        </a:rPr>
                        <a:t>Regulate trade</a:t>
                      </a:r>
                      <a:endParaRPr sz="1800" u="none" strike="noStrike" cap="none" dirty="0">
                        <a:latin typeface="Arial"/>
                        <a:ea typeface="Arial"/>
                        <a:cs typeface="Arial"/>
                        <a:sym typeface="Arial"/>
                      </a:endParaRPr>
                    </a:p>
                  </a:txBody>
                  <a:tcPr marL="73025" marR="73025" marT="0" marB="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628</Words>
  <Application>Microsoft Office PowerPoint</Application>
  <PresentationFormat>On-screen Show (16:9)</PresentationFormat>
  <Paragraphs>73</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Noto Sans Symbols</vt:lpstr>
      <vt:lpstr>Times New Roman</vt:lpstr>
      <vt:lpstr>LEARN theme</vt:lpstr>
      <vt:lpstr>LEARN theme</vt:lpstr>
      <vt:lpstr>PowerPoint Presentation</vt:lpstr>
      <vt:lpstr>Yours, Mine, and Ours Part 2</vt:lpstr>
      <vt:lpstr>Bell Ringer</vt:lpstr>
      <vt:lpstr>Essential Question</vt:lpstr>
      <vt:lpstr>Lesson Objective</vt:lpstr>
      <vt:lpstr>Powers Readings</vt:lpstr>
      <vt:lpstr>Reflection Questions</vt:lpstr>
      <vt:lpstr>Powers of the Government</vt:lpstr>
      <vt:lpstr>Powers of the Government</vt:lpstr>
      <vt:lpstr>Powers Illustrations</vt:lpstr>
      <vt:lpstr>Powers Illustrations</vt:lpstr>
      <vt:lpstr>PowerPoint Presentation</vt:lpstr>
      <vt:lpstr>South Dakota v. Dole</vt:lpstr>
      <vt:lpstr>Justified True or False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Halstied, Laura E.</dc:creator>
  <cp:lastModifiedBy>McLeod Porter, Delma</cp:lastModifiedBy>
  <cp:revision>4</cp:revision>
  <dcterms:modified xsi:type="dcterms:W3CDTF">2023-05-04T16:16:25Z</dcterms:modified>
</cp:coreProperties>
</file>