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4"/>
  </p:notesMasterIdLst>
  <p:sldIdLst>
    <p:sldId id="256" r:id="rId3"/>
    <p:sldId id="270" r:id="rId4"/>
    <p:sldId id="262" r:id="rId5"/>
    <p:sldId id="263" r:id="rId6"/>
    <p:sldId id="260" r:id="rId7"/>
    <p:sldId id="277" r:id="rId8"/>
    <p:sldId id="271" r:id="rId9"/>
    <p:sldId id="278" r:id="rId10"/>
    <p:sldId id="272" r:id="rId11"/>
    <p:sldId id="279" r:id="rId12"/>
    <p:sldId id="280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86"/>
  </p:normalViewPr>
  <p:slideViewPr>
    <p:cSldViewPr snapToGrid="0">
      <p:cViewPr varScale="1">
        <p:scale>
          <a:sx n="114" d="100"/>
          <a:sy n="114" d="100"/>
        </p:scale>
        <p:origin x="47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Think-Pair-Share.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https://learn.k20center.ou.edu/strategy/139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7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Think-Pair-Share.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https://learn.k20center.ou.edu/strategy/139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8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smos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87089-674A-64AB-9F48-9B43D8879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659-C528-A123-3E9C-31F33342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Challenge Question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2674754-86F4-37E6-8DBA-80C627EE4D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Graph the following equation.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>
              <a:buNone/>
            </a:pPr>
            <a:endParaRPr lang="en-US" altLang="en-US" dirty="0"/>
          </a:p>
          <a:p>
            <a:pPr marL="64008" indent="0">
              <a:buNone/>
            </a:pPr>
            <a:endParaRPr lang="en-US" altLang="en-US" dirty="0"/>
          </a:p>
          <a:p>
            <a:r>
              <a:rPr lang="en-US" altLang="en-US" dirty="0"/>
              <a:t>How does the negative symbol affect the graph?</a:t>
            </a:r>
          </a:p>
        </p:txBody>
      </p:sp>
      <p:pic>
        <p:nvPicPr>
          <p:cNvPr id="4" name="Picture 3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52D25AC6-2BCE-3980-DBE7-E0888369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51" y="511175"/>
            <a:ext cx="2594899" cy="120530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C6E0A7-74FE-78E1-0AA7-1A9180638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90857"/>
              </p:ext>
            </p:extLst>
          </p:nvPr>
        </p:nvGraphicFramePr>
        <p:xfrm>
          <a:off x="1683808" y="2067811"/>
          <a:ext cx="2209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0096" imgH="521306" progId="Equation.DSMT4">
                  <p:embed/>
                </p:oleObj>
              </mc:Choice>
              <mc:Fallback>
                <p:oleObj name="Equation" r:id="rId4" imgW="2210096" imgH="5213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3808" y="2067811"/>
                        <a:ext cx="2209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52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DF47E-BFBE-6144-A81E-C015DB080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FE245C2-4F61-4AFB-2B43-203AEE65D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37579"/>
              </p:ext>
            </p:extLst>
          </p:nvPr>
        </p:nvGraphicFramePr>
        <p:xfrm>
          <a:off x="2472939" y="4115989"/>
          <a:ext cx="2349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360" imgH="507960" progId="Equation.DSMT4">
                  <p:embed/>
                </p:oleObj>
              </mc:Choice>
              <mc:Fallback>
                <p:oleObj name="Equation" r:id="rId2" imgW="234936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9C6E0A7-74FE-78E1-0AA7-1A9180638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2939" y="4115989"/>
                        <a:ext cx="2349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0C7BF68-EC43-CBB3-5C4A-BB44D7B9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104" y="663164"/>
            <a:ext cx="3779071" cy="38171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85FAFE-598B-B956-E78A-AB8B492C2745}"/>
              </a:ext>
            </a:extLst>
          </p:cNvPr>
          <p:cNvSpPr txBox="1">
            <a:spLocks/>
          </p:cNvSpPr>
          <p:nvPr/>
        </p:nvSpPr>
        <p:spPr bwMode="auto">
          <a:xfrm>
            <a:off x="631825" y="718789"/>
            <a:ext cx="405024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Challenge Question</a:t>
            </a:r>
            <a:br>
              <a:rPr lang="en-US" dirty="0"/>
            </a:br>
            <a:r>
              <a:rPr lang="en-US" dirty="0"/>
              <a:t>(Graph</a:t>
            </a:r>
            <a:r>
              <a:rPr lang="en-US" dirty="0">
                <a:solidFill>
                  <a:srgbClr val="971D20"/>
                </a:solidFill>
              </a:rPr>
              <a:t>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815039-E8D2-F7AB-5425-79D766E10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609441"/>
              </p:ext>
            </p:extLst>
          </p:nvPr>
        </p:nvGraphicFramePr>
        <p:xfrm>
          <a:off x="3729804" y="1523399"/>
          <a:ext cx="1003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960" imgH="507960" progId="Equation.DSMT4">
                  <p:embed/>
                </p:oleObj>
              </mc:Choice>
              <mc:Fallback>
                <p:oleObj name="Equation" r:id="rId5" imgW="1002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9804" y="1523399"/>
                        <a:ext cx="1003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3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Transformers,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Function Transformations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are the transformations of parent graphs related?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Analyze basic transformations on a variety of parent graphs.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Generalize patterns to create rules for function transformations.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Think-Pair-Share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Compare the following equations:</a:t>
            </a:r>
          </a:p>
        </p:txBody>
      </p:sp>
      <p:pic>
        <p:nvPicPr>
          <p:cNvPr id="4" name="Picture 3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29E3CCE2-3992-E948-695A-092988B1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51" y="511175"/>
            <a:ext cx="2594899" cy="120530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8FE45E-2B8C-B78C-5E36-2BD7AB101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55754"/>
              </p:ext>
            </p:extLst>
          </p:nvPr>
        </p:nvGraphicFramePr>
        <p:xfrm>
          <a:off x="1963208" y="2571150"/>
          <a:ext cx="82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317160" progId="Equation.DSMT4">
                  <p:embed/>
                </p:oleObj>
              </mc:Choice>
              <mc:Fallback>
                <p:oleObj name="Equation" r:id="rId4" imgW="825480" imgH="317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8EF5B7A-2CC9-CB34-812D-2E6D0AD1F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3208" y="2571150"/>
                        <a:ext cx="825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85C1F8-8923-B5DA-C6D5-7C0D86233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83935"/>
              </p:ext>
            </p:extLst>
          </p:nvPr>
        </p:nvGraphicFramePr>
        <p:xfrm>
          <a:off x="5787108" y="2285400"/>
          <a:ext cx="111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888840" progId="Equation.DSMT4">
                  <p:embed/>
                </p:oleObj>
              </mc:Choice>
              <mc:Fallback>
                <p:oleObj name="Equation" r:id="rId6" imgW="1117440" imgH="888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6CDAFB6-28CF-43D9-AB13-71A4363D8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7108" y="2285400"/>
                        <a:ext cx="1117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52B7422-4771-A4A0-9B31-F49CF240A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3418"/>
              </p:ext>
            </p:extLst>
          </p:nvPr>
        </p:nvGraphicFramePr>
        <p:xfrm>
          <a:off x="3769006" y="2482250"/>
          <a:ext cx="102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406080" progId="Equation.DSMT4">
                  <p:embed/>
                </p:oleObj>
              </mc:Choice>
              <mc:Fallback>
                <p:oleObj name="Equation" r:id="rId8" imgW="1028520" imgH="406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14E3C9A-BB0B-1B50-BC74-E02983255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9006" y="2482250"/>
                        <a:ext cx="1028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85809-74F9-6838-CBBB-7D65DDF4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8C6650-97AB-C696-5627-399C7B21A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38081"/>
              </p:ext>
            </p:extLst>
          </p:nvPr>
        </p:nvGraphicFramePr>
        <p:xfrm>
          <a:off x="1960875" y="2489076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06080" progId="Equation.DSMT4">
                  <p:embed/>
                </p:oleObj>
              </mc:Choice>
              <mc:Fallback>
                <p:oleObj name="Equation" r:id="rId2" imgW="1295280" imgH="406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8EF5B7A-2CC9-CB34-812D-2E6D0AD1F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0875" y="2489076"/>
                        <a:ext cx="1295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A47D01-1566-C6B9-0D66-2A55BC609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55156"/>
              </p:ext>
            </p:extLst>
          </p:nvPr>
        </p:nvGraphicFramePr>
        <p:xfrm>
          <a:off x="5639201" y="2480743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06080" progId="Equation.DSMT4">
                  <p:embed/>
                </p:oleObj>
              </mc:Choice>
              <mc:Fallback>
                <p:oleObj name="Equation" r:id="rId4" imgW="1333440" imgH="406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6CDAFB6-28CF-43D9-AB13-71A4363D8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9201" y="2480743"/>
                        <a:ext cx="1333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111F948-93CF-0F04-1EE6-76233F7F4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03318"/>
              </p:ext>
            </p:extLst>
          </p:nvPr>
        </p:nvGraphicFramePr>
        <p:xfrm>
          <a:off x="3823101" y="2489076"/>
          <a:ext cx="1358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406080" progId="Equation.DSMT4">
                  <p:embed/>
                </p:oleObj>
              </mc:Choice>
              <mc:Fallback>
                <p:oleObj name="Equation" r:id="rId6" imgW="1358640" imgH="406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87E91E-3685-DDD2-7F67-5C3A58930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3101" y="2489076"/>
                        <a:ext cx="1358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0F71F3-CF34-6F61-0B44-55B7B1A5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Discussion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7802B8F-F6A1-A1EF-1C5E-FF964A9D15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Why does changing the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dirty="0"/>
              <a:t>-intercept do something different from changing the slope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948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D9864-59EF-7E65-932C-B477B2AD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65A9-A433-6FD8-C504-6CD47F63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Graphs: Observations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257A50B-9123-2552-74B4-68C496BFA19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In </a:t>
            </a:r>
            <a:r>
              <a:rPr lang="en-US" sz="2400" b="1" dirty="0">
                <a:solidFill>
                  <a:schemeClr val="accent1"/>
                </a:solidFill>
              </a:rPr>
              <a:t>Part I</a:t>
            </a:r>
            <a:r>
              <a:rPr lang="en-US" sz="2400" dirty="0"/>
              <a:t>, make predictions, then graph the different absolute value functions.</a:t>
            </a:r>
          </a:p>
          <a:p>
            <a:pPr lvl="1"/>
            <a:r>
              <a:rPr lang="en-US" sz="2200" dirty="0"/>
              <a:t>Use a handheld graphing calculator or go to </a:t>
            </a:r>
            <a:r>
              <a:rPr lang="en-US" sz="2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desmos.com</a:t>
            </a:r>
            <a:r>
              <a:rPr lang="en-US" altLang="en-US" sz="2200" dirty="0"/>
              <a:t>.</a:t>
            </a:r>
          </a:p>
          <a:p>
            <a:r>
              <a:rPr lang="en-US" sz="2400" dirty="0"/>
              <a:t>Make notes about how each graph is different from the parent graph.</a:t>
            </a:r>
          </a:p>
          <a:p>
            <a:pPr lvl="1"/>
            <a:r>
              <a:rPr lang="en-US" sz="2200" dirty="0"/>
              <a:t>Use mathematical reasoning and terms.</a:t>
            </a:r>
          </a:p>
          <a:p>
            <a:r>
              <a:rPr lang="en-US" sz="2400" dirty="0"/>
              <a:t>In </a:t>
            </a:r>
            <a:r>
              <a:rPr lang="en-US" sz="2400" b="1" dirty="0">
                <a:solidFill>
                  <a:schemeClr val="accent1"/>
                </a:solidFill>
              </a:rPr>
              <a:t>Part II</a:t>
            </a:r>
            <a:r>
              <a:rPr lang="en-US" sz="2400" dirty="0"/>
              <a:t>, make predictions, then graph the different quadradic functions.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449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340C-2493-81B4-90D1-AE2EDBEC9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EDA6-4FDC-6140-8EB6-16AF787A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Exploring Graphs: Discussions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4F41902-29BE-1BE8-1FBC-967EE9F2E4B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What were the changes to the </a:t>
            </a:r>
            <a:r>
              <a:rPr lang="en-US" sz="2400" b="1" dirty="0">
                <a:solidFill>
                  <a:schemeClr val="accent1"/>
                </a:solidFill>
              </a:rPr>
              <a:t>absolute value function</a:t>
            </a:r>
            <a:r>
              <a:rPr lang="en-US" sz="2400" dirty="0"/>
              <a:t> based on the handout?</a:t>
            </a:r>
          </a:p>
          <a:p>
            <a:r>
              <a:rPr lang="en-US" sz="2400" dirty="0"/>
              <a:t>What were the changes to the </a:t>
            </a:r>
            <a:r>
              <a:rPr lang="en-US" sz="2400" b="1" dirty="0">
                <a:solidFill>
                  <a:schemeClr val="accent1"/>
                </a:solidFill>
              </a:rPr>
              <a:t>quadratic function</a:t>
            </a:r>
            <a:r>
              <a:rPr lang="en-US" sz="2400" dirty="0"/>
              <a:t> handout?</a:t>
            </a:r>
          </a:p>
          <a:p>
            <a:r>
              <a:rPr lang="en-US" sz="2400" dirty="0"/>
              <a:t>What are the general rules of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266704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1F24-DD01-AC12-3686-375EC96C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231F-4598-0469-3002-E4597557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Create Your Own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5AB402E-4999-A83C-96FB-AFDA0E91EB0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Work together to create the following:</a:t>
            </a:r>
          </a:p>
          <a:p>
            <a:pPr lvl="1"/>
            <a:r>
              <a:rPr lang="en-US" sz="2200" dirty="0"/>
              <a:t>Absolute Function Equation (no graph)</a:t>
            </a:r>
          </a:p>
          <a:p>
            <a:pPr lvl="1"/>
            <a:r>
              <a:rPr lang="en-US" sz="2200" dirty="0"/>
              <a:t>Absolute Function Graph (no equation)</a:t>
            </a:r>
          </a:p>
          <a:p>
            <a:pPr lvl="1"/>
            <a:r>
              <a:rPr lang="en-US" sz="2200" dirty="0"/>
              <a:t>Quadratic Function Equation (no graph)</a:t>
            </a:r>
          </a:p>
          <a:p>
            <a:pPr lvl="1"/>
            <a:r>
              <a:rPr lang="en-US" sz="2200" dirty="0"/>
              <a:t>Quadratic Function Graph (no equation)</a:t>
            </a:r>
          </a:p>
          <a:p>
            <a:r>
              <a:rPr lang="en-US" sz="2400" dirty="0"/>
              <a:t>Once you have created those four components, switch with another group and have them find the equation if given a graph or create the graph if given the equation.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26073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0103834F-9AEB-4E4B-9FE8-CBE1B514B878}" vid="{6EC5AFDE-7262-43BC-9B0D-4CFC10E927F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0103834F-9AEB-4E4B-9FE8-CBE1B514B878}" vid="{84B7760F-CF6A-49CD-9A4E-3FB892F31CB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0 - Lesson Slides—Transformers, Part 1</Template>
  <TotalTime>36</TotalTime>
  <Words>299</Words>
  <Application>Microsoft Office PowerPoint</Application>
  <PresentationFormat>On-screen Show (16:9)</PresentationFormat>
  <Paragraphs>37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Transformers, Part 1</vt:lpstr>
      <vt:lpstr>Essential Question</vt:lpstr>
      <vt:lpstr>Learning Objectives</vt:lpstr>
      <vt:lpstr>Think-Pair-Share</vt:lpstr>
      <vt:lpstr>Discussion</vt:lpstr>
      <vt:lpstr>Exploring Graphs: Observations</vt:lpstr>
      <vt:lpstr>Exploring Graphs: Discussions</vt:lpstr>
      <vt:lpstr>Create Your Own</vt:lpstr>
      <vt:lpstr>Challenge Question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Eike, Michell L.</cp:lastModifiedBy>
  <cp:revision>3</cp:revision>
  <dcterms:created xsi:type="dcterms:W3CDTF">2025-09-03T20:05:13Z</dcterms:created>
  <dcterms:modified xsi:type="dcterms:W3CDTF">2025-09-04T14:23:03Z</dcterms:modified>
  <cp:category/>
</cp:coreProperties>
</file>