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3"/>
  </p:notesMasterIdLst>
  <p:sldIdLst>
    <p:sldId id="276" r:id="rId2"/>
    <p:sldId id="256" r:id="rId3"/>
    <p:sldId id="274" r:id="rId4"/>
    <p:sldId id="275" r:id="rId5"/>
    <p:sldId id="273" r:id="rId6"/>
    <p:sldId id="288" r:id="rId7"/>
    <p:sldId id="282" r:id="rId8"/>
    <p:sldId id="283" r:id="rId9"/>
    <p:sldId id="284" r:id="rId10"/>
    <p:sldId id="289" r:id="rId11"/>
    <p:sldId id="291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6" autoAdjust="0"/>
    <p:restoredTop sz="94626"/>
  </p:normalViewPr>
  <p:slideViewPr>
    <p:cSldViewPr snapToGrid="0" snapToObjects="1">
      <p:cViewPr varScale="1">
        <p:scale>
          <a:sx n="161" d="100"/>
          <a:sy n="161" d="100"/>
        </p:scale>
        <p:origin x="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Think-Pair-Share. Strategies.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https://learn.k20center.ou.edu/strategy/139</a:t>
            </a:r>
            <a:endParaRPr lang="en-US" sz="18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24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Think-Pair-Share. Strategies.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https://learn.k20center.ou.edu/strategy/139</a:t>
            </a:r>
            <a:endParaRPr lang="en-US" sz="11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02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EF7CE-EBEC-2444-6622-E32BDCC95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6953FB-0DB3-1016-ADB5-19CBDF9A0C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22AD65-3B37-8A86-2167-26FBA4150D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Think-Pair-Share. Strategies. </a:t>
            </a:r>
            <a:r>
              <a:rPr lang="en-US" sz="11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https://learn.k20center.ou.edu/strategy/139</a:t>
            </a:r>
            <a:endParaRPr lang="en-US" sz="1100" b="0" i="0" u="none" strike="noStrike" dirty="0">
              <a:solidFill>
                <a:srgbClr val="292929"/>
              </a:solidFill>
              <a:effectLst/>
              <a:latin typeface="Arial" panose="020B0604020202020204" pitchFamily="34" charset="0"/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8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esmos.com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 the following equation.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does the negative symbol affect the graph?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Question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14E3C9A-BB0B-1B50-BC74-E02983255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26193"/>
              </p:ext>
            </p:extLst>
          </p:nvPr>
        </p:nvGraphicFramePr>
        <p:xfrm>
          <a:off x="1423147" y="2051050"/>
          <a:ext cx="220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09680" imgH="520560" progId="Equation.DSMT4">
                  <p:embed/>
                </p:oleObj>
              </mc:Choice>
              <mc:Fallback>
                <p:oleObj name="Equation" r:id="rId3" imgW="2209680" imgH="520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14E3C9A-BB0B-1B50-BC74-E029832554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3147" y="2051050"/>
                        <a:ext cx="22098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 descr="A group of colorful speech bubbles&#10;&#10;Description automatically generated">
            <a:extLst>
              <a:ext uri="{FF2B5EF4-FFF2-40B4-BE49-F238E27FC236}">
                <a16:creationId xmlns:a16="http://schemas.microsoft.com/office/drawing/2014/main" id="{636D3851-62D6-451E-1551-C77C8690CF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3368" y="520383"/>
            <a:ext cx="2773432" cy="12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9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0FFD9-0C52-4E2B-3644-03C7A10ED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C8AC67B8-2453-D344-B5C0-2370F1AA0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Question (Graph)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D069248-BDA4-A8ED-4F29-2FEF632E97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678346"/>
              </p:ext>
            </p:extLst>
          </p:nvPr>
        </p:nvGraphicFramePr>
        <p:xfrm>
          <a:off x="472665" y="4037184"/>
          <a:ext cx="220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09680" imgH="520560" progId="Equation.DSMT4">
                  <p:embed/>
                </p:oleObj>
              </mc:Choice>
              <mc:Fallback>
                <p:oleObj name="Equation" r:id="rId3" imgW="2209680" imgH="520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14E3C9A-BB0B-1B50-BC74-E029832554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665" y="4037184"/>
                        <a:ext cx="22098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6FD655A-39FD-438B-057E-CF1FFA5BF4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2465" y="1140425"/>
            <a:ext cx="3779071" cy="3817172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69F0007-555A-4655-FD1C-7BEB780A06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275075"/>
              </p:ext>
            </p:extLst>
          </p:nvPr>
        </p:nvGraphicFramePr>
        <p:xfrm>
          <a:off x="6346931" y="1514010"/>
          <a:ext cx="939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600" imgH="520560" progId="Equation.DSMT4">
                  <p:embed/>
                </p:oleObj>
              </mc:Choice>
              <mc:Fallback>
                <p:oleObj name="Equation" r:id="rId6" imgW="93960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46931" y="1514010"/>
                        <a:ext cx="9398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761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Transformers, Part 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 Transformations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2368690"/>
          </a:xfrm>
        </p:spPr>
        <p:txBody>
          <a:bodyPr>
            <a:normAutofit/>
          </a:bodyPr>
          <a:lstStyle/>
          <a:p>
            <a:pPr marL="55563" indent="0">
              <a:buNone/>
            </a:pPr>
            <a:r>
              <a:rPr lang="en-US" dirty="0"/>
              <a:t>How are the transformations of parent graphs related?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2408236"/>
          </a:xfrm>
        </p:spPr>
        <p:txBody>
          <a:bodyPr>
            <a:normAutofit/>
          </a:bodyPr>
          <a:lstStyle/>
          <a:p>
            <a:r>
              <a:rPr lang="en-US" dirty="0"/>
              <a:t>Analyze basic transformations on a variety of parent graphs.</a:t>
            </a:r>
          </a:p>
          <a:p>
            <a:r>
              <a:rPr lang="en-US" dirty="0"/>
              <a:t>Generalize patterns to create rules for function transformations.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the following equations: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Think-Pair-Share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8EF5B7A-2CC9-CB34-812D-2E6D0AD1F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265972"/>
              </p:ext>
            </p:extLst>
          </p:nvPr>
        </p:nvGraphicFramePr>
        <p:xfrm>
          <a:off x="1530668" y="2430463"/>
          <a:ext cx="825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25480" imgH="317160" progId="Equation.DSMT4">
                  <p:embed/>
                </p:oleObj>
              </mc:Choice>
              <mc:Fallback>
                <p:oleObj name="Equation" r:id="rId3" imgW="825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0668" y="2430463"/>
                        <a:ext cx="825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6CDAFB6-28CF-43D9-AB13-71A4363D84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76811"/>
              </p:ext>
            </p:extLst>
          </p:nvPr>
        </p:nvGraphicFramePr>
        <p:xfrm>
          <a:off x="5354568" y="2144713"/>
          <a:ext cx="1117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440" imgH="888840" progId="Equation.DSMT4">
                  <p:embed/>
                </p:oleObj>
              </mc:Choice>
              <mc:Fallback>
                <p:oleObj name="Equation" r:id="rId5" imgW="111744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54568" y="2144713"/>
                        <a:ext cx="11176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A group of colorful speech bubbles&#10;&#10;Description automatically generated">
            <a:extLst>
              <a:ext uri="{FF2B5EF4-FFF2-40B4-BE49-F238E27FC236}">
                <a16:creationId xmlns:a16="http://schemas.microsoft.com/office/drawing/2014/main" id="{DF4F9F5B-7641-FA97-836A-E6FAAFC5EC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13368" y="520383"/>
            <a:ext cx="2773432" cy="1288228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14E3C9A-BB0B-1B50-BC74-E029832554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240828"/>
              </p:ext>
            </p:extLst>
          </p:nvPr>
        </p:nvGraphicFramePr>
        <p:xfrm>
          <a:off x="3336466" y="2341563"/>
          <a:ext cx="1028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28520" imgH="406080" progId="Equation.DSMT4">
                  <p:embed/>
                </p:oleObj>
              </mc:Choice>
              <mc:Fallback>
                <p:oleObj name="Equation" r:id="rId8" imgW="10285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36466" y="2341563"/>
                        <a:ext cx="10287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does changing the </a:t>
            </a:r>
            <a:r>
              <a:rPr lang="en-US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en-US" dirty="0"/>
              <a:t>-intercept do something different from changing the slope?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68EF5B7A-2CC9-CB34-812D-2E6D0AD1F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126023"/>
              </p:ext>
            </p:extLst>
          </p:nvPr>
        </p:nvGraphicFramePr>
        <p:xfrm>
          <a:off x="2030324" y="2390693"/>
          <a:ext cx="1295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280" imgH="406080" progId="Equation.DSMT4">
                  <p:embed/>
                </p:oleObj>
              </mc:Choice>
              <mc:Fallback>
                <p:oleObj name="Equation" r:id="rId2" imgW="1295280" imgH="4060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68EF5B7A-2CC9-CB34-812D-2E6D0AD1F5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30324" y="2390693"/>
                        <a:ext cx="12954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6CDAFB6-28CF-43D9-AB13-71A4363D84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619090"/>
              </p:ext>
            </p:extLst>
          </p:nvPr>
        </p:nvGraphicFramePr>
        <p:xfrm>
          <a:off x="5708650" y="2382360"/>
          <a:ext cx="1333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33440" imgH="406080" progId="Equation.DSMT4">
                  <p:embed/>
                </p:oleObj>
              </mc:Choice>
              <mc:Fallback>
                <p:oleObj name="Equation" r:id="rId4" imgW="1333440" imgH="40608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C6CDAFB6-28CF-43D9-AB13-71A4363D84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08650" y="2382360"/>
                        <a:ext cx="13335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787E91E-3685-DDD2-7F67-5C3A589303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023732"/>
              </p:ext>
            </p:extLst>
          </p:nvPr>
        </p:nvGraphicFramePr>
        <p:xfrm>
          <a:off x="3892550" y="2390693"/>
          <a:ext cx="1358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58640" imgH="406080" progId="Equation.DSMT4">
                  <p:embed/>
                </p:oleObj>
              </mc:Choice>
              <mc:Fallback>
                <p:oleObj name="Equation" r:id="rId6" imgW="135864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92550" y="2390693"/>
                        <a:ext cx="13589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148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Part I, make predictions, then graph the different absolute value functions.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Use a handheld graphing calculator or go to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desmos.com</a:t>
            </a:r>
            <a:r>
              <a:rPr lang="en-US" dirty="0"/>
              <a:t>.</a:t>
            </a:r>
          </a:p>
          <a:p>
            <a:r>
              <a:rPr lang="en-US" dirty="0"/>
              <a:t>Make notes about how each graph is different from the parent graph.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Use mathematical reasoning and terms.</a:t>
            </a:r>
          </a:p>
          <a:p>
            <a:r>
              <a:rPr lang="en-US" dirty="0"/>
              <a:t>In Part II, make predictions, then graph the different quadradic functions.</a:t>
            </a:r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Graphs: Observations</a:t>
            </a:r>
          </a:p>
        </p:txBody>
      </p:sp>
    </p:spTree>
    <p:extLst>
      <p:ext uri="{BB962C8B-B14F-4D97-AF65-F5344CB8AC3E}">
        <p14:creationId xmlns:p14="http://schemas.microsoft.com/office/powerpoint/2010/main" val="4749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were the changes to the </a:t>
            </a:r>
            <a:r>
              <a:rPr lang="en-US" b="1" dirty="0"/>
              <a:t>absolute value function</a:t>
            </a:r>
            <a:r>
              <a:rPr lang="en-US" dirty="0"/>
              <a:t> based on the handout?</a:t>
            </a:r>
          </a:p>
          <a:p>
            <a:r>
              <a:rPr lang="en-US" dirty="0"/>
              <a:t>What were the changes to the </a:t>
            </a:r>
            <a:r>
              <a:rPr lang="en-US" b="1" dirty="0"/>
              <a:t>quadratic function</a:t>
            </a:r>
            <a:r>
              <a:rPr lang="en-US" dirty="0"/>
              <a:t> handout?</a:t>
            </a:r>
          </a:p>
          <a:p>
            <a:r>
              <a:rPr lang="en-US" dirty="0"/>
              <a:t>What are the general rules of transformations?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Graphs: Discussions</a:t>
            </a:r>
          </a:p>
        </p:txBody>
      </p:sp>
    </p:spTree>
    <p:extLst>
      <p:ext uri="{BB962C8B-B14F-4D97-AF65-F5344CB8AC3E}">
        <p14:creationId xmlns:p14="http://schemas.microsoft.com/office/powerpoint/2010/main" val="35278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Work together to create the following: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Absolute Function Equation (no graph)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Absolute Function Graph (no equation)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Quadratic Function Equation (no graph)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Quadratic Function Graph (no equation)</a:t>
            </a:r>
          </a:p>
          <a:p>
            <a:r>
              <a:rPr lang="en-US" sz="2400" dirty="0"/>
              <a:t>Once you have created those four components, switch with another group and have them find the equation if given a graph or create the graph if given the equation</a:t>
            </a:r>
            <a:r>
              <a:rPr lang="en-US" dirty="0"/>
              <a:t>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Your Own</a:t>
            </a:r>
          </a:p>
        </p:txBody>
      </p:sp>
    </p:spTree>
    <p:extLst>
      <p:ext uri="{BB962C8B-B14F-4D97-AF65-F5344CB8AC3E}">
        <p14:creationId xmlns:p14="http://schemas.microsoft.com/office/powerpoint/2010/main" val="135400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126</TotalTime>
  <Words>323</Words>
  <Application>Microsoft Macintosh PowerPoint</Application>
  <PresentationFormat>On-screen Show (16:9)</PresentationFormat>
  <Paragraphs>37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Wingdings 2</vt:lpstr>
      <vt:lpstr>LEARN theme</vt:lpstr>
      <vt:lpstr>Equation</vt:lpstr>
      <vt:lpstr>PowerPoint Presentation</vt:lpstr>
      <vt:lpstr>Transformers, Part 1</vt:lpstr>
      <vt:lpstr>Essential Question</vt:lpstr>
      <vt:lpstr>Lesson Objectives</vt:lpstr>
      <vt:lpstr>Think-Pair-Share</vt:lpstr>
      <vt:lpstr>Discussion</vt:lpstr>
      <vt:lpstr>Exploring Graphs: Observations</vt:lpstr>
      <vt:lpstr>Exploring Graphs: Discussions</vt:lpstr>
      <vt:lpstr>Create Your Own</vt:lpstr>
      <vt:lpstr>Challenge Question</vt:lpstr>
      <vt:lpstr>Challenge Question (Graph)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Transformers, Part 1</dc:title>
  <dc:subject/>
  <dc:creator>K20 Center</dc:creator>
  <cp:keywords/>
  <dc:description/>
  <cp:lastModifiedBy>Gracia, Ann M.</cp:lastModifiedBy>
  <cp:revision>9</cp:revision>
  <dcterms:created xsi:type="dcterms:W3CDTF">2024-01-02T18:50:36Z</dcterms:created>
  <dcterms:modified xsi:type="dcterms:W3CDTF">2024-03-15T14:20:35Z</dcterms:modified>
  <cp:category/>
</cp:coreProperties>
</file>