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15"/>
  </p:notesMasterIdLst>
  <p:sldIdLst>
    <p:sldId id="256" r:id="rId3"/>
    <p:sldId id="257" r:id="rId4"/>
    <p:sldId id="259" r:id="rId5"/>
    <p:sldId id="268" r:id="rId6"/>
    <p:sldId id="260" r:id="rId7"/>
    <p:sldId id="261" r:id="rId8"/>
    <p:sldId id="262" r:id="rId9"/>
    <p:sldId id="263" r:id="rId10"/>
    <p:sldId id="264" r:id="rId11"/>
    <p:sldId id="265" r:id="rId12"/>
    <p:sldId id="266" r:id="rId13"/>
    <p:sldId id="267"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yan Rahhal" initials="" lastIdx="1" clrIdx="0"/>
  <p:cmAuthor id="1" name="James Doyle"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FD3A71-72BB-4136-86ED-07D818BB37F8}">
  <a:tblStyle styleId="{F4FD3A71-72BB-4136-86ED-07D818BB37F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558"/>
  </p:normalViewPr>
  <p:slideViewPr>
    <p:cSldViewPr snapToGrid="0">
      <p:cViewPr varScale="1">
        <p:scale>
          <a:sx n="161" d="100"/>
          <a:sy n="161" d="100"/>
        </p:scale>
        <p:origin x="7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8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1127"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111"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learn.k20center.ou.edu/tech-tool/645"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k20center.ou.edu/strategy/14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86"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5QCMQOxmJjM&amp;t=429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nLX8-ORCS-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fd9968f9db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K20 Center. (n.d.). T-chart. Strategies. </a:t>
            </a:r>
            <a:r>
              <a:rPr lang="en-US" dirty="0">
                <a:hlinkClick r:id="rId3"/>
              </a:rPr>
              <a:t>https://learn.k20center.ou.edu/strategy/86</a:t>
            </a:r>
            <a:endParaRPr lang="en-US" dirty="0"/>
          </a:p>
          <a:p>
            <a:pPr marL="0" lvl="0" indent="0" algn="l" rtl="0">
              <a:lnSpc>
                <a:spcPct val="100000"/>
              </a:lnSpc>
              <a:spcBef>
                <a:spcPts val="0"/>
              </a:spcBef>
              <a:spcAft>
                <a:spcPts val="0"/>
              </a:spcAft>
              <a:buSzPts val="1400"/>
              <a:buNone/>
            </a:pPr>
            <a:endParaRPr dirty="0"/>
          </a:p>
        </p:txBody>
      </p:sp>
      <p:sp>
        <p:nvSpPr>
          <p:cNvPr id="144" name="Google Shape;144;g1fd9968f9d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fd9968f9db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K20 Center. (n.d.). Quick write. Strategies. </a:t>
            </a:r>
            <a:r>
              <a:rPr lang="en-US" dirty="0">
                <a:hlinkClick r:id="rId3"/>
              </a:rPr>
              <a:t>https://learn.k20center.ou.edu/strategy/1127</a:t>
            </a:r>
            <a:endParaRPr lang="en-US" dirty="0"/>
          </a:p>
          <a:p>
            <a:pPr marL="0" lvl="0" indent="0" algn="l" rtl="0">
              <a:lnSpc>
                <a:spcPct val="100000"/>
              </a:lnSpc>
              <a:spcBef>
                <a:spcPts val="0"/>
              </a:spcBef>
              <a:spcAft>
                <a:spcPts val="0"/>
              </a:spcAft>
              <a:buSzPts val="1400"/>
              <a:buNone/>
            </a:pPr>
            <a:endParaRPr dirty="0"/>
          </a:p>
        </p:txBody>
      </p:sp>
      <p:sp>
        <p:nvSpPr>
          <p:cNvPr id="151" name="Google Shape;151;g1fd9968f9db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fd9968f9db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8" name="Google Shape;158;g1fd9968f9d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8621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fd9968f9db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K20 Center. (n.d.). Collective brain dump. Strategies. </a:t>
            </a:r>
            <a:r>
              <a:rPr lang="en-US" dirty="0">
                <a:hlinkClick r:id="rId3"/>
              </a:rPr>
              <a:t>https://learn.k20center.ou.edu/strategy/111</a:t>
            </a:r>
            <a:endParaRPr lang="en-US" dirty="0"/>
          </a:p>
          <a:p>
            <a:pPr marL="0" lvl="0" indent="0" algn="l" rtl="0">
              <a:lnSpc>
                <a:spcPct val="100000"/>
              </a:lnSpc>
              <a:spcBef>
                <a:spcPts val="0"/>
              </a:spcBef>
              <a:spcAft>
                <a:spcPts val="0"/>
              </a:spcAft>
              <a:buSzPts val="140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K20 Center. (n.d.). </a:t>
            </a:r>
            <a:r>
              <a:rPr lang="en-US" dirty="0" err="1"/>
              <a:t>Mentimeter</a:t>
            </a:r>
            <a:r>
              <a:rPr lang="en-US" dirty="0"/>
              <a:t>. Tech Tools. </a:t>
            </a:r>
            <a:r>
              <a:rPr lang="en-US" dirty="0">
                <a:hlinkClick r:id="rId4"/>
              </a:rPr>
              <a:t>https://learn.k20center.ou.edu/tech-tool/645</a:t>
            </a:r>
            <a:endParaRPr lang="en-US" dirty="0"/>
          </a:p>
          <a:p>
            <a:pPr marL="0" lvl="0" indent="0" algn="l" rtl="0">
              <a:lnSpc>
                <a:spcPct val="100000"/>
              </a:lnSpc>
              <a:spcBef>
                <a:spcPts val="0"/>
              </a:spcBef>
              <a:spcAft>
                <a:spcPts val="0"/>
              </a:spcAft>
              <a:buSzPts val="1400"/>
              <a:buNone/>
            </a:pPr>
            <a:endParaRPr dirty="0"/>
          </a:p>
        </p:txBody>
      </p:sp>
      <p:sp>
        <p:nvSpPr>
          <p:cNvPr id="110" name="Google Shape;110;g1fd9968f9db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fd9968f9db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K20 Center. (n.d.). I think / We think. Strategies. </a:t>
            </a:r>
            <a:r>
              <a:rPr lang="en-US" dirty="0">
                <a:hlinkClick r:id="rId3"/>
              </a:rPr>
              <a:t>https://learn.k20center.ou.edu/strategy/141</a:t>
            </a:r>
            <a:endParaRPr lang="en-US" dirty="0"/>
          </a:p>
          <a:p>
            <a:pPr marL="0" lvl="0" indent="0" algn="l" rtl="0">
              <a:lnSpc>
                <a:spcPct val="100000"/>
              </a:lnSpc>
              <a:spcBef>
                <a:spcPts val="0"/>
              </a:spcBef>
              <a:spcAft>
                <a:spcPts val="0"/>
              </a:spcAft>
              <a:buSzPts val="1400"/>
              <a:buNone/>
            </a:pPr>
            <a:endParaRPr dirty="0"/>
          </a:p>
        </p:txBody>
      </p:sp>
      <p:sp>
        <p:nvSpPr>
          <p:cNvPr id="118" name="Google Shape;118;g1fd9968f9d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fd9968f9db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K20 Center. (n.d.). T-chart. Strategies. </a:t>
            </a:r>
            <a:r>
              <a:rPr lang="en-US" dirty="0">
                <a:hlinkClick r:id="rId3"/>
              </a:rPr>
              <a:t>https://learn.k20center.ou.edu/strategy/86</a:t>
            </a:r>
            <a:endParaRPr lang="en-US" dirty="0"/>
          </a:p>
          <a:p>
            <a:pPr marL="0" lvl="0" indent="0" algn="l" rtl="0">
              <a:lnSpc>
                <a:spcPct val="100000"/>
              </a:lnSpc>
              <a:spcBef>
                <a:spcPts val="0"/>
              </a:spcBef>
              <a:spcAft>
                <a:spcPts val="0"/>
              </a:spcAft>
              <a:buSzPts val="1400"/>
              <a:buNone/>
            </a:pPr>
            <a:endParaRPr dirty="0"/>
          </a:p>
        </p:txBody>
      </p:sp>
      <p:sp>
        <p:nvSpPr>
          <p:cNvPr id="125" name="Google Shape;125;g1fd9968f9db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fd9968f9db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err="1"/>
              <a:t>Edukale</a:t>
            </a:r>
            <a:r>
              <a:rPr lang="en-US" dirty="0"/>
              <a:t> by Lucie. (2020, November 13). EMILY IN PARIS FOOD STEREOTYPES: true or false? French nutritionist reacts! | </a:t>
            </a:r>
            <a:r>
              <a:rPr lang="en-US" dirty="0" err="1"/>
              <a:t>Edukale</a:t>
            </a:r>
            <a:r>
              <a:rPr lang="en-US" dirty="0"/>
              <a:t> [Video]. YouTube. Retrieved March 16, 2023, from </a:t>
            </a:r>
            <a:r>
              <a:rPr lang="en-US" dirty="0">
                <a:hlinkClick r:id="rId3"/>
              </a:rPr>
              <a:t>https://www.youtube.com/watch?v=5QCMQOxmJjM&amp;t=429s</a:t>
            </a:r>
            <a:endParaRPr lang="en-US" dirty="0"/>
          </a:p>
          <a:p>
            <a:pPr marL="0" lvl="0" indent="0" algn="l" rtl="0">
              <a:lnSpc>
                <a:spcPct val="100000"/>
              </a:lnSpc>
              <a:spcBef>
                <a:spcPts val="0"/>
              </a:spcBef>
              <a:spcAft>
                <a:spcPts val="0"/>
              </a:spcAft>
              <a:buSzPts val="1400"/>
              <a:buNone/>
            </a:pPr>
            <a:endParaRPr dirty="0"/>
          </a:p>
        </p:txBody>
      </p:sp>
      <p:sp>
        <p:nvSpPr>
          <p:cNvPr id="132" name="Google Shape;132;g1fd9968f9d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fd9968f9db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Easy French. (2021, May 15). Famous French food French people actually hate | Easy French 128 [Video]. YouTube. Retrieved March 16, 2023, from </a:t>
            </a:r>
            <a:r>
              <a:rPr lang="en-US" dirty="0">
                <a:hlinkClick r:id="rId3"/>
              </a:rPr>
              <a:t>https://www.youtube.com/watch?v=nLX8-ORCS-4</a:t>
            </a:r>
            <a:endParaRPr lang="en-US" dirty="0"/>
          </a:p>
          <a:p>
            <a:pPr marL="0" lvl="0" indent="0" algn="l" rtl="0">
              <a:lnSpc>
                <a:spcPct val="100000"/>
              </a:lnSpc>
              <a:spcBef>
                <a:spcPts val="0"/>
              </a:spcBef>
              <a:spcAft>
                <a:spcPts val="0"/>
              </a:spcAft>
              <a:buSzPts val="1400"/>
              <a:buNone/>
            </a:pPr>
            <a:endParaRPr dirty="0"/>
          </a:p>
        </p:txBody>
      </p:sp>
      <p:sp>
        <p:nvSpPr>
          <p:cNvPr id="138" name="Google Shape;138;g1fd9968f9d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5QCMQOxmJj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nLX8-ORCS-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T-Chart Revisited</a:t>
            </a:r>
            <a:endParaRPr dirty="0"/>
          </a:p>
        </p:txBody>
      </p:sp>
      <p:pic>
        <p:nvPicPr>
          <p:cNvPr id="147" name="Google Shape;147;p31"/>
          <p:cNvPicPr preferRelativeResize="0"/>
          <p:nvPr/>
        </p:nvPicPr>
        <p:blipFill>
          <a:blip r:embed="rId3">
            <a:alphaModFix/>
          </a:blip>
          <a:stretch>
            <a:fillRect/>
          </a:stretch>
        </p:blipFill>
        <p:spPr>
          <a:xfrm>
            <a:off x="5630100" y="1317049"/>
            <a:ext cx="2457874" cy="2302900"/>
          </a:xfrm>
          <a:prstGeom prst="rect">
            <a:avLst/>
          </a:prstGeom>
          <a:noFill/>
          <a:ln>
            <a:noFill/>
          </a:ln>
        </p:spPr>
      </p:pic>
      <p:graphicFrame>
        <p:nvGraphicFramePr>
          <p:cNvPr id="148" name="Google Shape;148;p31"/>
          <p:cNvGraphicFramePr/>
          <p:nvPr/>
        </p:nvGraphicFramePr>
        <p:xfrm>
          <a:off x="742850" y="1317050"/>
          <a:ext cx="3856575" cy="3443600"/>
        </p:xfrm>
        <a:graphic>
          <a:graphicData uri="http://schemas.openxmlformats.org/drawingml/2006/table">
            <a:tbl>
              <a:tblPr>
                <a:noFill/>
                <a:tableStyleId>{F4FD3A71-72BB-4136-86ED-07D818BB37F8}</a:tableStyleId>
              </a:tblPr>
              <a:tblGrid>
                <a:gridCol w="1924900">
                  <a:extLst>
                    <a:ext uri="{9D8B030D-6E8A-4147-A177-3AD203B41FA5}">
                      <a16:colId xmlns:a16="http://schemas.microsoft.com/office/drawing/2014/main" val="20000"/>
                    </a:ext>
                  </a:extLst>
                </a:gridCol>
                <a:gridCol w="1931675">
                  <a:extLst>
                    <a:ext uri="{9D8B030D-6E8A-4147-A177-3AD203B41FA5}">
                      <a16:colId xmlns:a16="http://schemas.microsoft.com/office/drawing/2014/main" val="20001"/>
                    </a:ext>
                  </a:extLst>
                </a:gridCol>
              </a:tblGrid>
              <a:tr h="569275">
                <a:tc>
                  <a:txBody>
                    <a:bodyPr/>
                    <a:lstStyle/>
                    <a:p>
                      <a:pPr marL="0" lvl="0" indent="0" algn="l" rtl="0">
                        <a:spcBef>
                          <a:spcPts val="0"/>
                        </a:spcBef>
                        <a:spcAft>
                          <a:spcPts val="0"/>
                        </a:spcAft>
                        <a:buNone/>
                      </a:pPr>
                      <a:r>
                        <a:rPr lang="en-US" sz="1600" dirty="0">
                          <a:solidFill>
                            <a:schemeClr val="accent6"/>
                          </a:solidFill>
                          <a:latin typeface="Calibri"/>
                          <a:ea typeface="Calibri"/>
                          <a:cs typeface="Calibri"/>
                          <a:sym typeface="Calibri"/>
                        </a:rPr>
                        <a:t>American Food</a:t>
                      </a:r>
                      <a:endParaRPr sz="1600" dirty="0">
                        <a:solidFill>
                          <a:schemeClr val="accent6"/>
                        </a:solidFill>
                        <a:latin typeface="Calibri"/>
                        <a:ea typeface="Calibri"/>
                        <a:cs typeface="Calibri"/>
                        <a:sym typeface="Calibri"/>
                      </a:endParaRPr>
                    </a:p>
                  </a:txBody>
                  <a:tcPr marL="91425" marR="91425" marT="91425" marB="91425">
                    <a:lnL w="9525" cap="flat" cmpd="sng">
                      <a:solidFill>
                        <a:srgbClr val="3E5C61"/>
                      </a:solidFill>
                      <a:prstDash val="solid"/>
                      <a:round/>
                      <a:headEnd type="none" w="sm" len="sm"/>
                      <a:tailEnd type="none" w="sm" len="sm"/>
                    </a:lnL>
                    <a:lnR w="9525" cap="flat" cmpd="sng">
                      <a:solidFill>
                        <a:srgbClr val="3E5C61"/>
                      </a:solidFill>
                      <a:prstDash val="solid"/>
                      <a:round/>
                      <a:headEnd type="none" w="sm" len="sm"/>
                      <a:tailEnd type="none" w="sm" len="sm"/>
                    </a:lnR>
                    <a:lnT w="9525" cap="flat" cmpd="sng">
                      <a:solidFill>
                        <a:srgbClr val="3E5C61"/>
                      </a:solidFill>
                      <a:prstDash val="solid"/>
                      <a:round/>
                      <a:headEnd type="none" w="sm" len="sm"/>
                      <a:tailEnd type="none" w="sm" len="sm"/>
                    </a:lnT>
                    <a:lnB w="9525" cap="flat" cmpd="sng">
                      <a:solidFill>
                        <a:srgbClr val="3E5C61"/>
                      </a:solidFill>
                      <a:prstDash val="solid"/>
                      <a:round/>
                      <a:headEnd type="none" w="sm" len="sm"/>
                      <a:tailEnd type="none" w="sm" len="sm"/>
                    </a:lnB>
                  </a:tcPr>
                </a:tc>
                <a:tc>
                  <a:txBody>
                    <a:bodyPr/>
                    <a:lstStyle/>
                    <a:p>
                      <a:pPr marL="0" lvl="0" indent="0" algn="l" rtl="0">
                        <a:spcBef>
                          <a:spcPts val="0"/>
                        </a:spcBef>
                        <a:spcAft>
                          <a:spcPts val="0"/>
                        </a:spcAft>
                        <a:buNone/>
                      </a:pPr>
                      <a:r>
                        <a:rPr lang="en-US" sz="1600">
                          <a:solidFill>
                            <a:schemeClr val="accent6"/>
                          </a:solidFill>
                          <a:latin typeface="Calibri"/>
                          <a:ea typeface="Calibri"/>
                          <a:cs typeface="Calibri"/>
                          <a:sym typeface="Calibri"/>
                        </a:rPr>
                        <a:t>French Food</a:t>
                      </a:r>
                      <a:endParaRPr sz="1600">
                        <a:solidFill>
                          <a:schemeClr val="accent6"/>
                        </a:solidFill>
                        <a:latin typeface="Calibri"/>
                        <a:ea typeface="Calibri"/>
                        <a:cs typeface="Calibri"/>
                        <a:sym typeface="Calibri"/>
                      </a:endParaRPr>
                    </a:p>
                  </a:txBody>
                  <a:tcPr marL="91425" marR="91425" marT="91425" marB="91425">
                    <a:lnL w="9525" cap="flat" cmpd="sng">
                      <a:solidFill>
                        <a:srgbClr val="3E5C61"/>
                      </a:solidFill>
                      <a:prstDash val="solid"/>
                      <a:round/>
                      <a:headEnd type="none" w="sm" len="sm"/>
                      <a:tailEnd type="none" w="sm" len="sm"/>
                    </a:lnL>
                    <a:lnR w="9525" cap="flat" cmpd="sng">
                      <a:solidFill>
                        <a:srgbClr val="3E5C61"/>
                      </a:solidFill>
                      <a:prstDash val="solid"/>
                      <a:round/>
                      <a:headEnd type="none" w="sm" len="sm"/>
                      <a:tailEnd type="none" w="sm" len="sm"/>
                    </a:lnR>
                    <a:lnT w="9525" cap="flat" cmpd="sng">
                      <a:solidFill>
                        <a:srgbClr val="3E5C61"/>
                      </a:solidFill>
                      <a:prstDash val="solid"/>
                      <a:round/>
                      <a:headEnd type="none" w="sm" len="sm"/>
                      <a:tailEnd type="none" w="sm" len="sm"/>
                    </a:lnT>
                    <a:lnB w="9525" cap="flat" cmpd="sng">
                      <a:solidFill>
                        <a:srgbClr val="3E5C61"/>
                      </a:solidFill>
                      <a:prstDash val="solid"/>
                      <a:round/>
                      <a:headEnd type="none" w="sm" len="sm"/>
                      <a:tailEnd type="none" w="sm" len="sm"/>
                    </a:lnB>
                  </a:tcPr>
                </a:tc>
                <a:extLst>
                  <a:ext uri="{0D108BD9-81ED-4DB2-BD59-A6C34878D82A}">
                    <a16:rowId xmlns:a16="http://schemas.microsoft.com/office/drawing/2014/main" val="10000"/>
                  </a:ext>
                </a:extLst>
              </a:tr>
              <a:tr h="2874325">
                <a:tc>
                  <a:txBody>
                    <a:bodyPr/>
                    <a:lstStyle/>
                    <a:p>
                      <a:pPr marL="0" lvl="0" indent="0" algn="l" rtl="0">
                        <a:spcBef>
                          <a:spcPts val="0"/>
                        </a:spcBef>
                        <a:spcAft>
                          <a:spcPts val="0"/>
                        </a:spcAft>
                        <a:buNone/>
                      </a:pPr>
                      <a:endParaRPr dirty="0"/>
                    </a:p>
                  </a:txBody>
                  <a:tcPr marL="91425" marR="91425" marT="91425" marB="91425">
                    <a:lnL w="9525" cap="flat" cmpd="sng">
                      <a:solidFill>
                        <a:srgbClr val="3E5C61"/>
                      </a:solidFill>
                      <a:prstDash val="solid"/>
                      <a:round/>
                      <a:headEnd type="none" w="sm" len="sm"/>
                      <a:tailEnd type="none" w="sm" len="sm"/>
                    </a:lnL>
                    <a:lnR w="9525" cap="flat" cmpd="sng">
                      <a:solidFill>
                        <a:srgbClr val="3E5C61"/>
                      </a:solidFill>
                      <a:prstDash val="solid"/>
                      <a:round/>
                      <a:headEnd type="none" w="sm" len="sm"/>
                      <a:tailEnd type="none" w="sm" len="sm"/>
                    </a:lnR>
                    <a:lnT w="9525" cap="flat" cmpd="sng">
                      <a:solidFill>
                        <a:srgbClr val="3E5C61"/>
                      </a:solidFill>
                      <a:prstDash val="solid"/>
                      <a:round/>
                      <a:headEnd type="none" w="sm" len="sm"/>
                      <a:tailEnd type="none" w="sm" len="sm"/>
                    </a:lnT>
                    <a:lnB w="9525" cap="flat" cmpd="sng">
                      <a:solidFill>
                        <a:srgbClr val="3E5C61"/>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3E5C61"/>
                      </a:solidFill>
                      <a:prstDash val="solid"/>
                      <a:round/>
                      <a:headEnd type="none" w="sm" len="sm"/>
                      <a:tailEnd type="none" w="sm" len="sm"/>
                    </a:lnL>
                    <a:lnR w="9525" cap="flat" cmpd="sng">
                      <a:solidFill>
                        <a:srgbClr val="3E5C61"/>
                      </a:solidFill>
                      <a:prstDash val="solid"/>
                      <a:round/>
                      <a:headEnd type="none" w="sm" len="sm"/>
                      <a:tailEnd type="none" w="sm" len="sm"/>
                    </a:lnR>
                    <a:lnT w="9525" cap="flat" cmpd="sng">
                      <a:solidFill>
                        <a:srgbClr val="3E5C61"/>
                      </a:solidFill>
                      <a:prstDash val="solid"/>
                      <a:round/>
                      <a:headEnd type="none" w="sm" len="sm"/>
                      <a:tailEnd type="none" w="sm" len="sm"/>
                    </a:lnT>
                    <a:lnB w="9525" cap="flat" cmpd="sng">
                      <a:solidFill>
                        <a:srgbClr val="3E5C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2"/>
          <p:cNvSpPr txBox="1">
            <a:spLocks noGrp="1"/>
          </p:cNvSpPr>
          <p:nvPr>
            <p:ph type="title"/>
          </p:nvPr>
        </p:nvSpPr>
        <p:spPr>
          <a:xfrm>
            <a:off x="457200" y="212422"/>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Quick Write</a:t>
            </a:r>
            <a:endParaRPr/>
          </a:p>
        </p:txBody>
      </p:sp>
      <p:sp>
        <p:nvSpPr>
          <p:cNvPr id="154" name="Google Shape;154;p32"/>
          <p:cNvSpPr txBox="1">
            <a:spLocks noGrp="1"/>
          </p:cNvSpPr>
          <p:nvPr>
            <p:ph type="body" idx="1"/>
          </p:nvPr>
        </p:nvSpPr>
        <p:spPr>
          <a:xfrm>
            <a:off x="457200" y="1187334"/>
            <a:ext cx="5020500" cy="3621000"/>
          </a:xfrm>
          <a:prstGeom prst="rect">
            <a:avLst/>
          </a:prstGeom>
          <a:noFill/>
          <a:ln>
            <a:noFill/>
          </a:ln>
        </p:spPr>
        <p:txBody>
          <a:bodyPr spcFirstLastPara="1" wrap="square" lIns="91400" tIns="91400" rIns="91400" bIns="91400" anchor="t" anchorCtr="0">
            <a:normAutofit fontScale="92500" lnSpcReduction="10000"/>
          </a:bodyPr>
          <a:lstStyle/>
          <a:p>
            <a:pPr marL="457200" lvl="0" indent="-356552" algn="l" rtl="0">
              <a:lnSpc>
                <a:spcPct val="100000"/>
              </a:lnSpc>
              <a:spcBef>
                <a:spcPts val="0"/>
              </a:spcBef>
              <a:spcAft>
                <a:spcPts val="0"/>
              </a:spcAft>
              <a:buSzPct val="100000"/>
              <a:buChar char="•"/>
            </a:pPr>
            <a:r>
              <a:rPr lang="en-US" dirty="0"/>
              <a:t>Take ten minutes to answer the prompt: </a:t>
            </a:r>
          </a:p>
          <a:p>
            <a:pPr marL="100648" lvl="0" indent="0" algn="l" rtl="0">
              <a:lnSpc>
                <a:spcPct val="100000"/>
              </a:lnSpc>
              <a:spcBef>
                <a:spcPts val="0"/>
              </a:spcBef>
              <a:spcAft>
                <a:spcPts val="0"/>
              </a:spcAft>
              <a:buSzPct val="100000"/>
              <a:buNone/>
            </a:pPr>
            <a:endParaRPr lang="en-US" dirty="0"/>
          </a:p>
          <a:p>
            <a:pPr lvl="1" indent="-356552">
              <a:spcBef>
                <a:spcPts val="0"/>
              </a:spcBef>
              <a:buSzPct val="100000"/>
              <a:buChar char="•"/>
            </a:pPr>
            <a:r>
              <a:rPr lang="en-US" dirty="0"/>
              <a:t>“What are stereotypes? How do they affect the ways we think about and treat each other? Do stereotypes help us get to know people? If not, how can you move beyond stereotypes when learning about different peoples and cultures?”</a:t>
            </a:r>
            <a:br>
              <a:rPr lang="en-US" dirty="0"/>
            </a:br>
            <a:endParaRPr dirty="0"/>
          </a:p>
          <a:p>
            <a:pPr marL="457200" lvl="0" indent="-356552" algn="l" rtl="0">
              <a:lnSpc>
                <a:spcPct val="100000"/>
              </a:lnSpc>
              <a:spcBef>
                <a:spcPts val="0"/>
              </a:spcBef>
              <a:spcAft>
                <a:spcPts val="0"/>
              </a:spcAft>
              <a:buSzPct val="100000"/>
              <a:buChar char="•"/>
            </a:pPr>
            <a:r>
              <a:rPr lang="en-US" dirty="0"/>
              <a:t>Focus on content; don’t worry too much about grammar.</a:t>
            </a:r>
            <a:endParaRPr dirty="0"/>
          </a:p>
        </p:txBody>
      </p:sp>
      <p:pic>
        <p:nvPicPr>
          <p:cNvPr id="155" name="Google Shape;155;p32"/>
          <p:cNvPicPr preferRelativeResize="0"/>
          <p:nvPr/>
        </p:nvPicPr>
        <p:blipFill>
          <a:blip r:embed="rId3">
            <a:alphaModFix/>
          </a:blip>
          <a:stretch>
            <a:fillRect/>
          </a:stretch>
        </p:blipFill>
        <p:spPr>
          <a:xfrm>
            <a:off x="6735344" y="326631"/>
            <a:ext cx="1605793" cy="26551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3"/>
          <p:cNvSpPr txBox="1">
            <a:spLocks noGrp="1"/>
          </p:cNvSpPr>
          <p:nvPr>
            <p:ph type="body" idx="1"/>
          </p:nvPr>
        </p:nvSpPr>
        <p:spPr>
          <a:xfrm>
            <a:off x="457200" y="1309350"/>
            <a:ext cx="4870500" cy="3434100"/>
          </a:xfrm>
          <a:prstGeom prst="rect">
            <a:avLst/>
          </a:prstGeom>
          <a:noFill/>
          <a:ln>
            <a:noFill/>
          </a:ln>
        </p:spPr>
        <p:txBody>
          <a:bodyPr spcFirstLastPara="1" wrap="square" lIns="91425" tIns="45700" rIns="91425" bIns="45700" anchor="t" anchorCtr="0">
            <a:normAutofit/>
          </a:bodyPr>
          <a:lstStyle/>
          <a:p>
            <a:pPr marL="227012" lvl="0" indent="-227012" algn="l" rtl="0">
              <a:lnSpc>
                <a:spcPct val="100000"/>
              </a:lnSpc>
              <a:spcBef>
                <a:spcPts val="0"/>
              </a:spcBef>
              <a:spcAft>
                <a:spcPts val="0"/>
              </a:spcAft>
              <a:buClr>
                <a:schemeClr val="accent4"/>
              </a:buClr>
              <a:buSzPts val="2600"/>
              <a:buFont typeface="Arial"/>
              <a:buChar char="•"/>
            </a:pPr>
            <a:r>
              <a:rPr lang="en-US"/>
              <a:t>Read through the instructions on your handout. </a:t>
            </a:r>
            <a:endParaRPr/>
          </a:p>
          <a:p>
            <a:pPr marL="227012" lvl="0" indent="-227012" algn="l" rtl="0">
              <a:lnSpc>
                <a:spcPct val="100000"/>
              </a:lnSpc>
              <a:spcBef>
                <a:spcPts val="0"/>
              </a:spcBef>
              <a:spcAft>
                <a:spcPts val="0"/>
              </a:spcAft>
              <a:buClr>
                <a:schemeClr val="accent4"/>
              </a:buClr>
              <a:buSzPts val="2600"/>
              <a:buFont typeface="Arial"/>
              <a:buChar char="•"/>
            </a:pPr>
            <a:r>
              <a:rPr lang="en-US" dirty="0"/>
              <a:t>Plan a traditional French meal for your friends.</a:t>
            </a:r>
            <a:endParaRPr dirty="0"/>
          </a:p>
          <a:p>
            <a:pPr marL="1645836" lvl="7" indent="-60952" algn="l" rtl="0">
              <a:lnSpc>
                <a:spcPct val="100000"/>
              </a:lnSpc>
              <a:spcBef>
                <a:spcPts val="240"/>
              </a:spcBef>
              <a:spcAft>
                <a:spcPts val="0"/>
              </a:spcAft>
              <a:buSzPts val="1200"/>
              <a:buFont typeface="Calibri"/>
              <a:buNone/>
            </a:pPr>
            <a:endParaRPr dirty="0"/>
          </a:p>
        </p:txBody>
      </p:sp>
      <p:sp>
        <p:nvSpPr>
          <p:cNvPr id="161" name="Google Shape;161;p3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French Dinner Handout</a:t>
            </a:r>
            <a:endParaRPr dirty="0"/>
          </a:p>
        </p:txBody>
      </p:sp>
      <p:pic>
        <p:nvPicPr>
          <p:cNvPr id="162" name="Google Shape;162;p33"/>
          <p:cNvPicPr preferRelativeResize="0"/>
          <p:nvPr/>
        </p:nvPicPr>
        <p:blipFill>
          <a:blip r:embed="rId3">
            <a:alphaModFix/>
          </a:blip>
          <a:stretch>
            <a:fillRect/>
          </a:stretch>
        </p:blipFill>
        <p:spPr>
          <a:xfrm>
            <a:off x="5879675" y="1455949"/>
            <a:ext cx="2231626" cy="22316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title" idx="4294967295"/>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sz="5000" dirty="0">
                <a:solidFill>
                  <a:schemeClr val="lt1"/>
                </a:solidFill>
              </a:rPr>
              <a:t>Les </a:t>
            </a:r>
            <a:r>
              <a:rPr lang="en-US" sz="5000" dirty="0" err="1">
                <a:solidFill>
                  <a:schemeClr val="lt1"/>
                </a:solidFill>
              </a:rPr>
              <a:t>Stéréotypes</a:t>
            </a:r>
            <a:r>
              <a:rPr lang="en-US" sz="5000" dirty="0">
                <a:solidFill>
                  <a:schemeClr val="lt1"/>
                </a:solidFill>
              </a:rPr>
              <a:t> </a:t>
            </a:r>
            <a:r>
              <a:rPr lang="en-US" sz="5000" dirty="0" err="1">
                <a:solidFill>
                  <a:schemeClr val="lt1"/>
                </a:solidFill>
              </a:rPr>
              <a:t>Alimentaires</a:t>
            </a:r>
            <a:endParaRPr sz="5000" dirty="0">
              <a:solidFill>
                <a:schemeClr val="lt1"/>
              </a:solidFill>
            </a:endParaRPr>
          </a:p>
        </p:txBody>
      </p:sp>
      <p:sp>
        <p:nvSpPr>
          <p:cNvPr id="95" name="Google Shape;95;p23"/>
          <p:cNvSpPr txBox="1">
            <a:spLocks noGrp="1"/>
          </p:cNvSpPr>
          <p:nvPr>
            <p:ph type="body" idx="4294967295"/>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p>
            <a:pPr marL="55562" lvl="0" indent="0" algn="l" rtl="0">
              <a:lnSpc>
                <a:spcPct val="100000"/>
              </a:lnSpc>
              <a:spcBef>
                <a:spcPts val="0"/>
              </a:spcBef>
              <a:spcAft>
                <a:spcPts val="0"/>
              </a:spcAft>
              <a:buSzPts val="2600"/>
              <a:buNone/>
            </a:pPr>
            <a:r>
              <a:rPr lang="en-US" dirty="0"/>
              <a:t>Examining Stereotypes in French Cuisine</a:t>
            </a:r>
            <a:endParaRPr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Essential Questions</a:t>
            </a:r>
            <a:endParaRPr dirty="0"/>
          </a:p>
        </p:txBody>
      </p:sp>
      <p:sp>
        <p:nvSpPr>
          <p:cNvPr id="107" name="Google Shape;107;p25"/>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p>
            <a:pPr marL="457200" lvl="0" indent="-353552" algn="l" rtl="0">
              <a:spcBef>
                <a:spcPts val="0"/>
              </a:spcBef>
              <a:spcAft>
                <a:spcPts val="0"/>
              </a:spcAft>
              <a:buSzPct val="100000"/>
              <a:buChar char="•"/>
            </a:pPr>
            <a:r>
              <a:rPr lang="en-US" dirty="0"/>
              <a:t>What are stereotypes?</a:t>
            </a:r>
            <a:endParaRPr dirty="0"/>
          </a:p>
          <a:p>
            <a:pPr marL="457200" lvl="0" indent="-353552" algn="l" rtl="0">
              <a:spcBef>
                <a:spcPts val="0"/>
              </a:spcBef>
              <a:spcAft>
                <a:spcPts val="0"/>
              </a:spcAft>
              <a:buSzPct val="100000"/>
              <a:buChar char="•"/>
            </a:pPr>
            <a:r>
              <a:rPr lang="en-US" dirty="0"/>
              <a:t>How does learning about other cultures affect our conception of others?</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Lesson Objectives</a:t>
            </a:r>
            <a:endParaRPr dirty="0"/>
          </a:p>
        </p:txBody>
      </p:sp>
      <p:sp>
        <p:nvSpPr>
          <p:cNvPr id="107" name="Google Shape;107;p25"/>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p>
            <a:pPr marL="457200" lvl="0" indent="-353552" algn="l" rtl="0">
              <a:spcBef>
                <a:spcPts val="0"/>
              </a:spcBef>
              <a:spcAft>
                <a:spcPts val="0"/>
              </a:spcAft>
              <a:buSzPct val="100000"/>
              <a:buChar char="•"/>
            </a:pPr>
            <a:r>
              <a:rPr lang="en-US" dirty="0"/>
              <a:t>Students will investigate common stereotypes around French food.</a:t>
            </a:r>
            <a:endParaRPr dirty="0"/>
          </a:p>
          <a:p>
            <a:pPr marL="457200" lvl="0" indent="-353552" algn="l" rtl="0">
              <a:spcBef>
                <a:spcPts val="0"/>
              </a:spcBef>
              <a:spcAft>
                <a:spcPts val="0"/>
              </a:spcAft>
              <a:buSzPct val="100000"/>
              <a:buChar char="•"/>
            </a:pPr>
            <a:r>
              <a:rPr lang="en-US" dirty="0"/>
              <a:t>Students will examine culinary aspects of French culture and design their own food menu.</a:t>
            </a:r>
            <a:endParaRPr dirty="0"/>
          </a:p>
        </p:txBody>
      </p:sp>
    </p:spTree>
    <p:extLst>
      <p:ext uri="{BB962C8B-B14F-4D97-AF65-F5344CB8AC3E}">
        <p14:creationId xmlns:p14="http://schemas.microsoft.com/office/powerpoint/2010/main" val="40280733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Collective Brain Dump with </a:t>
            </a:r>
            <a:r>
              <a:rPr lang="en-US" dirty="0" err="1"/>
              <a:t>Mentimeter</a:t>
            </a:r>
            <a:endParaRPr dirty="0"/>
          </a:p>
        </p:txBody>
      </p:sp>
      <p:sp>
        <p:nvSpPr>
          <p:cNvPr id="113" name="Google Shape;113;p26"/>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0"/>
              </a:spcAft>
              <a:buNone/>
            </a:pPr>
            <a:endParaRPr dirty="0"/>
          </a:p>
          <a:p>
            <a:pPr marL="457200" lvl="0" indent="0" algn="l" rtl="0">
              <a:lnSpc>
                <a:spcPct val="100000"/>
              </a:lnSpc>
              <a:spcBef>
                <a:spcPts val="0"/>
              </a:spcBef>
              <a:spcAft>
                <a:spcPts val="0"/>
              </a:spcAft>
              <a:buNone/>
            </a:pPr>
            <a:r>
              <a:rPr lang="en-US" dirty="0"/>
              <a:t>Scan the QR code, or follow the link below, and answer the following question: “What are stereotypes?”</a:t>
            </a:r>
            <a:br>
              <a:rPr lang="en-US" dirty="0"/>
            </a:br>
            <a:endParaRPr dirty="0"/>
          </a:p>
          <a:p>
            <a:pPr marL="457200" lvl="0" indent="0" algn="l" rtl="0">
              <a:lnSpc>
                <a:spcPct val="100000"/>
              </a:lnSpc>
              <a:spcBef>
                <a:spcPts val="0"/>
              </a:spcBef>
              <a:spcAft>
                <a:spcPts val="0"/>
              </a:spcAft>
              <a:buNone/>
            </a:pPr>
            <a:r>
              <a:rPr lang="en-US" i="1" dirty="0"/>
              <a:t>insert link and QR here</a:t>
            </a:r>
            <a:endParaRPr i="1" dirty="0"/>
          </a:p>
          <a:p>
            <a:pPr marL="457200" lvl="0" indent="0" algn="l" rtl="0">
              <a:lnSpc>
                <a:spcPct val="100000"/>
              </a:lnSpc>
              <a:spcBef>
                <a:spcPts val="0"/>
              </a:spcBef>
              <a:spcAft>
                <a:spcPts val="0"/>
              </a:spcAft>
              <a:buNone/>
            </a:pPr>
            <a:endParaRPr dirty="0"/>
          </a:p>
        </p:txBody>
      </p:sp>
      <p:pic>
        <p:nvPicPr>
          <p:cNvPr id="114" name="Google Shape;114;p26"/>
          <p:cNvPicPr preferRelativeResize="0"/>
          <p:nvPr/>
        </p:nvPicPr>
        <p:blipFill>
          <a:blip r:embed="rId3">
            <a:alphaModFix/>
          </a:blip>
          <a:stretch>
            <a:fillRect/>
          </a:stretch>
        </p:blipFill>
        <p:spPr>
          <a:xfrm>
            <a:off x="6014350" y="1305050"/>
            <a:ext cx="1687950" cy="1687950"/>
          </a:xfrm>
          <a:prstGeom prst="rect">
            <a:avLst/>
          </a:prstGeom>
          <a:noFill/>
          <a:ln>
            <a:noFill/>
          </a:ln>
        </p:spPr>
      </p:pic>
      <p:pic>
        <p:nvPicPr>
          <p:cNvPr id="115" name="Google Shape;115;p26"/>
          <p:cNvPicPr preferRelativeResize="0"/>
          <p:nvPr/>
        </p:nvPicPr>
        <p:blipFill>
          <a:blip r:embed="rId4">
            <a:alphaModFix/>
          </a:blip>
          <a:stretch>
            <a:fillRect/>
          </a:stretch>
        </p:blipFill>
        <p:spPr>
          <a:xfrm>
            <a:off x="5821425" y="2765600"/>
            <a:ext cx="2114700" cy="21147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I Think / We Think</a:t>
            </a:r>
            <a:endParaRPr dirty="0"/>
          </a:p>
        </p:txBody>
      </p:sp>
      <p:sp>
        <p:nvSpPr>
          <p:cNvPr id="121" name="Google Shape;121;p27"/>
          <p:cNvSpPr txBox="1">
            <a:spLocks noGrp="1"/>
          </p:cNvSpPr>
          <p:nvPr>
            <p:ph type="body" idx="1"/>
          </p:nvPr>
        </p:nvSpPr>
        <p:spPr>
          <a:xfrm>
            <a:off x="457199" y="1305059"/>
            <a:ext cx="7613375" cy="3621000"/>
          </a:xfrm>
          <a:prstGeom prst="rect">
            <a:avLst/>
          </a:prstGeom>
          <a:noFill/>
          <a:ln>
            <a:noFill/>
          </a:ln>
        </p:spPr>
        <p:txBody>
          <a:bodyPr spcFirstLastPara="1" wrap="square" lIns="91400" tIns="91400" rIns="91400" bIns="91400" anchor="t" anchorCtr="0">
            <a:normAutofit/>
          </a:bodyPr>
          <a:lstStyle/>
          <a:p>
            <a:pPr marL="457200" lvl="0" indent="-368935" algn="l" rtl="0">
              <a:lnSpc>
                <a:spcPct val="100000"/>
              </a:lnSpc>
              <a:spcBef>
                <a:spcPts val="0"/>
              </a:spcBef>
              <a:spcAft>
                <a:spcPts val="0"/>
              </a:spcAft>
              <a:buSzPct val="100000"/>
              <a:buChar char="•"/>
            </a:pPr>
            <a:r>
              <a:rPr lang="en-US" dirty="0"/>
              <a:t>Using your handout, answer the two following questions:</a:t>
            </a:r>
          </a:p>
          <a:p>
            <a:pPr lvl="1" indent="-368935">
              <a:spcBef>
                <a:spcPts val="0"/>
              </a:spcBef>
              <a:buSzPct val="100000"/>
              <a:buChar char="•"/>
            </a:pPr>
            <a:r>
              <a:rPr lang="en-US" dirty="0"/>
              <a:t>“What are some characteristics of French food?” </a:t>
            </a:r>
          </a:p>
          <a:p>
            <a:pPr lvl="1" indent="-368935">
              <a:spcBef>
                <a:spcPts val="0"/>
              </a:spcBef>
              <a:buSzPct val="100000"/>
              <a:buChar char="•"/>
            </a:pPr>
            <a:r>
              <a:rPr lang="en-US" dirty="0"/>
              <a:t>“What kinds of foods do you think French people like to eat?”</a:t>
            </a:r>
            <a:endParaRPr dirty="0"/>
          </a:p>
          <a:p>
            <a:pPr marL="457200" lvl="0" indent="-368935" algn="l" rtl="0">
              <a:lnSpc>
                <a:spcPct val="100000"/>
              </a:lnSpc>
              <a:spcBef>
                <a:spcPts val="0"/>
              </a:spcBef>
              <a:spcAft>
                <a:spcPts val="0"/>
              </a:spcAft>
              <a:buSzPct val="100000"/>
              <a:buChar char="•"/>
            </a:pPr>
            <a:r>
              <a:rPr lang="en-US" dirty="0"/>
              <a:t>Record your answers on the “I Think…” side of your page. </a:t>
            </a:r>
            <a:endParaRPr dirty="0"/>
          </a:p>
          <a:p>
            <a:pPr marL="457200" lvl="0" indent="-368935" algn="l" rtl="0">
              <a:lnSpc>
                <a:spcPct val="100000"/>
              </a:lnSpc>
              <a:spcBef>
                <a:spcPts val="0"/>
              </a:spcBef>
              <a:spcAft>
                <a:spcPts val="0"/>
              </a:spcAft>
              <a:buSzPct val="100000"/>
              <a:buChar char="•"/>
            </a:pPr>
            <a:r>
              <a:rPr lang="en-US" dirty="0"/>
              <a:t>Find a small group and discuss your answers. Write the group responses on the “We Think…” side of the page.</a:t>
            </a:r>
            <a:endParaRPr dirty="0"/>
          </a:p>
        </p:txBody>
      </p:sp>
      <p:pic>
        <p:nvPicPr>
          <p:cNvPr id="3" name="Picture 2" descr="Icon&#10;&#10;Description automatically generated">
            <a:extLst>
              <a:ext uri="{FF2B5EF4-FFF2-40B4-BE49-F238E27FC236}">
                <a16:creationId xmlns:a16="http://schemas.microsoft.com/office/drawing/2014/main" id="{21743973-73D4-773F-D835-D6C07E2AABC5}"/>
              </a:ext>
            </a:extLst>
          </p:cNvPr>
          <p:cNvPicPr>
            <a:picLocks noChangeAspect="1"/>
          </p:cNvPicPr>
          <p:nvPr/>
        </p:nvPicPr>
        <p:blipFill>
          <a:blip r:embed="rId3"/>
          <a:stretch>
            <a:fillRect/>
          </a:stretch>
        </p:blipFill>
        <p:spPr>
          <a:xfrm>
            <a:off x="6666175" y="-166978"/>
            <a:ext cx="2123495" cy="21234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T-Chart</a:t>
            </a:r>
            <a:endParaRPr/>
          </a:p>
        </p:txBody>
      </p:sp>
      <p:pic>
        <p:nvPicPr>
          <p:cNvPr id="128" name="Google Shape;128;p28"/>
          <p:cNvPicPr preferRelativeResize="0"/>
          <p:nvPr/>
        </p:nvPicPr>
        <p:blipFill>
          <a:blip r:embed="rId3">
            <a:alphaModFix/>
          </a:blip>
          <a:stretch>
            <a:fillRect/>
          </a:stretch>
        </p:blipFill>
        <p:spPr>
          <a:xfrm>
            <a:off x="5630100" y="1317049"/>
            <a:ext cx="2457874" cy="2302900"/>
          </a:xfrm>
          <a:prstGeom prst="rect">
            <a:avLst/>
          </a:prstGeom>
          <a:noFill/>
          <a:ln>
            <a:noFill/>
          </a:ln>
        </p:spPr>
      </p:pic>
      <p:graphicFrame>
        <p:nvGraphicFramePr>
          <p:cNvPr id="4" name="Google Shape;148;p31">
            <a:extLst>
              <a:ext uri="{FF2B5EF4-FFF2-40B4-BE49-F238E27FC236}">
                <a16:creationId xmlns:a16="http://schemas.microsoft.com/office/drawing/2014/main" id="{0507F45A-D510-68D6-20CC-6FA045F83826}"/>
              </a:ext>
            </a:extLst>
          </p:cNvPr>
          <p:cNvGraphicFramePr/>
          <p:nvPr/>
        </p:nvGraphicFramePr>
        <p:xfrm>
          <a:off x="742850" y="1317050"/>
          <a:ext cx="3856575" cy="3443600"/>
        </p:xfrm>
        <a:graphic>
          <a:graphicData uri="http://schemas.openxmlformats.org/drawingml/2006/table">
            <a:tbl>
              <a:tblPr>
                <a:noFill/>
                <a:tableStyleId>{F4FD3A71-72BB-4136-86ED-07D818BB37F8}</a:tableStyleId>
              </a:tblPr>
              <a:tblGrid>
                <a:gridCol w="1924900">
                  <a:extLst>
                    <a:ext uri="{9D8B030D-6E8A-4147-A177-3AD203B41FA5}">
                      <a16:colId xmlns:a16="http://schemas.microsoft.com/office/drawing/2014/main" val="20000"/>
                    </a:ext>
                  </a:extLst>
                </a:gridCol>
                <a:gridCol w="1931675">
                  <a:extLst>
                    <a:ext uri="{9D8B030D-6E8A-4147-A177-3AD203B41FA5}">
                      <a16:colId xmlns:a16="http://schemas.microsoft.com/office/drawing/2014/main" val="20001"/>
                    </a:ext>
                  </a:extLst>
                </a:gridCol>
              </a:tblGrid>
              <a:tr h="569275">
                <a:tc>
                  <a:txBody>
                    <a:bodyPr/>
                    <a:lstStyle/>
                    <a:p>
                      <a:pPr marL="0" lvl="0" indent="0" algn="l" rtl="0">
                        <a:spcBef>
                          <a:spcPts val="0"/>
                        </a:spcBef>
                        <a:spcAft>
                          <a:spcPts val="0"/>
                        </a:spcAft>
                        <a:buNone/>
                      </a:pPr>
                      <a:r>
                        <a:rPr lang="en-US" sz="1600">
                          <a:solidFill>
                            <a:schemeClr val="accent6"/>
                          </a:solidFill>
                          <a:latin typeface="Calibri"/>
                          <a:ea typeface="Calibri"/>
                          <a:cs typeface="Calibri"/>
                          <a:sym typeface="Calibri"/>
                        </a:rPr>
                        <a:t>American Food</a:t>
                      </a:r>
                      <a:endParaRPr sz="1600">
                        <a:solidFill>
                          <a:schemeClr val="accent6"/>
                        </a:solidFill>
                        <a:latin typeface="Calibri"/>
                        <a:ea typeface="Calibri"/>
                        <a:cs typeface="Calibri"/>
                        <a:sym typeface="Calibri"/>
                      </a:endParaRPr>
                    </a:p>
                  </a:txBody>
                  <a:tcPr marL="91425" marR="91425" marT="91425" marB="91425">
                    <a:lnL w="9525" cap="flat" cmpd="sng">
                      <a:solidFill>
                        <a:srgbClr val="3E5C61"/>
                      </a:solidFill>
                      <a:prstDash val="solid"/>
                      <a:round/>
                      <a:headEnd type="none" w="sm" len="sm"/>
                      <a:tailEnd type="none" w="sm" len="sm"/>
                    </a:lnL>
                    <a:lnR w="9525" cap="flat" cmpd="sng">
                      <a:solidFill>
                        <a:srgbClr val="3E5C61"/>
                      </a:solidFill>
                      <a:prstDash val="solid"/>
                      <a:round/>
                      <a:headEnd type="none" w="sm" len="sm"/>
                      <a:tailEnd type="none" w="sm" len="sm"/>
                    </a:lnR>
                    <a:lnT w="9525" cap="flat" cmpd="sng">
                      <a:solidFill>
                        <a:srgbClr val="3E5C61"/>
                      </a:solidFill>
                      <a:prstDash val="solid"/>
                      <a:round/>
                      <a:headEnd type="none" w="sm" len="sm"/>
                      <a:tailEnd type="none" w="sm" len="sm"/>
                    </a:lnT>
                    <a:lnB w="9525" cap="flat" cmpd="sng">
                      <a:solidFill>
                        <a:srgbClr val="3E5C61"/>
                      </a:solidFill>
                      <a:prstDash val="solid"/>
                      <a:round/>
                      <a:headEnd type="none" w="sm" len="sm"/>
                      <a:tailEnd type="none" w="sm" len="sm"/>
                    </a:lnB>
                  </a:tcPr>
                </a:tc>
                <a:tc>
                  <a:txBody>
                    <a:bodyPr/>
                    <a:lstStyle/>
                    <a:p>
                      <a:pPr marL="0" lvl="0" indent="0" algn="l" rtl="0">
                        <a:spcBef>
                          <a:spcPts val="0"/>
                        </a:spcBef>
                        <a:spcAft>
                          <a:spcPts val="0"/>
                        </a:spcAft>
                        <a:buNone/>
                      </a:pPr>
                      <a:r>
                        <a:rPr lang="en-US" sz="1600">
                          <a:solidFill>
                            <a:schemeClr val="accent6"/>
                          </a:solidFill>
                          <a:latin typeface="Calibri"/>
                          <a:ea typeface="Calibri"/>
                          <a:cs typeface="Calibri"/>
                          <a:sym typeface="Calibri"/>
                        </a:rPr>
                        <a:t>French Food</a:t>
                      </a:r>
                      <a:endParaRPr sz="1600">
                        <a:solidFill>
                          <a:schemeClr val="accent6"/>
                        </a:solidFill>
                        <a:latin typeface="Calibri"/>
                        <a:ea typeface="Calibri"/>
                        <a:cs typeface="Calibri"/>
                        <a:sym typeface="Calibri"/>
                      </a:endParaRPr>
                    </a:p>
                  </a:txBody>
                  <a:tcPr marL="91425" marR="91425" marT="91425" marB="91425">
                    <a:lnL w="9525" cap="flat" cmpd="sng">
                      <a:solidFill>
                        <a:srgbClr val="3E5C61"/>
                      </a:solidFill>
                      <a:prstDash val="solid"/>
                      <a:round/>
                      <a:headEnd type="none" w="sm" len="sm"/>
                      <a:tailEnd type="none" w="sm" len="sm"/>
                    </a:lnL>
                    <a:lnR w="9525" cap="flat" cmpd="sng">
                      <a:solidFill>
                        <a:srgbClr val="3E5C61"/>
                      </a:solidFill>
                      <a:prstDash val="solid"/>
                      <a:round/>
                      <a:headEnd type="none" w="sm" len="sm"/>
                      <a:tailEnd type="none" w="sm" len="sm"/>
                    </a:lnR>
                    <a:lnT w="9525" cap="flat" cmpd="sng">
                      <a:solidFill>
                        <a:srgbClr val="3E5C61"/>
                      </a:solidFill>
                      <a:prstDash val="solid"/>
                      <a:round/>
                      <a:headEnd type="none" w="sm" len="sm"/>
                      <a:tailEnd type="none" w="sm" len="sm"/>
                    </a:lnT>
                    <a:lnB w="9525" cap="flat" cmpd="sng">
                      <a:solidFill>
                        <a:srgbClr val="3E5C61"/>
                      </a:solidFill>
                      <a:prstDash val="solid"/>
                      <a:round/>
                      <a:headEnd type="none" w="sm" len="sm"/>
                      <a:tailEnd type="none" w="sm" len="sm"/>
                    </a:lnB>
                  </a:tcPr>
                </a:tc>
                <a:extLst>
                  <a:ext uri="{0D108BD9-81ED-4DB2-BD59-A6C34878D82A}">
                    <a16:rowId xmlns:a16="http://schemas.microsoft.com/office/drawing/2014/main" val="10000"/>
                  </a:ext>
                </a:extLst>
              </a:tr>
              <a:tr h="2874325">
                <a:tc>
                  <a:txBody>
                    <a:bodyPr/>
                    <a:lstStyle/>
                    <a:p>
                      <a:pPr marL="0" lvl="0" indent="0" algn="l" rtl="0">
                        <a:spcBef>
                          <a:spcPts val="0"/>
                        </a:spcBef>
                        <a:spcAft>
                          <a:spcPts val="0"/>
                        </a:spcAft>
                        <a:buNone/>
                      </a:pPr>
                      <a:endParaRPr dirty="0"/>
                    </a:p>
                  </a:txBody>
                  <a:tcPr marL="91425" marR="91425" marT="91425" marB="91425">
                    <a:lnL w="9525" cap="flat" cmpd="sng">
                      <a:solidFill>
                        <a:srgbClr val="3E5C61"/>
                      </a:solidFill>
                      <a:prstDash val="solid"/>
                      <a:round/>
                      <a:headEnd type="none" w="sm" len="sm"/>
                      <a:tailEnd type="none" w="sm" len="sm"/>
                    </a:lnL>
                    <a:lnR w="9525" cap="flat" cmpd="sng">
                      <a:solidFill>
                        <a:srgbClr val="3E5C61"/>
                      </a:solidFill>
                      <a:prstDash val="solid"/>
                      <a:round/>
                      <a:headEnd type="none" w="sm" len="sm"/>
                      <a:tailEnd type="none" w="sm" len="sm"/>
                    </a:lnR>
                    <a:lnT w="9525" cap="flat" cmpd="sng">
                      <a:solidFill>
                        <a:srgbClr val="3E5C61"/>
                      </a:solidFill>
                      <a:prstDash val="solid"/>
                      <a:round/>
                      <a:headEnd type="none" w="sm" len="sm"/>
                      <a:tailEnd type="none" w="sm" len="sm"/>
                    </a:lnT>
                    <a:lnB w="9525" cap="flat" cmpd="sng">
                      <a:solidFill>
                        <a:srgbClr val="3E5C61"/>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3E5C61"/>
                      </a:solidFill>
                      <a:prstDash val="solid"/>
                      <a:round/>
                      <a:headEnd type="none" w="sm" len="sm"/>
                      <a:tailEnd type="none" w="sm" len="sm"/>
                    </a:lnL>
                    <a:lnR w="9525" cap="flat" cmpd="sng">
                      <a:solidFill>
                        <a:srgbClr val="3E5C61"/>
                      </a:solidFill>
                      <a:prstDash val="solid"/>
                      <a:round/>
                      <a:headEnd type="none" w="sm" len="sm"/>
                      <a:tailEnd type="none" w="sm" len="sm"/>
                    </a:lnR>
                    <a:lnT w="9525" cap="flat" cmpd="sng">
                      <a:solidFill>
                        <a:srgbClr val="3E5C61"/>
                      </a:solidFill>
                      <a:prstDash val="solid"/>
                      <a:round/>
                      <a:headEnd type="none" w="sm" len="sm"/>
                      <a:tailEnd type="none" w="sm" len="sm"/>
                    </a:lnT>
                    <a:lnB w="9525" cap="flat" cmpd="sng">
                      <a:solidFill>
                        <a:srgbClr val="3E5C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Food Clichés in </a:t>
            </a:r>
            <a:r>
              <a:rPr lang="en-US" i="1" dirty="0"/>
              <a:t>Emily in Paris</a:t>
            </a:r>
            <a:endParaRPr i="1" dirty="0"/>
          </a:p>
        </p:txBody>
      </p:sp>
      <p:pic>
        <p:nvPicPr>
          <p:cNvPr id="135" name="Google Shape;135;p29" descr="Emily in Paris food stereotypes: true or false? French nutritionist reacts.&#10;Everyone is talking about the Netflix series Emily in Paris!&#10;&#10;First, make sure to get your FREE optimal Wellness and Nutrition Checklist! https://bit.ly/2JTb0wv&#10;&#10;There are so many French stereotypes in this series: on French culture, French people, French food... As a french nutritionist living in Paris, I thought I would react to the food clichés in Emily in Paris. I'll either debunk them or tell you if they are true! &#10;The Emily in Paris food clichés debunked by a French nutritionist:&#10;*Do French people eat croissants for breakfast all the time?&#10;*Do French people smoke instead of eating?&#10;*Do French people really have super long lunch breaks?&#10;*Is it true that French people have wine all day long?&#10;*Do French people shop at markets?&#10;*Is it true that French people don't clean their cooking pans?&#10;*Do all French people eat their meat rare?&#10;*Is it true that the customer isn't king in France?&#10;*Are French women allowed to pour their own wine at the dinner table?&#10;*Do French people think French food is better than American food, and find American food disgusting?&#10;All the answers will be in this video on the Emily in Paris food clichés!&#10;&#10;Don't forget to like it and subscribe!&#10;&#10;VIDEO MENTIONED:&#10;How French women don't get fat: https://www.youtube.com/watch?v=nErHjY4TnfQ&amp;t=69s&amp;ab_channel=EdukalewithLucie&#10;__________&#10;Check out my blog! https://edukale.com/&#10;Follow me on Pinterest! https://www.pinterest.com/edukale/&#10;&#10;Music 1&amp;4 by Nico Anuch - Apolo - https://thmatc.co/?l=4FCA95C4&#10;Music 2&amp;5 by Terry Saige - Late Night Bar - https://thmatc.co/?l=DC2B30E8&#10;Music 3 by Mark Generous - Daydreaming - https://thmatc.co/?l=69FBCC0D&#10;__________&#10;All information posted is for educational and informational purposes ONLY. While I do have a master’s degree in biology specialized in nutrition and health, I am NOT a doctor or dietician. I'm just stating my informed opinion, and these videos are NOT intended as a substitute for professional medical advice. Any decision to act upon the advice given in these videos is done at your own risk.&#10;&#10;The clips from Emily in Paris come from Netflix.&#10;Section 107 of the Copyright Act of 1976 (https://www.law.cornell.edu/uscode/text/17/107) recognizes a &quot;fair use&quot; of copyrighted content for purposes such as criticism, comment, news reporting, teaching, scholarship, or research is not an infringement of copyright. This video may contain copyrighted works that were not specifically authorized but which we believe are protected by the fair use doctrine. These works belong to their respective owners and this channel does not claim any right over them." title="EMILY IN PARIS FOOD STEREOTYPES: true or false? French nutritionist reacts! | Edukale">
            <a:hlinkClick r:id="rId3"/>
          </p:cNvPr>
          <p:cNvPicPr preferRelativeResize="0"/>
          <p:nvPr/>
        </p:nvPicPr>
        <p:blipFill>
          <a:blip r:embed="rId4">
            <a:alphaModFix/>
          </a:blip>
          <a:stretch>
            <a:fillRect/>
          </a:stretch>
        </p:blipFill>
        <p:spPr>
          <a:xfrm>
            <a:off x="2153575" y="1441302"/>
            <a:ext cx="4836850" cy="2720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“Worst French Food” video</a:t>
            </a:r>
            <a:endParaRPr dirty="0"/>
          </a:p>
        </p:txBody>
      </p:sp>
      <p:pic>
        <p:nvPicPr>
          <p:cNvPr id="141" name="Google Shape;141;p30" descr="BECOME A MEMBER OF EASY FRENCH: https://www.patreon.com/easyfrench&#10;SUBSCRIBE TO THE EASY FRENCH CHANNEL: http://bit.ly/EasyFrenchsub&#10;FOLLOW EASY FRENCH ON FACEBOOK: https://www.facebook.com/EasyFrenchVideos/&#10;FOLLOW EASY FRENCH ON INSTAGRAM: https://www.instagram.com/easyfrenchvideos/&#10;&#10;---&#10;PLAYLIST WITH ALL EASY FRENCH STREET INTERVIEWS: http://bit.ly/EasyFrenchPlaylist&#10;PLAYLIST WITH ALL SUPER EASY FRENCH VIDEOS FOR BEGINNERS: http://bit.ly/SuperEasyFrenchPlaylist&#10;&#10;---&#10;SUBSCRIBE TO EASY LANGUAGES: http://bit.ly/elsub&#10;FACEBOOK: https://www.facebook.com/easylanguagesstreetinterviews/&#10;BECOME A CO-PRODUCER: https://bit.ly/2kyB9nM&#10;&#10;---&#10;Easy Languages is an international video project aiming at supporting people worldwide to learn languages through authentic street interviews and expose the street culture of participating partner countries abroad. Episodes are produced in local languages and contain subtitles in both the original language as well as in English.&#10;http://www.easy-languages.org/&#10;&#10;---&#10;Co-producers of Easy French: Rita Nassif, Judith Benzadon, Hélène Moisset&#10;&#10;#learnfrench #easyfrench #easylanguages" title="Famous French Food French People Actually Hate | Easy French 128">
            <a:hlinkClick r:id="rId3"/>
          </p:cNvPr>
          <p:cNvPicPr preferRelativeResize="0"/>
          <p:nvPr/>
        </p:nvPicPr>
        <p:blipFill>
          <a:blip r:embed="rId4">
            <a:alphaModFix/>
          </a:blip>
          <a:stretch>
            <a:fillRect/>
          </a:stretch>
        </p:blipFill>
        <p:spPr>
          <a:xfrm>
            <a:off x="1734788" y="1267353"/>
            <a:ext cx="5674425" cy="31918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5671</TotalTime>
  <Words>529</Words>
  <Application>Microsoft Macintosh PowerPoint</Application>
  <PresentationFormat>On-screen Show (16:9)</PresentationFormat>
  <Paragraphs>43</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Noto Sans Symbols</vt:lpstr>
      <vt:lpstr>LEARN theme</vt:lpstr>
      <vt:lpstr>LEARN theme</vt:lpstr>
      <vt:lpstr>PowerPoint Presentation</vt:lpstr>
      <vt:lpstr>Les Stéréotypes Alimentaires</vt:lpstr>
      <vt:lpstr>Essential Questions</vt:lpstr>
      <vt:lpstr>Lesson Objectives</vt:lpstr>
      <vt:lpstr>Collective Brain Dump with Mentimeter</vt:lpstr>
      <vt:lpstr>I Think / We Think</vt:lpstr>
      <vt:lpstr>T-Chart</vt:lpstr>
      <vt:lpstr>Food Clichés in Emily in Paris</vt:lpstr>
      <vt:lpstr>“Worst French Food” video</vt:lpstr>
      <vt:lpstr>T-Chart Revisited</vt:lpstr>
      <vt:lpstr>Quick Write</vt:lpstr>
      <vt:lpstr>French Dinner Handout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Gracia, Ann M.</cp:lastModifiedBy>
  <cp:revision>8</cp:revision>
  <dcterms:modified xsi:type="dcterms:W3CDTF">2023-04-17T20:25:23Z</dcterms:modified>
</cp:coreProperties>
</file>