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76" r:id="rId2"/>
    <p:sldId id="256" r:id="rId3"/>
    <p:sldId id="274" r:id="rId4"/>
    <p:sldId id="275" r:id="rId5"/>
    <p:sldId id="273" r:id="rId6"/>
    <p:sldId id="288" r:id="rId7"/>
    <p:sldId id="289" r:id="rId8"/>
    <p:sldId id="290" r:id="rId9"/>
    <p:sldId id="291" r:id="rId10"/>
    <p:sldId id="283" r:id="rId11"/>
    <p:sldId id="293" r:id="rId12"/>
    <p:sldId id="294" r:id="rId13"/>
    <p:sldId id="295" r:id="rId14"/>
    <p:sldId id="296" r:id="rId15"/>
    <p:sldId id="286" r:id="rId16"/>
    <p:sldId id="298" r:id="rId17"/>
    <p:sldId id="284" r:id="rId18"/>
    <p:sldId id="285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4626"/>
  </p:normalViewPr>
  <p:slideViewPr>
    <p:cSldViewPr snapToGrid="0" snapToObjects="1">
      <p:cViewPr varScale="1">
        <p:scale>
          <a:sx n="161" d="100"/>
          <a:sy n="161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6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58" TargetMode="External"/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25" TargetMode="External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Elbow Partners.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251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Elbow Partners. Strategies. </a:t>
            </a:r>
            <a:r>
              <a:rPr lang="en-US" sz="11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https://learn.k20center.ou.edu/strategy/116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78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Anchor Chart.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https://learn.k20center.ou.edu/strategy/58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870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Anchor Chart.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https://learn.k20center.ou.edu/strategy/58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382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Gallery Walk / Carousel.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083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K20 Center. (n.d.). Bell Ringers and Exit Tickets. Strategies. </a:t>
            </a:r>
            <a:r>
              <a:rPr lang="en-US" sz="1800" b="0" i="0" u="sng" strike="noStrike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3"/>
              </a:rPr>
              <a:t>https://learn.k20center.ou.edu/strategy/125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9292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 now explored transformations on many parent functions: polynomial, radical (square root and cube root), exponential, and logarithmic functions.</a:t>
            </a:r>
          </a:p>
          <a:p>
            <a:r>
              <a:rPr lang="en-US" dirty="0"/>
              <a:t>You have made observations about the general rules for transformations during these explorations.</a:t>
            </a:r>
          </a:p>
          <a:p>
            <a:r>
              <a:rPr lang="en-US" dirty="0"/>
              <a:t>Now it is time to put them all together.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35278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487BD9-E441-E058-339E-56EFF031BC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993097D4-006C-F339-0FB6-C3EA0FCA35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Remember: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 is </a:t>
            </a:r>
            <a:r>
              <a:rPr lang="en-US" b="1" i="1" dirty="0"/>
              <a:t>function notation</a:t>
            </a:r>
            <a:r>
              <a:rPr lang="en-US" dirty="0"/>
              <a:t> that represents the name of a function that has an input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/>
              <a:t>. It is used in place of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u="sng" dirty="0"/>
              <a:t>Example</a:t>
            </a:r>
            <a:r>
              <a:rPr lang="en-US" dirty="0"/>
              <a:t>: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</a:t>
            </a:r>
            <a:r>
              <a:rPr lang="en-US" dirty="0"/>
              <a:t> can also be written as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2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3</a:t>
            </a:r>
            <a:r>
              <a:rPr lang="en-US" dirty="0"/>
              <a:t>.</a:t>
            </a:r>
          </a:p>
          <a:p>
            <a:r>
              <a:rPr lang="en-US" dirty="0"/>
              <a:t>We are going to represent our observations using function notation.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2443AE7-5A70-8243-7B29-517353CAD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Together: Function Notation</a:t>
            </a:r>
          </a:p>
        </p:txBody>
      </p:sp>
    </p:spTree>
    <p:extLst>
      <p:ext uri="{BB962C8B-B14F-4D97-AF65-F5344CB8AC3E}">
        <p14:creationId xmlns:p14="http://schemas.microsoft.com/office/powerpoint/2010/main" val="62625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74A4A-4647-AE35-657B-94A97BA5B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11388490-70C9-832A-9996-F94F03246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Work in your group to complete Observations I, II, III, and IV.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Use mathematical reasoning and terms.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Be ready to discuss your findings.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200C1A1F-796E-B340-193B-EBA7735D3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Together: Observations</a:t>
            </a:r>
          </a:p>
        </p:txBody>
      </p:sp>
    </p:spTree>
    <p:extLst>
      <p:ext uri="{BB962C8B-B14F-4D97-AF65-F5344CB8AC3E}">
        <p14:creationId xmlns:p14="http://schemas.microsoft.com/office/powerpoint/2010/main" val="1791771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2EC77B-E639-89C8-9060-85E75342D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25BD2273-B8EE-A93A-7143-39CEBF74B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light of these marvelous, mathematical generalizations—if you were presented with a function that you had </a:t>
            </a:r>
            <a:r>
              <a:rPr lang="en-US" b="1" i="1" dirty="0"/>
              <a:t>never</a:t>
            </a:r>
            <a:r>
              <a:rPr lang="en-US" dirty="0"/>
              <a:t> seen before, you could </a:t>
            </a:r>
            <a:r>
              <a:rPr lang="en-US" b="1" i="1" dirty="0"/>
              <a:t>still</a:t>
            </a:r>
            <a:r>
              <a:rPr lang="en-US" dirty="0"/>
              <a:t> predict how the graph of the given function would differ from that of its parent graph.</a:t>
            </a:r>
          </a:p>
          <a:p>
            <a:r>
              <a:rPr lang="en-US" dirty="0"/>
              <a:t>Apply what you have learned to make a prediction about     how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3·sin(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+ 4) – 2</a:t>
            </a:r>
            <a:r>
              <a:rPr lang="en-US" dirty="0"/>
              <a:t> compares to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sin(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909F699E-0DF8-3C5D-56D4-7D6410D64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Together: Prediction</a:t>
            </a:r>
          </a:p>
        </p:txBody>
      </p:sp>
    </p:spTree>
    <p:extLst>
      <p:ext uri="{BB962C8B-B14F-4D97-AF65-F5344CB8AC3E}">
        <p14:creationId xmlns:p14="http://schemas.microsoft.com/office/powerpoint/2010/main" val="378060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87563-8755-E5E2-2C19-7880DE6201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231FE845-F9DF-BF54-D265-DA4C97B6B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 the two functions on your graphing calculator.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sin(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3·sin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+ 4) – 2</a:t>
            </a:r>
            <a:endParaRPr lang="en-US" dirty="0"/>
          </a:p>
          <a:p>
            <a:r>
              <a:rPr lang="en-US" dirty="0"/>
              <a:t>How do the results compare to your prediction?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6918C880-9123-5761-39A6-6AB467C5A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It All Together: Prediction</a:t>
            </a:r>
          </a:p>
        </p:txBody>
      </p:sp>
    </p:spTree>
    <p:extLst>
      <p:ext uri="{BB962C8B-B14F-4D97-AF65-F5344CB8AC3E}">
        <p14:creationId xmlns:p14="http://schemas.microsoft.com/office/powerpoint/2010/main" val="233170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4645044" cy="3434098"/>
          </a:xfrm>
        </p:spPr>
        <p:txBody>
          <a:bodyPr>
            <a:normAutofit/>
          </a:bodyPr>
          <a:lstStyle/>
          <a:p>
            <a:r>
              <a:rPr lang="en-US" dirty="0"/>
              <a:t>Create a visually appealing poster that includes: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Your transformation written in function notation.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Everything you know about your transformation.</a:t>
            </a:r>
            <a:endParaRPr lang="en-US" sz="2200" b="1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 Chart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66A717-8F24-103E-5899-188B77314917}"/>
              </a:ext>
            </a:extLst>
          </p:cNvPr>
          <p:cNvSpPr/>
          <p:nvPr/>
        </p:nvSpPr>
        <p:spPr>
          <a:xfrm>
            <a:off x="5228364" y="1665202"/>
            <a:ext cx="1995580" cy="255049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 blue anchor with a black background&#10;&#10;Description automatically generated">
            <a:extLst>
              <a:ext uri="{FF2B5EF4-FFF2-40B4-BE49-F238E27FC236}">
                <a16:creationId xmlns:a16="http://schemas.microsoft.com/office/drawing/2014/main" id="{F4737E64-D568-B509-51ED-CF977DC7E9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9796" y="307247"/>
            <a:ext cx="1507004" cy="1517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00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C44518D9-AD94-AC54-58EB-62A465E8F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BD583FA6-647E-A8D8-B7C9-6BBD7650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Anchor Chart (Sample Responses)</a:t>
            </a:r>
          </a:p>
        </p:txBody>
      </p:sp>
      <p:pic>
        <p:nvPicPr>
          <p:cNvPr id="3" name="Picture 2" descr="A blue anchor with a black background&#10;&#10;Description automatically generated">
            <a:extLst>
              <a:ext uri="{FF2B5EF4-FFF2-40B4-BE49-F238E27FC236}">
                <a16:creationId xmlns:a16="http://schemas.microsoft.com/office/drawing/2014/main" id="{246E1CA0-328D-AA73-A1D6-99B6D20BA5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79796" y="307247"/>
            <a:ext cx="1507004" cy="151773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1A3137B0-4DA4-EE4C-A985-AEE21C90A0A5}"/>
              </a:ext>
            </a:extLst>
          </p:cNvPr>
          <p:cNvSpPr/>
          <p:nvPr/>
        </p:nvSpPr>
        <p:spPr>
          <a:xfrm>
            <a:off x="457200" y="1309352"/>
            <a:ext cx="2632283" cy="343409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2000" dirty="0">
                <a:latin typeface="+mj-lt"/>
                <a:cs typeface="Times New Roman" panose="02020603050405020304" pitchFamily="18" charset="0"/>
              </a:rPr>
              <a:t>Shifts the parent function left/right</a:t>
            </a:r>
          </a:p>
          <a:p>
            <a:pPr algn="ctr"/>
            <a:endParaRPr lang="en-US" dirty="0">
              <a:latin typeface="+mj-lt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+mj-lt"/>
              <a:cs typeface="Times New Roman" panose="02020603050405020304" pitchFamily="18" charset="0"/>
            </a:endParaRP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is positive, the graph shifts left.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is negative, the graph shifts right.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E78890-D967-F2CC-84A3-6F07A7383D00}"/>
              </a:ext>
            </a:extLst>
          </p:cNvPr>
          <p:cNvSpPr/>
          <p:nvPr/>
        </p:nvSpPr>
        <p:spPr>
          <a:xfrm>
            <a:off x="3325747" y="1309352"/>
            <a:ext cx="3388871" cy="3434098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0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800" dirty="0">
                <a:latin typeface="+mj-lt"/>
                <a:cs typeface="Times New Roman" panose="02020603050405020304" pitchFamily="18" charset="0"/>
              </a:rPr>
              <a:t> stretches the graph vertically</a:t>
            </a:r>
          </a:p>
          <a:p>
            <a:pPr algn="ctr"/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1800" dirty="0">
                <a:latin typeface="+mj-lt"/>
                <a:cs typeface="Times New Roman" panose="02020603050405020304" pitchFamily="18" charset="0"/>
              </a:rPr>
              <a:t> shifts the parent function left/right</a:t>
            </a:r>
          </a:p>
          <a:p>
            <a:pPr algn="ctr"/>
            <a:endParaRPr lang="en-US" dirty="0">
              <a:latin typeface="+mj-lt"/>
              <a:cs typeface="Times New Roman" panose="02020603050405020304" pitchFamily="18" charset="0"/>
            </a:endParaRP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 1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the graph is stretched vertically.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If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 &lt;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1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, the graph is squeezed vertically.</a:t>
            </a:r>
          </a:p>
          <a:p>
            <a:pPr marL="285750" indent="-173038">
              <a:buFont typeface="Arial" panose="020B0604020202020204" pitchFamily="34" charset="0"/>
              <a:buChar char="•"/>
            </a:pPr>
            <a:r>
              <a:rPr lang="en-US" dirty="0">
                <a:latin typeface="+mj-lt"/>
                <a:cs typeface="Times New Roman" panose="02020603050405020304" pitchFamily="18" charset="0"/>
              </a:rPr>
              <a:t>Set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 and solve for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+mj-lt"/>
                <a:cs typeface="Times New Roman" panose="02020603050405020304" pitchFamily="18" charset="0"/>
              </a:rPr>
              <a:t>. This tells you which way (left/right) to shift the graph.</a:t>
            </a:r>
          </a:p>
        </p:txBody>
      </p:sp>
    </p:spTree>
    <p:extLst>
      <p:ext uri="{BB962C8B-B14F-4D97-AF65-F5344CB8AC3E}">
        <p14:creationId xmlns:p14="http://schemas.microsoft.com/office/powerpoint/2010/main" val="223952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9352"/>
            <a:ext cx="5114372" cy="3434098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Read each poster.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Then place one sticky note on the poster that has the transformation that makes the </a:t>
            </a:r>
            <a:r>
              <a:rPr lang="en-US" sz="2800" b="1" dirty="0"/>
              <a:t>most</a:t>
            </a:r>
            <a:r>
              <a:rPr lang="en-US" sz="2800" dirty="0"/>
              <a:t> sense to you.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Place your other sticky note on the poster that has the transformation that makes the </a:t>
            </a:r>
            <a:r>
              <a:rPr lang="en-US" sz="2800" b="1" dirty="0"/>
              <a:t>least</a:t>
            </a:r>
            <a:r>
              <a:rPr lang="en-US" sz="2800" dirty="0"/>
              <a:t> sense to you.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Gallery Walk</a:t>
            </a:r>
          </a:p>
        </p:txBody>
      </p:sp>
      <p:pic>
        <p:nvPicPr>
          <p:cNvPr id="3" name="Picture 2" descr="A group of rectangles and squares&#10;&#10;Description automatically generated">
            <a:extLst>
              <a:ext uri="{FF2B5EF4-FFF2-40B4-BE49-F238E27FC236}">
                <a16:creationId xmlns:a16="http://schemas.microsoft.com/office/drawing/2014/main" id="{0E2A58C8-B375-E508-F35D-7329F91BC0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7304" y="400050"/>
            <a:ext cx="2619496" cy="1325072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5E87836D-35D1-5F77-A33E-2EFCC08DA5DF}"/>
              </a:ext>
            </a:extLst>
          </p:cNvPr>
          <p:cNvSpPr/>
          <p:nvPr/>
        </p:nvSpPr>
        <p:spPr>
          <a:xfrm>
            <a:off x="5925826" y="1922729"/>
            <a:ext cx="1447652" cy="195781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22C7560F-D8AE-11C6-3EA2-DAF32D7EA44D}"/>
              </a:ext>
            </a:extLst>
          </p:cNvPr>
          <p:cNvSpPr/>
          <p:nvPr/>
        </p:nvSpPr>
        <p:spPr>
          <a:xfrm>
            <a:off x="6045247" y="3212583"/>
            <a:ext cx="273770" cy="273770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FEB8C8-C1CE-94F7-6709-A59A6A467D36}"/>
              </a:ext>
            </a:extLst>
          </p:cNvPr>
          <p:cNvSpPr/>
          <p:nvPr/>
        </p:nvSpPr>
        <p:spPr>
          <a:xfrm>
            <a:off x="7463701" y="1909456"/>
            <a:ext cx="1447652" cy="1957817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: Folded Corner 5">
            <a:extLst>
              <a:ext uri="{FF2B5EF4-FFF2-40B4-BE49-F238E27FC236}">
                <a16:creationId xmlns:a16="http://schemas.microsoft.com/office/drawing/2014/main" id="{78C65B46-D2F8-D11B-8D07-6F7299AA9A6C}"/>
              </a:ext>
            </a:extLst>
          </p:cNvPr>
          <p:cNvSpPr/>
          <p:nvPr/>
        </p:nvSpPr>
        <p:spPr>
          <a:xfrm>
            <a:off x="6281655" y="3546564"/>
            <a:ext cx="273770" cy="273770"/>
          </a:xfrm>
          <a:prstGeom prst="foldedCorne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Folded Corner 6">
            <a:extLst>
              <a:ext uri="{FF2B5EF4-FFF2-40B4-BE49-F238E27FC236}">
                <a16:creationId xmlns:a16="http://schemas.microsoft.com/office/drawing/2014/main" id="{3EAD5700-DAA4-0F5E-C0EA-7B692FF5A101}"/>
              </a:ext>
            </a:extLst>
          </p:cNvPr>
          <p:cNvSpPr/>
          <p:nvPr/>
        </p:nvSpPr>
        <p:spPr>
          <a:xfrm>
            <a:off x="7007935" y="2003535"/>
            <a:ext cx="273770" cy="273770"/>
          </a:xfrm>
          <a:prstGeom prst="foldedCorne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Folded Corner 7">
            <a:extLst>
              <a:ext uri="{FF2B5EF4-FFF2-40B4-BE49-F238E27FC236}">
                <a16:creationId xmlns:a16="http://schemas.microsoft.com/office/drawing/2014/main" id="{8DACB475-728E-2911-AB61-7E151EB59090}"/>
              </a:ext>
            </a:extLst>
          </p:cNvPr>
          <p:cNvSpPr/>
          <p:nvPr/>
        </p:nvSpPr>
        <p:spPr>
          <a:xfrm>
            <a:off x="6998278" y="3501868"/>
            <a:ext cx="273770" cy="273770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: Folded Corner 8">
            <a:extLst>
              <a:ext uri="{FF2B5EF4-FFF2-40B4-BE49-F238E27FC236}">
                <a16:creationId xmlns:a16="http://schemas.microsoft.com/office/drawing/2014/main" id="{F19A1002-8AE7-2EEE-C79B-D4A6BE4EB80B}"/>
              </a:ext>
            </a:extLst>
          </p:cNvPr>
          <p:cNvSpPr/>
          <p:nvPr/>
        </p:nvSpPr>
        <p:spPr>
          <a:xfrm>
            <a:off x="7588235" y="3486353"/>
            <a:ext cx="273770" cy="273770"/>
          </a:xfrm>
          <a:prstGeom prst="foldedCorner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Folded Corner 9">
            <a:extLst>
              <a:ext uri="{FF2B5EF4-FFF2-40B4-BE49-F238E27FC236}">
                <a16:creationId xmlns:a16="http://schemas.microsoft.com/office/drawing/2014/main" id="{30A45F9E-1D8E-ABAA-A967-6CADB6789AE5}"/>
              </a:ext>
            </a:extLst>
          </p:cNvPr>
          <p:cNvSpPr/>
          <p:nvPr/>
        </p:nvSpPr>
        <p:spPr>
          <a:xfrm>
            <a:off x="8335680" y="3471486"/>
            <a:ext cx="273770" cy="273770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Folded Corner 10">
            <a:extLst>
              <a:ext uri="{FF2B5EF4-FFF2-40B4-BE49-F238E27FC236}">
                <a16:creationId xmlns:a16="http://schemas.microsoft.com/office/drawing/2014/main" id="{1C903B9B-4213-29C5-CCD7-A96C501674A9}"/>
              </a:ext>
            </a:extLst>
          </p:cNvPr>
          <p:cNvSpPr/>
          <p:nvPr/>
        </p:nvSpPr>
        <p:spPr>
          <a:xfrm>
            <a:off x="8549915" y="3349468"/>
            <a:ext cx="273770" cy="273770"/>
          </a:xfrm>
          <a:prstGeom prst="foldedCorner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03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How will </a:t>
            </a:r>
            <a:r>
              <a:rPr lang="en-US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in the following equation</a:t>
            </a:r>
          </a:p>
          <a:p>
            <a:pPr marL="0" indent="0">
              <a:buNone/>
            </a:pPr>
            <a:r>
              <a:rPr lang="en-US" dirty="0"/>
              <a:t>make the graph different from the parent graph,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9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/>
              <a:t>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Exit Ticket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FB3F218B-D3DE-EB30-1463-D49A6229B7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3841759"/>
              </p:ext>
            </p:extLst>
          </p:nvPr>
        </p:nvGraphicFramePr>
        <p:xfrm>
          <a:off x="2457581" y="2766051"/>
          <a:ext cx="3276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276360" imgH="520560" progId="Equation.DSMT4">
                  <p:embed/>
                </p:oleObj>
              </mc:Choice>
              <mc:Fallback>
                <p:oleObj name="Equation" r:id="rId3" imgW="3276360" imgH="52056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8EF5B7A-2CC9-CB34-812D-2E6D0AD1F5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57581" y="2766051"/>
                        <a:ext cx="32766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A pink sign with black text&#10;&#10;Description automatically generated">
            <a:extLst>
              <a:ext uri="{FF2B5EF4-FFF2-40B4-BE49-F238E27FC236}">
                <a16:creationId xmlns:a16="http://schemas.microsoft.com/office/drawing/2014/main" id="{4F2F6D94-1CC5-A247-8160-981E15CDBE2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16621" y="307247"/>
            <a:ext cx="2170179" cy="1467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23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Transformers,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Function Transformations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508281"/>
            <a:ext cx="7772400" cy="1021842"/>
          </a:xfrm>
        </p:spPr>
        <p:txBody>
          <a:bodyPr/>
          <a:lstStyle/>
          <a:p>
            <a:r>
              <a:rPr lang="en-US" dirty="0"/>
              <a:t>Essential Questions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280" y="1776250"/>
            <a:ext cx="7772400" cy="2368690"/>
          </a:xfrm>
        </p:spPr>
        <p:txBody>
          <a:bodyPr>
            <a:normAutofit/>
          </a:bodyPr>
          <a:lstStyle/>
          <a:p>
            <a:r>
              <a:rPr lang="en-US" dirty="0"/>
              <a:t>How does changing the equation of a function change its graph?</a:t>
            </a:r>
          </a:p>
          <a:p>
            <a:r>
              <a:rPr lang="en-US" dirty="0"/>
              <a:t>How can we generalize these changes?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401075"/>
            <a:ext cx="7772400" cy="1021842"/>
          </a:xfrm>
        </p:spPr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1766790"/>
            <a:ext cx="7772400" cy="2414410"/>
          </a:xfrm>
        </p:spPr>
        <p:txBody>
          <a:bodyPr>
            <a:normAutofit/>
          </a:bodyPr>
          <a:lstStyle/>
          <a:p>
            <a:r>
              <a:rPr lang="en-US" dirty="0"/>
              <a:t>Analyze transformations on a variety of parent graphs.</a:t>
            </a:r>
          </a:p>
          <a:p>
            <a:r>
              <a:rPr lang="en-US" dirty="0"/>
              <a:t>Generalize patterns to create rules for function transformations.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the following equations have in common?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Elbow Partners: Discussion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8EF5B7A-2CC9-CB34-812D-2E6D0AD1F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75704"/>
              </p:ext>
            </p:extLst>
          </p:nvPr>
        </p:nvGraphicFramePr>
        <p:xfrm>
          <a:off x="2008442" y="2386330"/>
          <a:ext cx="1333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33440" imgH="406080" progId="Equation.DSMT4">
                  <p:embed/>
                </p:oleObj>
              </mc:Choice>
              <mc:Fallback>
                <p:oleObj name="Equation" r:id="rId3" imgW="1333440" imgH="406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08442" y="2386330"/>
                        <a:ext cx="13335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CDAFB6-28CF-43D9-AB13-71A4363D8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3389844"/>
              </p:ext>
            </p:extLst>
          </p:nvPr>
        </p:nvGraphicFramePr>
        <p:xfrm>
          <a:off x="5215651" y="2311400"/>
          <a:ext cx="1447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560" imgH="520560" progId="Equation.DSMT4">
                  <p:embed/>
                </p:oleObj>
              </mc:Choice>
              <mc:Fallback>
                <p:oleObj name="Equation" r:id="rId5" imgW="1447560" imgH="5205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215651" y="2311400"/>
                        <a:ext cx="14478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 descr="A yellow pasta on a black background&#10;&#10;Description automatically generated">
            <a:extLst>
              <a:ext uri="{FF2B5EF4-FFF2-40B4-BE49-F238E27FC236}">
                <a16:creationId xmlns:a16="http://schemas.microsoft.com/office/drawing/2014/main" id="{0673187D-E1FA-E5B8-279E-FA254C833C3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9510" y="400050"/>
            <a:ext cx="1397290" cy="85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are these equations similar?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Elbow Partners: Discussion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68EF5B7A-2CC9-CB34-812D-2E6D0AD1F5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9294501"/>
              </p:ext>
            </p:extLst>
          </p:nvPr>
        </p:nvGraphicFramePr>
        <p:xfrm>
          <a:off x="1588190" y="2414391"/>
          <a:ext cx="1028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28520" imgH="406080" progId="Equation.DSMT4">
                  <p:embed/>
                </p:oleObj>
              </mc:Choice>
              <mc:Fallback>
                <p:oleObj name="Equation" r:id="rId3" imgW="1028520" imgH="4060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68EF5B7A-2CC9-CB34-812D-2E6D0AD1F5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190" y="2414391"/>
                        <a:ext cx="1028700" cy="40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C6CDAFB6-28CF-43D9-AB13-71A4363D84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5661308"/>
              </p:ext>
            </p:extLst>
          </p:nvPr>
        </p:nvGraphicFramePr>
        <p:xfrm>
          <a:off x="4920987" y="2328863"/>
          <a:ext cx="1143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143000" imgH="520560" progId="Equation.DSMT4">
                  <p:embed/>
                </p:oleObj>
              </mc:Choice>
              <mc:Fallback>
                <p:oleObj name="Equation" r:id="rId5" imgW="1143000" imgH="52056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C6CDAFB6-28CF-43D9-AB13-71A4363D84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920987" y="2328863"/>
                        <a:ext cx="1143000" cy="520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3" descr="A yellow pasta on a black background&#10;&#10;Description automatically generated">
            <a:extLst>
              <a:ext uri="{FF2B5EF4-FFF2-40B4-BE49-F238E27FC236}">
                <a16:creationId xmlns:a16="http://schemas.microsoft.com/office/drawing/2014/main" id="{34A867BF-1417-B301-5500-2069EC0FA6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89510" y="400050"/>
            <a:ext cx="1397290" cy="857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48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89B280-215B-E2B1-C00C-A1D0247D47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8DF878B-CB31-D979-5C7D-92FB6D9D30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Part I, make predictions, then graph the different quadratic functions.</a:t>
            </a:r>
          </a:p>
          <a:p>
            <a:r>
              <a:rPr lang="en-US" dirty="0"/>
              <a:t>In Part II, make predictions, then graph the different cubic functions.</a:t>
            </a:r>
          </a:p>
          <a:p>
            <a:r>
              <a:rPr lang="en-US" dirty="0"/>
              <a:t>In Part III, make note of any patterns you observed.</a:t>
            </a:r>
          </a:p>
          <a:p>
            <a:r>
              <a:rPr lang="en-US" dirty="0"/>
              <a:t>In Part IV, find another group and compare.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Use mathematical reasoning and terms.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0A845BD1-099E-54B6-0B19-D8C9BD662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A: Polynomials</a:t>
            </a:r>
          </a:p>
        </p:txBody>
      </p:sp>
    </p:spTree>
    <p:extLst>
      <p:ext uri="{BB962C8B-B14F-4D97-AF65-F5344CB8AC3E}">
        <p14:creationId xmlns:p14="http://schemas.microsoft.com/office/powerpoint/2010/main" val="2971422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25334-5971-BD97-6AD0-ACCCCCF04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7FAA4BBE-A0E6-BCC3-F261-49520593BE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Part I, make predictions, then graph the different</a:t>
            </a:r>
            <a:br>
              <a:rPr lang="en-US" dirty="0"/>
            </a:br>
            <a:r>
              <a:rPr lang="en-US" dirty="0"/>
              <a:t>square root functions.</a:t>
            </a:r>
          </a:p>
          <a:p>
            <a:r>
              <a:rPr lang="en-US" dirty="0"/>
              <a:t>In Part II, make predictions, then graph the different</a:t>
            </a:r>
            <a:br>
              <a:rPr lang="en-US" dirty="0"/>
            </a:br>
            <a:r>
              <a:rPr lang="en-US" dirty="0"/>
              <a:t>cube root functions.</a:t>
            </a:r>
          </a:p>
          <a:p>
            <a:r>
              <a:rPr lang="en-US" dirty="0"/>
              <a:t>In Part III, make note of any patterns you observed.</a:t>
            </a:r>
          </a:p>
          <a:p>
            <a:r>
              <a:rPr lang="en-US" dirty="0"/>
              <a:t>In Part IV, find another group and compare.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Use mathematical reasoning and terms.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48E51922-1507-BB3B-6688-3F2894C37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B: Square Roots and Cube Roots</a:t>
            </a:r>
          </a:p>
        </p:txBody>
      </p:sp>
    </p:spTree>
    <p:extLst>
      <p:ext uri="{BB962C8B-B14F-4D97-AF65-F5344CB8AC3E}">
        <p14:creationId xmlns:p14="http://schemas.microsoft.com/office/powerpoint/2010/main" val="3677007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CA9B7-1B3B-A065-4BFB-4589B97D8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EEAA29D1-B54B-56ED-39E3-6F4A8B96D2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Part I, make predictions, then graph the different exponential functions.</a:t>
            </a:r>
          </a:p>
          <a:p>
            <a:r>
              <a:rPr lang="en-US" dirty="0"/>
              <a:t>In Part II, make predictions, then graph the different logarithmic functions.</a:t>
            </a:r>
          </a:p>
          <a:p>
            <a:r>
              <a:rPr lang="en-US" dirty="0"/>
              <a:t>In Part III, make note of any patterns you observed.</a:t>
            </a:r>
          </a:p>
          <a:p>
            <a:r>
              <a:rPr lang="en-US" dirty="0"/>
              <a:t>In Part IV, find another group and compare.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/>
              <a:t>Use mathematical reasoning and terms.</a:t>
            </a:r>
          </a:p>
          <a:p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34550936-D797-D71A-B8BB-94FF0E5FC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Graphing C: Exponential and Logarithmic</a:t>
            </a:r>
          </a:p>
        </p:txBody>
      </p:sp>
    </p:spTree>
    <p:extLst>
      <p:ext uri="{BB962C8B-B14F-4D97-AF65-F5344CB8AC3E}">
        <p14:creationId xmlns:p14="http://schemas.microsoft.com/office/powerpoint/2010/main" val="374575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398</TotalTime>
  <Words>917</Words>
  <Application>Microsoft Macintosh PowerPoint</Application>
  <PresentationFormat>On-screen Show (16:9)</PresentationFormat>
  <Paragraphs>85</Paragraphs>
  <Slides>18</Slides>
  <Notes>7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Wingdings 2</vt:lpstr>
      <vt:lpstr>LEARN theme</vt:lpstr>
      <vt:lpstr>Equation</vt:lpstr>
      <vt:lpstr>PowerPoint Presentation</vt:lpstr>
      <vt:lpstr>Transformers, Part 2</vt:lpstr>
      <vt:lpstr>Essential Questions</vt:lpstr>
      <vt:lpstr>Lesson Objectives</vt:lpstr>
      <vt:lpstr>Elbow Partners: Discussion</vt:lpstr>
      <vt:lpstr>Elbow Partners: Discussion</vt:lpstr>
      <vt:lpstr>Graphing A: Polynomials</vt:lpstr>
      <vt:lpstr>Graphing B: Square Roots and Cube Roots</vt:lpstr>
      <vt:lpstr>Graphing C: Exponential and Logarithmic</vt:lpstr>
      <vt:lpstr>Put It All Together</vt:lpstr>
      <vt:lpstr>Put It All Together: Function Notation</vt:lpstr>
      <vt:lpstr>Put It All Together: Observations</vt:lpstr>
      <vt:lpstr>Put It All Together: Prediction</vt:lpstr>
      <vt:lpstr>Put It All Together: Prediction</vt:lpstr>
      <vt:lpstr>Anchor Chart</vt:lpstr>
      <vt:lpstr>Anchor Chart (Sample Responses)</vt:lpstr>
      <vt:lpstr>Gallery Walk</vt:lpstr>
      <vt:lpstr>Exit Ticket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Transformers, Part 2</dc:title>
  <dc:subject/>
  <dc:creator>K20 Center</dc:creator>
  <cp:keywords/>
  <dc:description/>
  <cp:lastModifiedBy>Gracia, Ann M.</cp:lastModifiedBy>
  <cp:revision>11</cp:revision>
  <dcterms:created xsi:type="dcterms:W3CDTF">2024-01-02T18:50:36Z</dcterms:created>
  <dcterms:modified xsi:type="dcterms:W3CDTF">2024-03-15T14:27:41Z</dcterms:modified>
  <cp:category/>
</cp:coreProperties>
</file>