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35"/>
  </p:notesMasterIdLst>
  <p:sldIdLst>
    <p:sldId id="256" r:id="rId2"/>
    <p:sldId id="257" r:id="rId3"/>
    <p:sldId id="258" r:id="rId4"/>
    <p:sldId id="259" r:id="rId5"/>
    <p:sldId id="268" r:id="rId6"/>
    <p:sldId id="267"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2" r:id="rId20"/>
    <p:sldId id="283" r:id="rId21"/>
    <p:sldId id="281" r:id="rId22"/>
    <p:sldId id="284" r:id="rId23"/>
    <p:sldId id="295" r:id="rId24"/>
    <p:sldId id="263" r:id="rId25"/>
    <p:sldId id="287" r:id="rId26"/>
    <p:sldId id="289" r:id="rId27"/>
    <p:sldId id="288" r:id="rId28"/>
    <p:sldId id="290" r:id="rId29"/>
    <p:sldId id="291" r:id="rId30"/>
    <p:sldId id="292" r:id="rId31"/>
    <p:sldId id="293" r:id="rId32"/>
    <p:sldId id="296" r:id="rId33"/>
    <p:sldId id="294"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920C1-F350-47B4-8E06-5BD387C6CE67}" v="19" dt="2026-04-03T13:59:15.518"/>
  </p1510:revLst>
</p1510:revInfo>
</file>

<file path=ppt/tableStyles.xml><?xml version="1.0" encoding="utf-8"?>
<a:tblStyleLst xmlns:a="http://schemas.openxmlformats.org/drawingml/2006/main" def="{8F7CCCFC-5EC5-4166-9672-30231C932B95}">
  <a:tblStyle styleId="{8F7CCCFC-5EC5-4166-9672-30231C932B9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73950" autoAdjust="0"/>
  </p:normalViewPr>
  <p:slideViewPr>
    <p:cSldViewPr snapToGrid="0">
      <p:cViewPr varScale="1">
        <p:scale>
          <a:sx n="101" d="100"/>
          <a:sy n="101" d="100"/>
        </p:scale>
        <p:origin x="189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Leod Porter, Delma" userId="32da88d5-4580-4c4a-b4ab-df51f2b33c88" providerId="ADAL" clId="{1428B711-EC21-462A-A3D9-3449E515F7EA}"/>
    <pc:docChg chg="undo custSel modSld">
      <pc:chgData name="McLeod Porter, Delma" userId="32da88d5-4580-4c4a-b4ab-df51f2b33c88" providerId="ADAL" clId="{1428B711-EC21-462A-A3D9-3449E515F7EA}" dt="2026-04-03T14:02:47.189" v="625" actId="20577"/>
      <pc:docMkLst>
        <pc:docMk/>
      </pc:docMkLst>
      <pc:sldChg chg="modSp mod">
        <pc:chgData name="McLeod Porter, Delma" userId="32da88d5-4580-4c4a-b4ab-df51f2b33c88" providerId="ADAL" clId="{1428B711-EC21-462A-A3D9-3449E515F7EA}" dt="2026-04-02T18:59:16.804" v="6" actId="12"/>
        <pc:sldMkLst>
          <pc:docMk/>
          <pc:sldMk cId="0" sldId="259"/>
        </pc:sldMkLst>
        <pc:spChg chg="mod">
          <ac:chgData name="McLeod Porter, Delma" userId="32da88d5-4580-4c4a-b4ab-df51f2b33c88" providerId="ADAL" clId="{1428B711-EC21-462A-A3D9-3449E515F7EA}" dt="2026-04-02T18:59:16.804" v="6" actId="12"/>
          <ac:spMkLst>
            <pc:docMk/>
            <pc:sldMk cId="0" sldId="259"/>
            <ac:spMk id="59" creationId="{00000000-0000-0000-0000-000000000000}"/>
          </ac:spMkLst>
        </pc:spChg>
      </pc:sldChg>
      <pc:sldChg chg="modSp mod">
        <pc:chgData name="McLeod Porter, Delma" userId="32da88d5-4580-4c4a-b4ab-df51f2b33c88" providerId="ADAL" clId="{1428B711-EC21-462A-A3D9-3449E515F7EA}" dt="2026-04-03T13:44:22.217" v="610" actId="20577"/>
        <pc:sldMkLst>
          <pc:docMk/>
          <pc:sldMk cId="0" sldId="263"/>
        </pc:sldMkLst>
        <pc:spChg chg="mod">
          <ac:chgData name="McLeod Porter, Delma" userId="32da88d5-4580-4c4a-b4ab-df51f2b33c88" providerId="ADAL" clId="{1428B711-EC21-462A-A3D9-3449E515F7EA}" dt="2026-04-03T13:44:22.217" v="610" actId="20577"/>
          <ac:spMkLst>
            <pc:docMk/>
            <pc:sldMk cId="0" sldId="263"/>
            <ac:spMk id="84" creationId="{00000000-0000-0000-0000-000000000000}"/>
          </ac:spMkLst>
        </pc:spChg>
      </pc:sldChg>
      <pc:sldChg chg="modSp mod modNotesTx">
        <pc:chgData name="McLeod Porter, Delma" userId="32da88d5-4580-4c4a-b4ab-df51f2b33c88" providerId="ADAL" clId="{1428B711-EC21-462A-A3D9-3449E515F7EA}" dt="2026-04-02T19:06:45.921" v="60" actId="12"/>
        <pc:sldMkLst>
          <pc:docMk/>
          <pc:sldMk cId="1419530723" sldId="267"/>
        </pc:sldMkLst>
        <pc:spChg chg="mod">
          <ac:chgData name="McLeod Porter, Delma" userId="32da88d5-4580-4c4a-b4ab-df51f2b33c88" providerId="ADAL" clId="{1428B711-EC21-462A-A3D9-3449E515F7EA}" dt="2026-04-02T18:59:52.101" v="9" actId="12"/>
          <ac:spMkLst>
            <pc:docMk/>
            <pc:sldMk cId="1419530723" sldId="267"/>
            <ac:spMk id="84" creationId="{A39255F8-73D6-18A6-8C56-BCEBEE0205C6}"/>
          </ac:spMkLst>
        </pc:spChg>
      </pc:sldChg>
      <pc:sldChg chg="modSp mod">
        <pc:chgData name="McLeod Porter, Delma" userId="32da88d5-4580-4c4a-b4ab-df51f2b33c88" providerId="ADAL" clId="{1428B711-EC21-462A-A3D9-3449E515F7EA}" dt="2026-04-02T18:59:32.403" v="8" actId="14100"/>
        <pc:sldMkLst>
          <pc:docMk/>
          <pc:sldMk cId="4066179533" sldId="268"/>
        </pc:sldMkLst>
        <pc:spChg chg="mod">
          <ac:chgData name="McLeod Porter, Delma" userId="32da88d5-4580-4c4a-b4ab-df51f2b33c88" providerId="ADAL" clId="{1428B711-EC21-462A-A3D9-3449E515F7EA}" dt="2026-04-02T18:59:32.403" v="8" actId="14100"/>
          <ac:spMkLst>
            <pc:docMk/>
            <pc:sldMk cId="4066179533" sldId="268"/>
            <ac:spMk id="84" creationId="{9D74DE6A-FBD1-FFFF-AAF1-D5FCA1267403}"/>
          </ac:spMkLst>
        </pc:spChg>
      </pc:sldChg>
      <pc:sldChg chg="modSp mod">
        <pc:chgData name="McLeod Porter, Delma" userId="32da88d5-4580-4c4a-b4ab-df51f2b33c88" providerId="ADAL" clId="{1428B711-EC21-462A-A3D9-3449E515F7EA}" dt="2026-04-02T19:07:05.392" v="62" actId="20577"/>
        <pc:sldMkLst>
          <pc:docMk/>
          <pc:sldMk cId="1218096982" sldId="269"/>
        </pc:sldMkLst>
        <pc:spChg chg="mod">
          <ac:chgData name="McLeod Porter, Delma" userId="32da88d5-4580-4c4a-b4ab-df51f2b33c88" providerId="ADAL" clId="{1428B711-EC21-462A-A3D9-3449E515F7EA}" dt="2026-04-02T19:07:05.392" v="62" actId="20577"/>
          <ac:spMkLst>
            <pc:docMk/>
            <pc:sldMk cId="1218096982" sldId="269"/>
            <ac:spMk id="83" creationId="{3E8DA081-A829-AA10-F84F-A05F5E2D8DE8}"/>
          </ac:spMkLst>
        </pc:spChg>
        <pc:spChg chg="mod">
          <ac:chgData name="McLeod Porter, Delma" userId="32da88d5-4580-4c4a-b4ab-df51f2b33c88" providerId="ADAL" clId="{1428B711-EC21-462A-A3D9-3449E515F7EA}" dt="2026-04-02T19:03:20.501" v="12" actId="12"/>
          <ac:spMkLst>
            <pc:docMk/>
            <pc:sldMk cId="1218096982" sldId="269"/>
            <ac:spMk id="84" creationId="{51A04B16-136C-C693-C6F7-920386078537}"/>
          </ac:spMkLst>
        </pc:spChg>
      </pc:sldChg>
      <pc:sldChg chg="modSp mod">
        <pc:chgData name="McLeod Porter, Delma" userId="32da88d5-4580-4c4a-b4ab-df51f2b33c88" providerId="ADAL" clId="{1428B711-EC21-462A-A3D9-3449E515F7EA}" dt="2026-04-02T19:18:05.639" v="63" actId="12"/>
        <pc:sldMkLst>
          <pc:docMk/>
          <pc:sldMk cId="3850619849" sldId="270"/>
        </pc:sldMkLst>
        <pc:spChg chg="mod">
          <ac:chgData name="McLeod Porter, Delma" userId="32da88d5-4580-4c4a-b4ab-df51f2b33c88" providerId="ADAL" clId="{1428B711-EC21-462A-A3D9-3449E515F7EA}" dt="2026-04-02T19:18:05.639" v="63" actId="12"/>
          <ac:spMkLst>
            <pc:docMk/>
            <pc:sldMk cId="3850619849" sldId="270"/>
            <ac:spMk id="84" creationId="{C568D3BE-E27E-4028-0CE1-C6C3C7B32AC2}"/>
          </ac:spMkLst>
        </pc:spChg>
      </pc:sldChg>
      <pc:sldChg chg="modSp mod">
        <pc:chgData name="McLeod Porter, Delma" userId="32da88d5-4580-4c4a-b4ab-df51f2b33c88" providerId="ADAL" clId="{1428B711-EC21-462A-A3D9-3449E515F7EA}" dt="2026-04-02T19:18:23.537" v="65" actId="20577"/>
        <pc:sldMkLst>
          <pc:docMk/>
          <pc:sldMk cId="1892083749" sldId="271"/>
        </pc:sldMkLst>
        <pc:spChg chg="mod">
          <ac:chgData name="McLeod Porter, Delma" userId="32da88d5-4580-4c4a-b4ab-df51f2b33c88" providerId="ADAL" clId="{1428B711-EC21-462A-A3D9-3449E515F7EA}" dt="2026-04-02T19:18:23.537" v="65" actId="20577"/>
          <ac:spMkLst>
            <pc:docMk/>
            <pc:sldMk cId="1892083749" sldId="271"/>
            <ac:spMk id="83" creationId="{41827453-8BF4-E582-257F-0AC9F458202A}"/>
          </ac:spMkLst>
        </pc:spChg>
      </pc:sldChg>
      <pc:sldChg chg="modSp mod modNotesTx">
        <pc:chgData name="McLeod Porter, Delma" userId="32da88d5-4580-4c4a-b4ab-df51f2b33c88" providerId="ADAL" clId="{1428B711-EC21-462A-A3D9-3449E515F7EA}" dt="2026-04-03T13:31:30.941" v="581" actId="1076"/>
        <pc:sldMkLst>
          <pc:docMk/>
          <pc:sldMk cId="2317122363" sldId="273"/>
        </pc:sldMkLst>
        <pc:spChg chg="mod">
          <ac:chgData name="McLeod Porter, Delma" userId="32da88d5-4580-4c4a-b4ab-df51f2b33c88" providerId="ADAL" clId="{1428B711-EC21-462A-A3D9-3449E515F7EA}" dt="2026-04-03T13:31:26.759" v="580" actId="1076"/>
          <ac:spMkLst>
            <pc:docMk/>
            <pc:sldMk cId="2317122363" sldId="273"/>
            <ac:spMk id="2" creationId="{6D9584E9-E4F3-7918-1E0F-F3863536BB0C}"/>
          </ac:spMkLst>
        </pc:spChg>
        <pc:picChg chg="mod">
          <ac:chgData name="McLeod Porter, Delma" userId="32da88d5-4580-4c4a-b4ab-df51f2b33c88" providerId="ADAL" clId="{1428B711-EC21-462A-A3D9-3449E515F7EA}" dt="2026-04-03T13:31:30.941" v="581" actId="1076"/>
          <ac:picMkLst>
            <pc:docMk/>
            <pc:sldMk cId="2317122363" sldId="273"/>
            <ac:picMk id="3" creationId="{895ADDB5-6168-88DF-0901-6D05B1CA496C}"/>
          </ac:picMkLst>
        </pc:picChg>
        <pc:picChg chg="mod">
          <ac:chgData name="McLeod Porter, Delma" userId="32da88d5-4580-4c4a-b4ab-df51f2b33c88" providerId="ADAL" clId="{1428B711-EC21-462A-A3D9-3449E515F7EA}" dt="2026-04-03T13:31:20.549" v="579" actId="1076"/>
          <ac:picMkLst>
            <pc:docMk/>
            <pc:sldMk cId="2317122363" sldId="273"/>
            <ac:picMk id="4" creationId="{3491D67F-69DA-0CF7-45FC-B90EF76F50F4}"/>
          </ac:picMkLst>
        </pc:picChg>
      </pc:sldChg>
      <pc:sldChg chg="modSp mod">
        <pc:chgData name="McLeod Porter, Delma" userId="32da88d5-4580-4c4a-b4ab-df51f2b33c88" providerId="ADAL" clId="{1428B711-EC21-462A-A3D9-3449E515F7EA}" dt="2026-04-02T19:50:20.899" v="101" actId="12"/>
        <pc:sldMkLst>
          <pc:docMk/>
          <pc:sldMk cId="3036547715" sldId="274"/>
        </pc:sldMkLst>
        <pc:spChg chg="mod">
          <ac:chgData name="McLeod Porter, Delma" userId="32da88d5-4580-4c4a-b4ab-df51f2b33c88" providerId="ADAL" clId="{1428B711-EC21-462A-A3D9-3449E515F7EA}" dt="2026-04-02T19:50:20.899" v="101" actId="12"/>
          <ac:spMkLst>
            <pc:docMk/>
            <pc:sldMk cId="3036547715" sldId="274"/>
            <ac:spMk id="3" creationId="{CBE43C24-4DA1-95F2-750D-11178FC6FA7D}"/>
          </ac:spMkLst>
        </pc:spChg>
      </pc:sldChg>
      <pc:sldChg chg="modSp mod modNotesTx">
        <pc:chgData name="McLeod Porter, Delma" userId="32da88d5-4580-4c4a-b4ab-df51f2b33c88" providerId="ADAL" clId="{1428B711-EC21-462A-A3D9-3449E515F7EA}" dt="2026-04-02T19:50:33.169" v="102" actId="12"/>
        <pc:sldMkLst>
          <pc:docMk/>
          <pc:sldMk cId="1282819851" sldId="275"/>
        </pc:sldMkLst>
        <pc:spChg chg="mod">
          <ac:chgData name="McLeod Porter, Delma" userId="32da88d5-4580-4c4a-b4ab-df51f2b33c88" providerId="ADAL" clId="{1428B711-EC21-462A-A3D9-3449E515F7EA}" dt="2026-04-02T19:50:33.169" v="102" actId="12"/>
          <ac:spMkLst>
            <pc:docMk/>
            <pc:sldMk cId="1282819851" sldId="275"/>
            <ac:spMk id="3" creationId="{10C44A8E-0E82-E36F-AEA9-2E1375E535F2}"/>
          </ac:spMkLst>
        </pc:spChg>
      </pc:sldChg>
      <pc:sldChg chg="modSp mod">
        <pc:chgData name="McLeod Porter, Delma" userId="32da88d5-4580-4c4a-b4ab-df51f2b33c88" providerId="ADAL" clId="{1428B711-EC21-462A-A3D9-3449E515F7EA}" dt="2026-04-02T19:51:21.149" v="105" actId="12"/>
        <pc:sldMkLst>
          <pc:docMk/>
          <pc:sldMk cId="3485328474" sldId="276"/>
        </pc:sldMkLst>
        <pc:spChg chg="mod">
          <ac:chgData name="McLeod Porter, Delma" userId="32da88d5-4580-4c4a-b4ab-df51f2b33c88" providerId="ADAL" clId="{1428B711-EC21-462A-A3D9-3449E515F7EA}" dt="2026-04-02T19:51:21.149" v="105" actId="12"/>
          <ac:spMkLst>
            <pc:docMk/>
            <pc:sldMk cId="3485328474" sldId="276"/>
            <ac:spMk id="3" creationId="{66B5A0DC-7ECA-7298-AF7A-EDAE609FFA27}"/>
          </ac:spMkLst>
        </pc:spChg>
      </pc:sldChg>
      <pc:sldChg chg="modSp mod">
        <pc:chgData name="McLeod Porter, Delma" userId="32da88d5-4580-4c4a-b4ab-df51f2b33c88" providerId="ADAL" clId="{1428B711-EC21-462A-A3D9-3449E515F7EA}" dt="2026-04-03T13:36:22.784" v="588" actId="20577"/>
        <pc:sldMkLst>
          <pc:docMk/>
          <pc:sldMk cId="1174706215" sldId="277"/>
        </pc:sldMkLst>
        <pc:spChg chg="mod">
          <ac:chgData name="McLeod Porter, Delma" userId="32da88d5-4580-4c4a-b4ab-df51f2b33c88" providerId="ADAL" clId="{1428B711-EC21-462A-A3D9-3449E515F7EA}" dt="2026-04-03T13:36:22.784" v="588" actId="20577"/>
          <ac:spMkLst>
            <pc:docMk/>
            <pc:sldMk cId="1174706215" sldId="277"/>
            <ac:spMk id="3" creationId="{1C231C83-A7B1-BF9B-4ADA-32DE4AE2D224}"/>
          </ac:spMkLst>
        </pc:spChg>
      </pc:sldChg>
      <pc:sldChg chg="modSp mod modNotesTx">
        <pc:chgData name="McLeod Porter, Delma" userId="32da88d5-4580-4c4a-b4ab-df51f2b33c88" providerId="ADAL" clId="{1428B711-EC21-462A-A3D9-3449E515F7EA}" dt="2026-04-03T13:36:33.791" v="589" actId="12"/>
        <pc:sldMkLst>
          <pc:docMk/>
          <pc:sldMk cId="23027364" sldId="278"/>
        </pc:sldMkLst>
        <pc:spChg chg="mod">
          <ac:chgData name="McLeod Porter, Delma" userId="32da88d5-4580-4c4a-b4ab-df51f2b33c88" providerId="ADAL" clId="{1428B711-EC21-462A-A3D9-3449E515F7EA}" dt="2026-04-03T13:36:33.791" v="589" actId="12"/>
          <ac:spMkLst>
            <pc:docMk/>
            <pc:sldMk cId="23027364" sldId="278"/>
            <ac:spMk id="84" creationId="{4C87791E-3988-E6A5-08AF-2058E31CE950}"/>
          </ac:spMkLst>
        </pc:spChg>
      </pc:sldChg>
      <pc:sldChg chg="modSp mod modNotesTx">
        <pc:chgData name="McLeod Porter, Delma" userId="32da88d5-4580-4c4a-b4ab-df51f2b33c88" providerId="ADAL" clId="{1428B711-EC21-462A-A3D9-3449E515F7EA}" dt="2026-04-03T13:43:34.904" v="604" actId="12"/>
        <pc:sldMkLst>
          <pc:docMk/>
          <pc:sldMk cId="2791622715" sldId="279"/>
        </pc:sldMkLst>
        <pc:spChg chg="mod">
          <ac:chgData name="McLeod Porter, Delma" userId="32da88d5-4580-4c4a-b4ab-df51f2b33c88" providerId="ADAL" clId="{1428B711-EC21-462A-A3D9-3449E515F7EA}" dt="2026-04-03T13:43:34.904" v="604" actId="12"/>
          <ac:spMkLst>
            <pc:docMk/>
            <pc:sldMk cId="2791622715" sldId="279"/>
            <ac:spMk id="84" creationId="{6E14E4AB-A29B-F241-6916-7627B2450792}"/>
          </ac:spMkLst>
        </pc:spChg>
      </pc:sldChg>
      <pc:sldChg chg="modSp mod modNotesTx">
        <pc:chgData name="McLeod Porter, Delma" userId="32da88d5-4580-4c4a-b4ab-df51f2b33c88" providerId="ADAL" clId="{1428B711-EC21-462A-A3D9-3449E515F7EA}" dt="2026-04-02T20:23:38.865" v="515"/>
        <pc:sldMkLst>
          <pc:docMk/>
          <pc:sldMk cId="3008377472" sldId="280"/>
        </pc:sldMkLst>
        <pc:spChg chg="mod">
          <ac:chgData name="McLeod Porter, Delma" userId="32da88d5-4580-4c4a-b4ab-df51f2b33c88" providerId="ADAL" clId="{1428B711-EC21-462A-A3D9-3449E515F7EA}" dt="2026-04-02T20:21:35.629" v="343" actId="20577"/>
          <ac:spMkLst>
            <pc:docMk/>
            <pc:sldMk cId="3008377472" sldId="280"/>
            <ac:spMk id="4" creationId="{7B962CCA-831A-D596-0FBB-565B52EE0877}"/>
          </ac:spMkLst>
        </pc:spChg>
      </pc:sldChg>
      <pc:sldChg chg="modNotesTx">
        <pc:chgData name="McLeod Porter, Delma" userId="32da88d5-4580-4c4a-b4ab-df51f2b33c88" providerId="ADAL" clId="{1428B711-EC21-462A-A3D9-3449E515F7EA}" dt="2026-04-03T13:39:47.813" v="602" actId="20577"/>
        <pc:sldMkLst>
          <pc:docMk/>
          <pc:sldMk cId="1860427294" sldId="281"/>
        </pc:sldMkLst>
      </pc:sldChg>
      <pc:sldChg chg="modSp mod modNotesTx">
        <pc:chgData name="McLeod Porter, Delma" userId="32da88d5-4580-4c4a-b4ab-df51f2b33c88" providerId="ADAL" clId="{1428B711-EC21-462A-A3D9-3449E515F7EA}" dt="2026-04-02T20:35:57.078" v="555" actId="20577"/>
        <pc:sldMkLst>
          <pc:docMk/>
          <pc:sldMk cId="299966707" sldId="283"/>
        </pc:sldMkLst>
        <pc:spChg chg="mod">
          <ac:chgData name="McLeod Porter, Delma" userId="32da88d5-4580-4c4a-b4ab-df51f2b33c88" providerId="ADAL" clId="{1428B711-EC21-462A-A3D9-3449E515F7EA}" dt="2026-04-02T20:31:22.832" v="519" actId="20577"/>
          <ac:spMkLst>
            <pc:docMk/>
            <pc:sldMk cId="299966707" sldId="283"/>
            <ac:spMk id="3" creationId="{4158B4A7-BB5A-5758-AFC0-5F416C07E205}"/>
          </ac:spMkLst>
        </pc:spChg>
      </pc:sldChg>
      <pc:sldChg chg="modSp mod">
        <pc:chgData name="McLeod Porter, Delma" userId="32da88d5-4580-4c4a-b4ab-df51f2b33c88" providerId="ADAL" clId="{1428B711-EC21-462A-A3D9-3449E515F7EA}" dt="2026-04-03T13:43:24.670" v="603" actId="12"/>
        <pc:sldMkLst>
          <pc:docMk/>
          <pc:sldMk cId="1986310624" sldId="284"/>
        </pc:sldMkLst>
        <pc:spChg chg="mod">
          <ac:chgData name="McLeod Porter, Delma" userId="32da88d5-4580-4c4a-b4ab-df51f2b33c88" providerId="ADAL" clId="{1428B711-EC21-462A-A3D9-3449E515F7EA}" dt="2026-04-03T13:43:24.670" v="603" actId="12"/>
          <ac:spMkLst>
            <pc:docMk/>
            <pc:sldMk cId="1986310624" sldId="284"/>
            <ac:spMk id="84" creationId="{16AF9656-A945-80DF-166A-36DABAB72876}"/>
          </ac:spMkLst>
        </pc:spChg>
      </pc:sldChg>
      <pc:sldChg chg="modSp mod">
        <pc:chgData name="McLeod Porter, Delma" userId="32da88d5-4580-4c4a-b4ab-df51f2b33c88" providerId="ADAL" clId="{1428B711-EC21-462A-A3D9-3449E515F7EA}" dt="2026-04-03T13:44:43.532" v="613" actId="20577"/>
        <pc:sldMkLst>
          <pc:docMk/>
          <pc:sldMk cId="1866895931" sldId="287"/>
        </pc:sldMkLst>
        <pc:spChg chg="mod">
          <ac:chgData name="McLeod Porter, Delma" userId="32da88d5-4580-4c4a-b4ab-df51f2b33c88" providerId="ADAL" clId="{1428B711-EC21-462A-A3D9-3449E515F7EA}" dt="2026-04-03T13:44:43.532" v="613" actId="20577"/>
          <ac:spMkLst>
            <pc:docMk/>
            <pc:sldMk cId="1866895931" sldId="287"/>
            <ac:spMk id="84" creationId="{B49A90AC-EF2E-3F5B-6167-E9EE7DE34864}"/>
          </ac:spMkLst>
        </pc:spChg>
      </pc:sldChg>
      <pc:sldChg chg="modSp mod modNotesTx">
        <pc:chgData name="McLeod Porter, Delma" userId="32da88d5-4580-4c4a-b4ab-df51f2b33c88" providerId="ADAL" clId="{1428B711-EC21-462A-A3D9-3449E515F7EA}" dt="2026-04-03T13:59:41.674" v="619" actId="20577"/>
        <pc:sldMkLst>
          <pc:docMk/>
          <pc:sldMk cId="129790135" sldId="290"/>
        </pc:sldMkLst>
        <pc:spChg chg="mod">
          <ac:chgData name="McLeod Porter, Delma" userId="32da88d5-4580-4c4a-b4ab-df51f2b33c88" providerId="ADAL" clId="{1428B711-EC21-462A-A3D9-3449E515F7EA}" dt="2026-04-03T13:50:06.470" v="614" actId="12"/>
          <ac:spMkLst>
            <pc:docMk/>
            <pc:sldMk cId="129790135" sldId="290"/>
            <ac:spMk id="84" creationId="{2A3FB946-2DA4-8619-2256-6B9A96F6DEE1}"/>
          </ac:spMkLst>
        </pc:spChg>
      </pc:sldChg>
      <pc:sldChg chg="modSp mod">
        <pc:chgData name="McLeod Porter, Delma" userId="32da88d5-4580-4c4a-b4ab-df51f2b33c88" providerId="ADAL" clId="{1428B711-EC21-462A-A3D9-3449E515F7EA}" dt="2026-04-03T14:01:54.584" v="620" actId="12"/>
        <pc:sldMkLst>
          <pc:docMk/>
          <pc:sldMk cId="1036394088" sldId="291"/>
        </pc:sldMkLst>
        <pc:spChg chg="mod">
          <ac:chgData name="McLeod Porter, Delma" userId="32da88d5-4580-4c4a-b4ab-df51f2b33c88" providerId="ADAL" clId="{1428B711-EC21-462A-A3D9-3449E515F7EA}" dt="2026-04-03T14:01:54.584" v="620" actId="12"/>
          <ac:spMkLst>
            <pc:docMk/>
            <pc:sldMk cId="1036394088" sldId="291"/>
            <ac:spMk id="3" creationId="{2E7A3A09-0C91-9CC9-29EB-7B72DB19149A}"/>
          </ac:spMkLst>
        </pc:spChg>
      </pc:sldChg>
      <pc:sldChg chg="modSp mod">
        <pc:chgData name="McLeod Porter, Delma" userId="32da88d5-4580-4c4a-b4ab-df51f2b33c88" providerId="ADAL" clId="{1428B711-EC21-462A-A3D9-3449E515F7EA}" dt="2026-04-03T14:02:08.343" v="621" actId="12"/>
        <pc:sldMkLst>
          <pc:docMk/>
          <pc:sldMk cId="3317319242" sldId="293"/>
        </pc:sldMkLst>
        <pc:spChg chg="mod">
          <ac:chgData name="McLeod Porter, Delma" userId="32da88d5-4580-4c4a-b4ab-df51f2b33c88" providerId="ADAL" clId="{1428B711-EC21-462A-A3D9-3449E515F7EA}" dt="2026-04-03T14:02:08.343" v="621" actId="12"/>
          <ac:spMkLst>
            <pc:docMk/>
            <pc:sldMk cId="3317319242" sldId="293"/>
            <ac:spMk id="84" creationId="{B81015B6-B4B6-7564-42E5-ECBBDCA97DF0}"/>
          </ac:spMkLst>
        </pc:spChg>
      </pc:sldChg>
      <pc:sldChg chg="modSp mod">
        <pc:chgData name="McLeod Porter, Delma" userId="32da88d5-4580-4c4a-b4ab-df51f2b33c88" providerId="ADAL" clId="{1428B711-EC21-462A-A3D9-3449E515F7EA}" dt="2026-04-03T14:02:47.189" v="625" actId="20577"/>
        <pc:sldMkLst>
          <pc:docMk/>
          <pc:sldMk cId="3395647011" sldId="294"/>
        </pc:sldMkLst>
        <pc:spChg chg="mod">
          <ac:chgData name="McLeod Porter, Delma" userId="32da88d5-4580-4c4a-b4ab-df51f2b33c88" providerId="ADAL" clId="{1428B711-EC21-462A-A3D9-3449E515F7EA}" dt="2026-04-03T14:02:47.189" v="625" actId="20577"/>
          <ac:spMkLst>
            <pc:docMk/>
            <pc:sldMk cId="3395647011" sldId="294"/>
            <ac:spMk id="84" creationId="{27E8DBBF-6C05-AF1E-F619-5C83318B03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britannica.com/science/migration-anima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britannica.com/science/dispersion-biology"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erriam-webster.com/dictionary/phenology"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ipm.ucanr.edu/weather/ddconcept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i.org/10.1007/978-3-319-68576-2_1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oi.org/10.1126/science.aat752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151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journals.plos.org/plosone/article?id=10.1371/journal.pone.012491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51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strategy/54"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learn.k20center.ou.edu/strategy/75"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r.org/sections/krulwich/2011/06/01/128389587/look"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pr.org/sections/krulwich/2011/06/01/128389587/look-up-the-billion-bug-highway-you-cant-se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77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learn.k20center.ou.edu/strategy/151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arn.k20center.ou.edu/strategy/120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0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20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Tielens, E. (2024). </a:t>
            </a:r>
            <a:r>
              <a:rPr lang="en-US" i="1" dirty="0"/>
              <a:t>Daily insect abundance graph.</a:t>
            </a:r>
            <a:r>
              <a:rPr lang="en-US" dirty="0"/>
              <a:t> </a:t>
            </a:r>
            <a:r>
              <a:rPr lang="en-US" i="1" dirty="0"/>
              <a:t>August 25, 2021 </a:t>
            </a:r>
            <a:r>
              <a:rPr lang="en-US" dirty="0"/>
              <a:t>[Image]. Unpublished raw data used with permission from Elske Tielens.</a:t>
            </a:r>
          </a:p>
        </p:txBody>
      </p:sp>
    </p:spTree>
    <p:extLst>
      <p:ext uri="{BB962C8B-B14F-4D97-AF65-F5344CB8AC3E}">
        <p14:creationId xmlns:p14="http://schemas.microsoft.com/office/powerpoint/2010/main" val="105473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graph on the left shows a daily measurement of insect abundance across 3 sampling locations in Oklahoma in 2020. From this annual data, researchers calculated the points at which 10%, 25%, 50%, 75%, and 90% of insects were detected over the entire year (10, 50, and 90 pictured as red lines). These percentages are what students plotted on the group graph (example pictured on the right).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Tielens, E. (2024). </a:t>
            </a:r>
            <a:r>
              <a:rPr lang="en-US" i="1" dirty="0"/>
              <a:t>Heatmap of insects in the air at noon on August 25, 2021 </a:t>
            </a:r>
            <a:r>
              <a:rPr lang="en-US" dirty="0"/>
              <a:t>[Image]. Unpublished raw data used with permission from Elske Tielens.</a:t>
            </a:r>
          </a:p>
        </p:txBody>
      </p:sp>
    </p:spTree>
    <p:extLst>
      <p:ext uri="{BB962C8B-B14F-4D97-AF65-F5344CB8AC3E}">
        <p14:creationId xmlns:p14="http://schemas.microsoft.com/office/powerpoint/2010/main" val="286608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Britannica. (n.d.). </a:t>
            </a:r>
            <a:r>
              <a:rPr lang="it-IT" i="1" dirty="0"/>
              <a:t>Migration</a:t>
            </a:r>
            <a:r>
              <a:rPr lang="it-IT" dirty="0"/>
              <a:t>. In </a:t>
            </a:r>
            <a:r>
              <a:rPr lang="it-IT" i="1" dirty="0"/>
              <a:t>Encyclopædia Britannica</a:t>
            </a:r>
            <a:r>
              <a:rPr lang="it-IT" dirty="0"/>
              <a:t>. Retrieved April 2, 2026, from </a:t>
            </a:r>
            <a:r>
              <a:rPr lang="it-IT" dirty="0">
                <a:hlinkClick r:id="rId3"/>
              </a:rPr>
              <a:t>https://www.britannica.com/science/migration-animal</a:t>
            </a:r>
            <a:endParaRPr lang="it-IT" dirty="0"/>
          </a:p>
          <a:p>
            <a:r>
              <a:rPr lang="it-IT" dirty="0"/>
              <a:t>Britannica. (n.d.). </a:t>
            </a:r>
            <a:r>
              <a:rPr lang="it-IT" i="1" dirty="0"/>
              <a:t>Dispersal.</a:t>
            </a:r>
            <a:r>
              <a:rPr lang="it-IT" dirty="0"/>
              <a:t>. In </a:t>
            </a:r>
            <a:r>
              <a:rPr lang="it-IT" i="1" dirty="0"/>
              <a:t>Encyclopædia Britannica</a:t>
            </a:r>
            <a:r>
              <a:rPr lang="it-IT" dirty="0"/>
              <a:t>. Retrieved April 2, 2026, from </a:t>
            </a:r>
            <a:r>
              <a:rPr lang="it-IT" dirty="0">
                <a:hlinkClick r:id="rId4"/>
              </a:rPr>
              <a:t>https://www.britannica.com/science/dispersion-biology</a:t>
            </a:r>
            <a:endParaRPr lang="en-US" dirty="0"/>
          </a:p>
        </p:txBody>
      </p:sp>
    </p:spTree>
    <p:extLst>
      <p:ext uri="{BB962C8B-B14F-4D97-AF65-F5344CB8AC3E}">
        <p14:creationId xmlns:p14="http://schemas.microsoft.com/office/powerpoint/2010/main" val="1313596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Close to the ground, larger and stronger flying insects such as monarchs or bumblebees are moving. </a:t>
            </a:r>
          </a:p>
          <a:p>
            <a:r>
              <a:rPr lang="en-US" dirty="0"/>
              <a:t>Less strong flyers use air pressure to ascend to higher levels where wind assistance allows them to move hundreds of miles across the landscape, crossing water bodies and entire continents. </a:t>
            </a:r>
          </a:p>
          <a:p>
            <a:r>
              <a:rPr lang="en-US" dirty="0"/>
              <a:t>Some of the insects in the air are long distance dispersers. Those coming from far away include insects that show up in your fields in March. </a:t>
            </a:r>
          </a:p>
          <a:p>
            <a:r>
              <a:rPr lang="en-US" dirty="0"/>
              <a:t>Many insects occur in higher levels of the aerosphere without moving long distances across the landscape. </a:t>
            </a:r>
          </a:p>
          <a:p>
            <a:r>
              <a:rPr lang="en-US" dirty="0"/>
              <a:t>For some taxa, there are distinct life stages where insects take to the air in high abundances, such as grasshopper swarms, and mayfly emergence, and mating ant and termite flights. </a:t>
            </a:r>
          </a:p>
          <a:p>
            <a:r>
              <a:rPr lang="en-US" dirty="0"/>
              <a:t>This movement of insects represents an influx of herbivores or predators or parasitoids, seeding next generations. </a:t>
            </a:r>
          </a:p>
          <a:p>
            <a:r>
              <a:rPr lang="en-US" dirty="0"/>
              <a:t>It has important ramifications for the flow of nutrients and biomass and for gene flow, as well as transport of pathogens or pollen. </a:t>
            </a:r>
          </a:p>
          <a:p>
            <a:endParaRPr lang="en-US" dirty="0"/>
          </a:p>
        </p:txBody>
      </p:sp>
    </p:spTree>
    <p:extLst>
      <p:ext uri="{BB962C8B-B14F-4D97-AF65-F5344CB8AC3E}">
        <p14:creationId xmlns:p14="http://schemas.microsoft.com/office/powerpoint/2010/main" val="2171782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These life history traits can quickly make use of new favorable habitats.</a:t>
            </a:r>
          </a:p>
        </p:txBody>
      </p:sp>
    </p:spTree>
    <p:extLst>
      <p:ext uri="{BB962C8B-B14F-4D97-AF65-F5344CB8AC3E}">
        <p14:creationId xmlns:p14="http://schemas.microsoft.com/office/powerpoint/2010/main" val="439775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Spread reproductive effort across multiple locations, reducing the risk of predation, competition, changes in habitat quality</a:t>
            </a:r>
          </a:p>
        </p:txBody>
      </p:sp>
    </p:spTree>
    <p:extLst>
      <p:ext uri="{BB962C8B-B14F-4D97-AF65-F5344CB8AC3E}">
        <p14:creationId xmlns:p14="http://schemas.microsoft.com/office/powerpoint/2010/main" val="1973173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9A9083DC-A1F0-1FB0-583F-22D79887ACB9}"/>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3A1311E9-2588-51C8-AF2F-AA75A76C9EC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Examples of life history events include </a:t>
            </a:r>
            <a:r>
              <a:rPr lang="en-US" sz="1100" dirty="0"/>
              <a:t>plant green-up, bird hatch date, migration, insect emergence, etc. </a:t>
            </a:r>
            <a:r>
              <a:rPr lang="en-US" dirty="0"/>
              <a:t>U</a:t>
            </a:r>
            <a:r>
              <a:rPr lang="en-US" sz="1100" dirty="0"/>
              <a:t>sed with permission from Elske Tielens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dirty="0"/>
              <a:t>Merriam-Webster. (n.d.). </a:t>
            </a:r>
            <a:r>
              <a:rPr lang="en-US" i="1" dirty="0"/>
              <a:t>Phenology</a:t>
            </a:r>
            <a:r>
              <a:rPr lang="en-US" dirty="0"/>
              <a:t>. In </a:t>
            </a:r>
            <a:r>
              <a:rPr lang="en-US" i="1" dirty="0"/>
              <a:t>Merriam-Webster.com dictionary</a:t>
            </a:r>
            <a:r>
              <a:rPr lang="en-US" dirty="0"/>
              <a:t>. Retrieved April 2, 2026, from </a:t>
            </a:r>
            <a:r>
              <a:rPr lang="en-US" dirty="0">
                <a:hlinkClick r:id="rId3"/>
              </a:rPr>
              <a:t>https://www.merriam-webster.com/dictionary/phenology</a:t>
            </a:r>
            <a:r>
              <a:rPr lang="en-US" dirty="0"/>
              <a: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Tielens, E. (2024). </a:t>
            </a:r>
            <a:r>
              <a:rPr kumimoji="0" lang="en-US" sz="1100" b="0" i="1" u="none" strike="noStrike" kern="0" cap="none" spc="0" normalizeH="0" baseline="0" noProof="0" dirty="0">
                <a:ln>
                  <a:noFill/>
                </a:ln>
                <a:solidFill>
                  <a:srgbClr val="000000"/>
                </a:solidFill>
                <a:effectLst/>
                <a:uLnTx/>
                <a:uFillTx/>
                <a:latin typeface="Arial"/>
                <a:cs typeface="Arial"/>
                <a:sym typeface="Arial"/>
              </a:rPr>
              <a:t>Heatmap of insects in the air at noon on August 25, 2021 </a:t>
            </a:r>
            <a:r>
              <a:rPr kumimoji="0" lang="en-US" sz="1100" b="0" i="0" u="none" strike="noStrike" kern="0" cap="none" spc="0" normalizeH="0" baseline="0" noProof="0" dirty="0">
                <a:ln>
                  <a:noFill/>
                </a:ln>
                <a:solidFill>
                  <a:srgbClr val="000000"/>
                </a:solidFill>
                <a:effectLst/>
                <a:uLnTx/>
                <a:uFillTx/>
                <a:latin typeface="Arial"/>
                <a:cs typeface="Arial"/>
                <a:sym typeface="Arial"/>
              </a:rPr>
              <a:t>[Image]. Unpublished raw data used with permission from Elske Tielens.</a:t>
            </a:r>
          </a:p>
          <a:p>
            <a:pPr marL="0" marR="0" lvl="0" indent="0" algn="l" defTabSz="914400" rtl="0" eaLnBrk="1" fontAlgn="auto" latinLnBrk="0" hangingPunct="1">
              <a:lnSpc>
                <a:spcPct val="100000"/>
              </a:lnSpc>
              <a:spcBef>
                <a:spcPts val="0"/>
              </a:spcBef>
              <a:spcAft>
                <a:spcPts val="0"/>
              </a:spcAft>
              <a:buClr>
                <a:srgbClr val="000000"/>
              </a:buClr>
              <a:buSzPts val="1100"/>
              <a:buNone/>
              <a:tabLst/>
              <a:defRPr/>
            </a:pPr>
            <a:endParaRPr dirty="0"/>
          </a:p>
        </p:txBody>
      </p:sp>
      <p:sp>
        <p:nvSpPr>
          <p:cNvPr id="81" name="Google Shape;81;p8:notes">
            <a:extLst>
              <a:ext uri="{FF2B5EF4-FFF2-40B4-BE49-F238E27FC236}">
                <a16:creationId xmlns:a16="http://schemas.microsoft.com/office/drawing/2014/main" id="{89724112-B696-7C5C-6B56-B539024822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7124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D85EACB6-CA36-50F7-7916-242668053C24}"/>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A2891377-DE1B-85CF-944A-08834C0AE1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Used with permission from Elske Tielens, this table was based on the following: University of California Statewide IPM Program. (2016). </a:t>
            </a:r>
            <a:r>
              <a:rPr lang="en-US" i="1" dirty="0"/>
              <a:t>Degree-days: About degree-days</a:t>
            </a:r>
            <a:r>
              <a:rPr lang="en-US" dirty="0"/>
              <a:t>. UC ANR. Retrieved April 2, 2026, from </a:t>
            </a:r>
            <a:r>
              <a:rPr lang="en-US" dirty="0">
                <a:hlinkClick r:id="rId3"/>
              </a:rPr>
              <a:t>https://ipm.ucanr.edu/weather/ddconcepts.htm</a:t>
            </a:r>
            <a:endParaRPr lang="en-US" sz="1100" dirty="0"/>
          </a:p>
          <a:p>
            <a:pPr marL="0" lvl="0" indent="0" algn="l" rtl="0">
              <a:spcBef>
                <a:spcPts val="0"/>
              </a:spcBef>
              <a:spcAft>
                <a:spcPts val="0"/>
              </a:spcAft>
              <a:buNone/>
            </a:pPr>
            <a:endParaRPr dirty="0"/>
          </a:p>
        </p:txBody>
      </p:sp>
      <p:sp>
        <p:nvSpPr>
          <p:cNvPr id="81" name="Google Shape;81;p8:notes">
            <a:extLst>
              <a:ext uri="{FF2B5EF4-FFF2-40B4-BE49-F238E27FC236}">
                <a16:creationId xmlns:a16="http://schemas.microsoft.com/office/drawing/2014/main" id="{2D2741E3-003A-4750-1028-BD14BC97A7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203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Weather radar is a technology that sends out radio waves, and when these waves encounter water drops in the air, some of the energy of that wave is reflected back. The radar receives and can use that signal to tell us something about where water drops in the air are located, what direction they are moving etc. Given that animals are 70-90% water, insects are little more than a drop of water wrapped in an exoskeleton.</a:t>
            </a:r>
          </a:p>
          <a:p>
            <a:pPr marL="158750" indent="0">
              <a:buNone/>
            </a:pPr>
            <a:endParaRPr lang="en-US" dirty="0"/>
          </a:p>
          <a:p>
            <a:pPr marL="158750" indent="0">
              <a:buNone/>
            </a:pPr>
            <a:r>
              <a:rPr lang="en-US" dirty="0"/>
              <a:t>This figure closely matches the work coming out of the radar </a:t>
            </a:r>
            <a:r>
              <a:rPr lang="en-US" dirty="0" err="1"/>
              <a:t>aeroecology</a:t>
            </a:r>
            <a:r>
              <a:rPr lang="en-US" dirty="0"/>
              <a:t> field, associated with researchers at the University of Oklahoma. The most likely source is: </a:t>
            </a:r>
          </a:p>
          <a:p>
            <a:pPr marL="158750" indent="0">
              <a:buNone/>
            </a:pPr>
            <a:r>
              <a:rPr lang="en-US" dirty="0"/>
              <a:t>Chilson, P. B., Stepanian, P. M., &amp; Kelly, J. F. (2017). Radar </a:t>
            </a:r>
            <a:r>
              <a:rPr lang="en-US" dirty="0" err="1"/>
              <a:t>aeroecology</a:t>
            </a:r>
            <a:r>
              <a:rPr lang="en-US" dirty="0"/>
              <a:t>. In P. B. Chilson, W. F. Frick, J. F. Kelly, &amp; F. Liechti (Eds.), </a:t>
            </a:r>
            <a:r>
              <a:rPr lang="en-US" i="1" dirty="0" err="1"/>
              <a:t>Aeroecology</a:t>
            </a:r>
            <a:r>
              <a:rPr lang="en-US" dirty="0"/>
              <a:t> (pp. 277–309). Springer. </a:t>
            </a:r>
            <a:r>
              <a:rPr lang="en-US" dirty="0">
                <a:hlinkClick r:id="rId3"/>
              </a:rPr>
              <a:t>https://doi.org/10.1007/978-3-319-68576-2_12</a:t>
            </a:r>
            <a:endParaRPr lang="en-US" dirty="0"/>
          </a:p>
        </p:txBody>
      </p:sp>
    </p:spTree>
    <p:extLst>
      <p:ext uri="{BB962C8B-B14F-4D97-AF65-F5344CB8AC3E}">
        <p14:creationId xmlns:p14="http://schemas.microsoft.com/office/powerpoint/2010/main" val="368153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51229-58AC-A707-4F77-CF26A6AD9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AFEA1-A9B4-CEAE-833F-FDE8679FD8C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446543-3498-3074-75E1-20D14893F768}"/>
              </a:ext>
            </a:extLst>
          </p:cNvPr>
          <p:cNvSpPr>
            <a:spLocks noGrp="1"/>
          </p:cNvSpPr>
          <p:nvPr>
            <p:ph type="body" idx="1"/>
          </p:nvPr>
        </p:nvSpPr>
        <p:spPr/>
        <p:txBody>
          <a:bodyPr/>
          <a:lstStyle/>
          <a:p>
            <a:pPr marL="158750" indent="0">
              <a:buNone/>
            </a:pPr>
            <a:r>
              <a:rPr lang="en-US" dirty="0"/>
              <a:t>Unknown. (n.d.). </a:t>
            </a:r>
            <a:r>
              <a:rPr lang="en-US" i="1" dirty="0"/>
              <a:t>Map of national doppler radar sites </a:t>
            </a:r>
            <a:r>
              <a:rPr lang="en-US" dirty="0"/>
              <a:t>[Image]. National Weather Service. Retrieved from https://www.weather.gov/grb/radar_update</a:t>
            </a:r>
          </a:p>
        </p:txBody>
      </p:sp>
    </p:spTree>
    <p:extLst>
      <p:ext uri="{BB962C8B-B14F-4D97-AF65-F5344CB8AC3E}">
        <p14:creationId xmlns:p14="http://schemas.microsoft.com/office/powerpoint/2010/main" val="422014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the past decades, we have made massive advances in signal filtering and processing to distinguish animals from precipitation. Radar is commonly used to track migrating birds. In the past couple years, additional strides have been made to do the same for insects. </a:t>
            </a:r>
          </a:p>
          <a:p>
            <a:r>
              <a:rPr lang="en-US" dirty="0"/>
              <a:t>Forecasting bird migration at continental scales. </a:t>
            </a:r>
          </a:p>
          <a:p>
            <a:r>
              <a:rPr lang="en-US" dirty="0"/>
              <a:t>Source: Van Doren, B. M., &amp; Horton, K. G. (2018). A continental system for forecasting bird migration. </a:t>
            </a:r>
            <a:r>
              <a:rPr lang="en-US" i="1" dirty="0"/>
              <a:t>Science</a:t>
            </a:r>
            <a:r>
              <a:rPr lang="en-US" dirty="0"/>
              <a:t>, </a:t>
            </a:r>
            <a:r>
              <a:rPr lang="en-US" i="1" dirty="0"/>
              <a:t>361</a:t>
            </a:r>
            <a:r>
              <a:rPr lang="en-US" dirty="0"/>
              <a:t>(6407), 1115–1118. </a:t>
            </a:r>
            <a:r>
              <a:rPr lang="en-US" dirty="0">
                <a:hlinkClick r:id="rId3"/>
              </a:rPr>
              <a:t>https://doi.org/10.1126/science.aat7526</a:t>
            </a:r>
            <a:endParaRPr lang="en-US" dirty="0"/>
          </a:p>
        </p:txBody>
      </p:sp>
    </p:spTree>
    <p:extLst>
      <p:ext uri="{BB962C8B-B14F-4D97-AF65-F5344CB8AC3E}">
        <p14:creationId xmlns:p14="http://schemas.microsoft.com/office/powerpoint/2010/main" val="2184916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Tielens, E. (2024). </a:t>
            </a:r>
            <a:r>
              <a:rPr lang="en-US" i="1" dirty="0"/>
              <a:t>Heatmap of insects in the air at noon on August 25, 2021 </a:t>
            </a:r>
            <a:r>
              <a:rPr lang="en-US" dirty="0"/>
              <a:t>[Image]. Unpublished raw data. Used with permission</a:t>
            </a:r>
          </a:p>
        </p:txBody>
      </p:sp>
    </p:spTree>
    <p:extLst>
      <p:ext uri="{BB962C8B-B14F-4D97-AF65-F5344CB8AC3E}">
        <p14:creationId xmlns:p14="http://schemas.microsoft.com/office/powerpoint/2010/main" val="2680868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27161DF8-D520-051E-A7BC-DB64F58AC0A8}"/>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186A1283-CFDA-6C55-ED89-248A36C183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K20 Center. (n.d.). Driving question board. Strategies. </a:t>
            </a:r>
            <a:r>
              <a:rPr lang="en-US" sz="1100" b="0" i="0" u="sng" strike="noStrike" cap="none" dirty="0">
                <a:solidFill>
                  <a:srgbClr val="000000"/>
                </a:solidFill>
                <a:effectLst/>
                <a:latin typeface="Arial"/>
                <a:ea typeface="Arial"/>
                <a:cs typeface="Arial"/>
                <a:sym typeface="Arial"/>
                <a:hlinkClick r:id="rId3"/>
              </a:rPr>
              <a:t>https://learn.k20center.ou.edu/strategy/1511</a:t>
            </a:r>
            <a:endParaRPr lang="en-US" dirty="0"/>
          </a:p>
        </p:txBody>
      </p:sp>
      <p:sp>
        <p:nvSpPr>
          <p:cNvPr id="81" name="Google Shape;81;p8:notes">
            <a:extLst>
              <a:ext uri="{FF2B5EF4-FFF2-40B4-BE49-F238E27FC236}">
                <a16:creationId xmlns:a16="http://schemas.microsoft.com/office/drawing/2014/main" id="{31C01FF7-5895-1AFB-BF74-2969E2713D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677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4150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Bradford, A. (2009, July 1). </a:t>
            </a:r>
            <a:r>
              <a:rPr lang="en-US" i="1" dirty="0"/>
              <a:t>Kermit the leafhopper </a:t>
            </a:r>
            <a:r>
              <a:rPr lang="en-US" dirty="0"/>
              <a:t>[Photograph]. </a:t>
            </a:r>
            <a:r>
              <a:rPr lang="en-US" dirty="0" err="1"/>
              <a:t>BugGuide</a:t>
            </a:r>
            <a:r>
              <a:rPr lang="en-US" dirty="0"/>
              <a:t>. https://bugguide.net/node/view/297618/bgimage</a:t>
            </a:r>
            <a:endParaRPr dirty="0"/>
          </a:p>
        </p:txBody>
      </p:sp>
      <p:sp>
        <p:nvSpPr>
          <p:cNvPr id="81" name="Google Shape;8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3FF8C8A8-EA02-2544-CF80-4076BD5F5AF2}"/>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D7B51B47-9798-0215-FEB4-43E28470F66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Calibri"/>
                <a:ea typeface="Calibri"/>
                <a:cs typeface="Calibri"/>
                <a:sym typeface="Calibri"/>
              </a:rPr>
              <a:t>Note: Rather than a single individual moving the entire distance of the range over the course of a season, offspring of each subsequent generation move a little further north than their parents did.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Calibri"/>
                <a:ea typeface="Calibri"/>
                <a:cs typeface="Calibri"/>
                <a:sym typeface="Calibri"/>
              </a:rPr>
              <a:t>Image modified from Taylor &amp; Reling, 1986; used with permission from Elske Tielens.</a:t>
            </a:r>
          </a:p>
        </p:txBody>
      </p:sp>
      <p:sp>
        <p:nvSpPr>
          <p:cNvPr id="81" name="Google Shape;81;p8:notes">
            <a:extLst>
              <a:ext uri="{FF2B5EF4-FFF2-40B4-BE49-F238E27FC236}">
                <a16:creationId xmlns:a16="http://schemas.microsoft.com/office/drawing/2014/main" id="{364327F4-3C52-58C3-7B4D-53B0BCD665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1620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https://aeroecology.shinyapps.io/Birds_Bugs_and_Phenology/</a:t>
            </a:r>
          </a:p>
        </p:txBody>
      </p:sp>
    </p:spTree>
    <p:extLst>
      <p:ext uri="{BB962C8B-B14F-4D97-AF65-F5344CB8AC3E}">
        <p14:creationId xmlns:p14="http://schemas.microsoft.com/office/powerpoint/2010/main" val="275383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6E9075A6-8A46-EE57-9B11-E9216EB9D1FD}"/>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C0D7D686-5B9B-2F44-903D-2B9AD6B5C9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p8:notes">
            <a:extLst>
              <a:ext uri="{FF2B5EF4-FFF2-40B4-BE49-F238E27FC236}">
                <a16:creationId xmlns:a16="http://schemas.microsoft.com/office/drawing/2014/main" id="{298C410F-B684-127E-47B3-670DC72F73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1150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96FCD16C-7466-4FC1-90E4-0921612AD328}"/>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29E22486-DD2D-2CCA-C6D2-C3D7224898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Baker, M.B., P.D. Venugopal, &amp; W.O. Lamp. (2015). Climate Change and Phenology: </a:t>
            </a:r>
            <a:r>
              <a:rPr lang="en-US" dirty="0" err="1"/>
              <a:t>Empoasca</a:t>
            </a:r>
            <a:r>
              <a:rPr lang="en-US" dirty="0"/>
              <a:t> fabae (Hemiptera: Cicadellidae) Migration and Severity of Impact. </a:t>
            </a:r>
            <a:r>
              <a:rPr lang="en-US" dirty="0" err="1"/>
              <a:t>PLoS</a:t>
            </a:r>
            <a:r>
              <a:rPr lang="en-US" dirty="0"/>
              <a:t> ONE 10(5): e0124915.</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research compiled potato leafhopper (</a:t>
            </a:r>
            <a:r>
              <a:rPr lang="en-US" dirty="0" err="1"/>
              <a:t>Empoasca</a:t>
            </a:r>
            <a:r>
              <a:rPr lang="en-US" dirty="0"/>
              <a:t> fabae) arrival dates and infestation severity data from existing literature reviews and agricultural extension records from 1951-2012 </a:t>
            </a:r>
            <a:r>
              <a:rPr lang="en-US" dirty="0">
                <a:hlinkClick r:id="rId3"/>
              </a:rPr>
              <a:t>PLOS</a:t>
            </a:r>
            <a:r>
              <a:rPr lang="en-US" dirty="0"/>
              <a:t>. The researchers noted that "historical records on agricultural pests are a gold mine, made possible by decades of hard work by agricultural research and extension personnel who collect this data."</a:t>
            </a:r>
            <a:endParaRPr dirty="0"/>
          </a:p>
        </p:txBody>
      </p:sp>
      <p:sp>
        <p:nvSpPr>
          <p:cNvPr id="81" name="Google Shape;81;p8:notes">
            <a:extLst>
              <a:ext uri="{FF2B5EF4-FFF2-40B4-BE49-F238E27FC236}">
                <a16:creationId xmlns:a16="http://schemas.microsoft.com/office/drawing/2014/main" id="{BC3A4D97-9292-6ACA-EBDE-DA2089F63E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8065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0AF3AE40-7FDA-1E2D-F871-EB18AA0BE4EA}"/>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0DEC6F74-C41B-B07C-139A-3F0C4F9E8B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K20 Center. (n.d.). Driving question board. Strategies. </a:t>
            </a:r>
            <a:r>
              <a:rPr lang="en-US" sz="1100" b="0" i="0" u="sng" strike="noStrike" cap="none" dirty="0">
                <a:solidFill>
                  <a:srgbClr val="000000"/>
                </a:solidFill>
                <a:effectLst/>
                <a:latin typeface="Arial"/>
                <a:ea typeface="Arial"/>
                <a:cs typeface="Arial"/>
                <a:sym typeface="Arial"/>
                <a:hlinkClick r:id="rId3"/>
              </a:rPr>
              <a:t>https://learn.k20center.ou.edu/strategy/1511</a:t>
            </a:r>
            <a:endParaRPr lang="en-US" dirty="0"/>
          </a:p>
        </p:txBody>
      </p:sp>
      <p:sp>
        <p:nvSpPr>
          <p:cNvPr id="81" name="Google Shape;81;p8:notes">
            <a:extLst>
              <a:ext uri="{FF2B5EF4-FFF2-40B4-BE49-F238E27FC236}">
                <a16:creationId xmlns:a16="http://schemas.microsoft.com/office/drawing/2014/main" id="{35260407-FCFF-B168-EE54-26C8E4638D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19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BE9479C6-5A67-6D72-1838-2BF01AFC04B7}"/>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92FD4773-6D9E-6B64-0F02-5EA3C686AA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K20 Center. (n.d.). Six-word memoir. Strategies.</a:t>
            </a:r>
            <a:r>
              <a:rPr lang="en-US" sz="1100" b="0" i="0" u="sng" strike="noStrike" cap="none" dirty="0">
                <a:solidFill>
                  <a:srgbClr val="000000"/>
                </a:solidFill>
                <a:effectLst/>
                <a:latin typeface="Arial"/>
                <a:ea typeface="Arial"/>
                <a:cs typeface="Arial"/>
                <a:sym typeface="Arial"/>
                <a:hlinkClick r:id="rId3"/>
              </a:rPr>
              <a:t> </a:t>
            </a:r>
            <a:r>
              <a:rPr lang="en-US" sz="1100" b="0" i="0" u="sng" strike="noStrike" cap="none" dirty="0">
                <a:solidFill>
                  <a:srgbClr val="000000"/>
                </a:solidFill>
                <a:effectLst/>
                <a:latin typeface="Arial"/>
                <a:ea typeface="Arial"/>
                <a:cs typeface="Arial"/>
                <a:sym typeface="Arial"/>
                <a:hlinkClick r:id="rId4"/>
              </a:rPr>
              <a:t>https://learn.k20center.ou.edu/strategy/75</a:t>
            </a:r>
            <a:r>
              <a:rPr lang="en-US" sz="1100" b="0" i="0" u="none" strike="noStrike" cap="none" dirty="0">
                <a:solidFill>
                  <a:srgbClr val="000000"/>
                </a:solidFill>
                <a:effectLst/>
                <a:latin typeface="Arial"/>
                <a:ea typeface="Arial"/>
                <a:cs typeface="Arial"/>
                <a:sym typeface="Arial"/>
              </a:rPr>
              <a:t> </a:t>
            </a:r>
            <a:endParaRPr dirty="0"/>
          </a:p>
        </p:txBody>
      </p:sp>
      <p:sp>
        <p:nvSpPr>
          <p:cNvPr id="81" name="Google Shape;81;p8:notes">
            <a:extLst>
              <a:ext uri="{FF2B5EF4-FFF2-40B4-BE49-F238E27FC236}">
                <a16:creationId xmlns:a16="http://schemas.microsoft.com/office/drawing/2014/main" id="{12D40503-BF31-0AD8-6727-A5F3A8BD2D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18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0C5FCB2D-0090-A30B-A604-300170FF0941}"/>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2CF842E2-BA9F-23A1-4F61-528CDAB9972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Krulwich</a:t>
            </a:r>
            <a:r>
              <a:rPr lang="en-US" dirty="0"/>
              <a:t>, R. and Arthur, B. (2010, July 15). NPR Look Up! The billion-bug highway you can't see. (July 10, 2010). NPR Broadcast. </a:t>
            </a:r>
            <a:r>
              <a:rPr lang="en-US" dirty="0">
                <a:hlinkClick r:id="rId3"/>
              </a:rPr>
              <a:t>https://www.npr.org/sections/krulwich/2011/06/01/128389587/look</a:t>
            </a:r>
            <a:r>
              <a:rPr lang="en-US" dirty="0">
                <a:hlinkClick r:id="rId4"/>
              </a:rPr>
              <a:t>-up-the-billion-bug-highway-you-cant-see</a:t>
            </a:r>
            <a:endParaRPr lang="en-US" dirty="0"/>
          </a:p>
        </p:txBody>
      </p:sp>
      <p:sp>
        <p:nvSpPr>
          <p:cNvPr id="81" name="Google Shape;81;p8:notes">
            <a:extLst>
              <a:ext uri="{FF2B5EF4-FFF2-40B4-BE49-F238E27FC236}">
                <a16:creationId xmlns:a16="http://schemas.microsoft.com/office/drawing/2014/main" id="{A40CAC2F-2C22-EFA9-17FA-B4C165495B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478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15ED68C5-C31C-B640-98D0-CD9CF075F501}"/>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B551EEE7-832A-340A-AF74-39B43783EE2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457200" indent="-298450"/>
            <a:r>
              <a:rPr lang="en-US" dirty="0"/>
              <a:t>K20 Center. (n.d.). Stand up, sit down. Strategies. </a:t>
            </a:r>
            <a:r>
              <a:rPr lang="en-US" dirty="0">
                <a:hlinkClick r:id="rId3"/>
              </a:rPr>
              <a:t>https://learn.k20center.ou.edu/strategy/1771</a:t>
            </a:r>
            <a:endParaRPr lang="en-US" dirty="0"/>
          </a:p>
          <a:p>
            <a:pPr marL="457200" indent="-298450"/>
            <a:r>
              <a:rPr lang="en-US" dirty="0"/>
              <a:t>K20 Center. (n.d.). Driving question board. Strategies. </a:t>
            </a:r>
            <a:r>
              <a:rPr lang="en-US" dirty="0">
                <a:hlinkClick r:id="rId4"/>
              </a:rPr>
              <a:t>https://learn.k20center.ou.edu/strategy/1511</a:t>
            </a:r>
            <a:endParaRPr lang="en-US" dirty="0"/>
          </a:p>
          <a:p>
            <a:pPr marL="0" lvl="0" indent="0" algn="l" rtl="0">
              <a:spcBef>
                <a:spcPts val="0"/>
              </a:spcBef>
              <a:spcAft>
                <a:spcPts val="0"/>
              </a:spcAft>
              <a:buNone/>
            </a:pPr>
            <a:endParaRPr dirty="0"/>
          </a:p>
        </p:txBody>
      </p:sp>
      <p:sp>
        <p:nvSpPr>
          <p:cNvPr id="81" name="Google Shape;81;p8:notes">
            <a:extLst>
              <a:ext uri="{FF2B5EF4-FFF2-40B4-BE49-F238E27FC236}">
                <a16:creationId xmlns:a16="http://schemas.microsoft.com/office/drawing/2014/main" id="{3870CAC7-94C7-12D1-2DCD-AE13ED0DE5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82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1EDEDA79-AFA6-B638-37ED-E70849F20B42}"/>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6608271B-F0F6-5025-E309-FF866640AF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100" b="0" i="0" u="none" strike="noStrike" cap="none" dirty="0">
                <a:solidFill>
                  <a:srgbClr val="000000"/>
                </a:solidFill>
                <a:effectLst/>
                <a:latin typeface="Arial"/>
                <a:ea typeface="Arial"/>
                <a:cs typeface="Arial"/>
                <a:sym typeface="Arial"/>
              </a:rPr>
              <a:t>K20 Center. (n.d.). WIS-WIM. Strategies. </a:t>
            </a:r>
            <a:r>
              <a:rPr lang="de-DE" sz="1100" b="0" i="0" u="sng" strike="noStrike" cap="none" dirty="0">
                <a:solidFill>
                  <a:srgbClr val="000000"/>
                </a:solidFill>
                <a:effectLst/>
                <a:latin typeface="Arial"/>
                <a:ea typeface="Arial"/>
                <a:cs typeface="Arial"/>
                <a:sym typeface="Arial"/>
                <a:hlinkClick r:id="rId3"/>
              </a:rPr>
              <a:t>https://learn.k20center.ou.edu/strategy/1201</a:t>
            </a:r>
            <a:r>
              <a:rPr lang="de-DE" sz="1100" b="0" i="0" u="none" strike="noStrike" cap="none" dirty="0">
                <a:solidFill>
                  <a:srgbClr val="000000"/>
                </a:solidFill>
                <a:effectLst/>
                <a:latin typeface="Arial"/>
                <a:ea typeface="Arial"/>
                <a:cs typeface="Arial"/>
                <a:sym typeface="Arial"/>
              </a:rPr>
              <a:t> </a:t>
            </a:r>
            <a:endParaRPr dirty="0"/>
          </a:p>
        </p:txBody>
      </p:sp>
      <p:sp>
        <p:nvSpPr>
          <p:cNvPr id="81" name="Google Shape;81;p8:notes">
            <a:extLst>
              <a:ext uri="{FF2B5EF4-FFF2-40B4-BE49-F238E27FC236}">
                <a16:creationId xmlns:a16="http://schemas.microsoft.com/office/drawing/2014/main" id="{97BB1A64-8F66-84E8-BAC1-F9DB49E562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6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10BAEA8D-02A8-4C3E-9276-46892BB7CE10}"/>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59D9906B-94A7-7C7C-8821-587926E033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100" b="0" i="0" u="none" strike="noStrike" cap="none" dirty="0">
                <a:solidFill>
                  <a:srgbClr val="000000"/>
                </a:solidFill>
                <a:effectLst/>
                <a:latin typeface="Arial"/>
                <a:ea typeface="Arial"/>
                <a:cs typeface="Arial"/>
                <a:sym typeface="Arial"/>
              </a:rPr>
              <a:t>K20 Center. (n.d.). WIS-WIM. Strategies. </a:t>
            </a:r>
            <a:r>
              <a:rPr lang="de-DE" sz="1100" b="0" i="0" u="sng" strike="noStrike" cap="none" dirty="0">
                <a:solidFill>
                  <a:srgbClr val="000000"/>
                </a:solidFill>
                <a:effectLst/>
                <a:latin typeface="Arial"/>
                <a:ea typeface="Arial"/>
                <a:cs typeface="Arial"/>
                <a:sym typeface="Arial"/>
                <a:hlinkClick r:id="rId3"/>
              </a:rPr>
              <a:t>https://learn.k20center.ou.edu/strategy/1201</a:t>
            </a:r>
            <a:r>
              <a:rPr lang="de-DE" sz="1100" b="0" i="0" u="none" strike="noStrike" cap="none" dirty="0">
                <a:solidFill>
                  <a:srgbClr val="000000"/>
                </a:solidFill>
                <a:effectLst/>
                <a:latin typeface="Arial"/>
                <a:ea typeface="Arial"/>
                <a:cs typeface="Arial"/>
                <a:sym typeface="Arial"/>
              </a:rPr>
              <a:t> </a:t>
            </a:r>
            <a:endParaRPr dirty="0"/>
          </a:p>
        </p:txBody>
      </p:sp>
      <p:sp>
        <p:nvSpPr>
          <p:cNvPr id="81" name="Google Shape;81;p8:notes">
            <a:extLst>
              <a:ext uri="{FF2B5EF4-FFF2-40B4-BE49-F238E27FC236}">
                <a16:creationId xmlns:a16="http://schemas.microsoft.com/office/drawing/2014/main" id="{C9BED94A-E38F-0682-EC5F-B393CF3E6C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12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a:extLst>
            <a:ext uri="{FF2B5EF4-FFF2-40B4-BE49-F238E27FC236}">
              <a16:creationId xmlns:a16="http://schemas.microsoft.com/office/drawing/2014/main" id="{F42E0279-335D-D38F-635F-78AAE52DD8B8}"/>
            </a:ext>
          </a:extLst>
        </p:cNvPr>
        <p:cNvGrpSpPr/>
        <p:nvPr/>
      </p:nvGrpSpPr>
      <p:grpSpPr>
        <a:xfrm>
          <a:off x="0" y="0"/>
          <a:ext cx="0" cy="0"/>
          <a:chOff x="0" y="0"/>
          <a:chExt cx="0" cy="0"/>
        </a:xfrm>
      </p:grpSpPr>
      <p:sp>
        <p:nvSpPr>
          <p:cNvPr id="80" name="Google Shape;80;p8:notes">
            <a:extLst>
              <a:ext uri="{FF2B5EF4-FFF2-40B4-BE49-F238E27FC236}">
                <a16:creationId xmlns:a16="http://schemas.microsoft.com/office/drawing/2014/main" id="{25527761-D58F-B0B0-9CAC-56EA40A2A1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sz="1100" b="0" i="0" u="none" strike="noStrike" cap="none" dirty="0">
                <a:solidFill>
                  <a:srgbClr val="000000"/>
                </a:solidFill>
                <a:effectLst/>
                <a:latin typeface="Arial"/>
                <a:ea typeface="Arial"/>
                <a:cs typeface="Arial"/>
                <a:sym typeface="Arial"/>
              </a:rPr>
              <a:t>K20 Center. (n.d.). WIS-WIM. Strategies. </a:t>
            </a:r>
            <a:r>
              <a:rPr lang="de-DE" sz="1100" b="0" i="0" u="sng" strike="noStrike" cap="none" dirty="0">
                <a:solidFill>
                  <a:srgbClr val="000000"/>
                </a:solidFill>
                <a:effectLst/>
                <a:latin typeface="Arial"/>
                <a:ea typeface="Arial"/>
                <a:cs typeface="Arial"/>
                <a:sym typeface="Arial"/>
                <a:hlinkClick r:id="rId3"/>
              </a:rPr>
              <a:t>https://learn.k20center.ou.edu/strategy/1201</a:t>
            </a:r>
            <a:r>
              <a:rPr lang="de-DE" sz="1100" b="0" i="0" u="none" strike="noStrike" cap="none" dirty="0">
                <a:solidFill>
                  <a:srgbClr val="000000"/>
                </a:solidFill>
                <a:effectLst/>
                <a:latin typeface="Arial"/>
                <a:ea typeface="Arial"/>
                <a:cs typeface="Arial"/>
                <a:sym typeface="Arial"/>
              </a:rPr>
              <a:t> </a:t>
            </a:r>
            <a:endParaRPr dirty="0"/>
          </a:p>
        </p:txBody>
      </p:sp>
      <p:sp>
        <p:nvSpPr>
          <p:cNvPr id="81" name="Google Shape;81;p8:notes">
            <a:extLst>
              <a:ext uri="{FF2B5EF4-FFF2-40B4-BE49-F238E27FC236}">
                <a16:creationId xmlns:a16="http://schemas.microsoft.com/office/drawing/2014/main" id="{91C471C5-F4F3-52F2-23E7-CB9D1A57F1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325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blipFill>
          <a:blip r:embed="rId2">
            <a:alphaModFix/>
          </a:blip>
          <a:stretch>
            <a:fillRect/>
          </a:stretch>
        </a:blipFill>
        <a:effectLst/>
      </p:bgPr>
    </p:bg>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7"/>
        <p:cNvGrpSpPr/>
        <p:nvPr/>
      </p:nvGrpSpPr>
      <p:grpSpPr>
        <a:xfrm>
          <a:off x="0" y="0"/>
          <a:ext cx="0" cy="0"/>
          <a:chOff x="0" y="0"/>
          <a:chExt cx="0" cy="0"/>
        </a:xfrm>
      </p:grpSpPr>
      <p:pic>
        <p:nvPicPr>
          <p:cNvPr id="8" name="Google Shape;8;p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9" name="Google Shape;9;p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marR="0" lvl="0" algn="l" rtl="0">
              <a:lnSpc>
                <a:spcPct val="115000"/>
              </a:lnSpc>
              <a:spcBef>
                <a:spcPts val="0"/>
              </a:spcBef>
              <a:spcAft>
                <a:spcPts val="0"/>
              </a:spcAft>
              <a:buClr>
                <a:schemeClr val="lt1"/>
              </a:buClr>
              <a:buSzPts val="2600"/>
              <a:buFont typeface="Calibri"/>
              <a:buNone/>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
        <p:nvSpPr>
          <p:cNvPr id="10" name="Google Shape;10;p3"/>
          <p:cNvSpPr txBox="1">
            <a:spLocks noGrp="1"/>
          </p:cNvSpPr>
          <p:nvPr>
            <p:ph type="ctrTitle"/>
          </p:nvPr>
        </p:nvSpPr>
        <p:spPr>
          <a:xfrm>
            <a:off x="455850" y="744575"/>
            <a:ext cx="8232300" cy="2052600"/>
          </a:xfrm>
          <a:prstGeom prst="rect">
            <a:avLst/>
          </a:prstGeom>
          <a:noFill/>
          <a:ln>
            <a:noFill/>
          </a:ln>
        </p:spPr>
        <p:txBody>
          <a:bodyPr spcFirstLastPara="1" wrap="square" lIns="91425" tIns="91425" rIns="91425" bIns="91425" anchor="b" anchorCtr="0">
            <a:norm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p:cSld name="Objective">
    <p:bg>
      <p:bgPr>
        <a:blipFill>
          <a:blip r:embed="rId2">
            <a:alphaModFix/>
          </a:blip>
          <a:stretch>
            <a:fillRect/>
          </a:stretch>
        </a:blipFill>
        <a:effectLst/>
      </p:bgPr>
    </p:bg>
    <p:spTree>
      <p:nvGrpSpPr>
        <p:cNvPr id="1" name="Shape 11"/>
        <p:cNvGrpSpPr/>
        <p:nvPr/>
      </p:nvGrpSpPr>
      <p:grpSpPr>
        <a:xfrm>
          <a:off x="0" y="0"/>
          <a:ext cx="0" cy="0"/>
          <a:chOff x="0" y="0"/>
          <a:chExt cx="0" cy="0"/>
        </a:xfrm>
      </p:grpSpPr>
      <p:pic>
        <p:nvPicPr>
          <p:cNvPr id="12" name="Google Shape;12;p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3" name="Google Shape;13;p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15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4" name="Google Shape;14;p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Objective">
  <p:cSld name="Essential Question">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5"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
        <p:nvSpPr>
          <p:cNvPr id="17" name="Google Shape;17;p5"/>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marR="0" lvl="0" algn="l" rtl="0">
              <a:lnSpc>
                <a:spcPct val="15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5100"/>
              <a:buFont typeface="Calibri"/>
              <a:buNone/>
              <a:defRPr sz="5100" b="0" i="0" u="none" strike="noStrike" cap="none">
                <a:solidFill>
                  <a:srgbClr val="000000"/>
                </a:solidFill>
                <a:latin typeface="Calibri"/>
                <a:ea typeface="Calibri"/>
                <a:cs typeface="Calibri"/>
                <a:sym typeface="Calibri"/>
              </a:defRPr>
            </a:lvl9pPr>
          </a:lstStyle>
          <a:p>
            <a:endParaRPr/>
          </a:p>
        </p:txBody>
      </p:sp>
      <p:sp>
        <p:nvSpPr>
          <p:cNvPr id="18" name="Google Shape;18;p5"/>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marR="0" lvl="0" algn="l" rtl="0">
              <a:lnSpc>
                <a:spcPct val="150000"/>
              </a:lnSpc>
              <a:spcBef>
                <a:spcPts val="0"/>
              </a:spcBef>
              <a:spcAft>
                <a:spcPts val="0"/>
              </a:spcAft>
              <a:buClr>
                <a:schemeClr val="lt1"/>
              </a:buClr>
              <a:buSzPts val="2600"/>
              <a:buFont typeface="NTR"/>
              <a:buChar char="●"/>
              <a:defRPr sz="2600" b="0" i="0" u="none" strike="noStrike" cap="none">
                <a:solidFill>
                  <a:schemeClr val="lt1"/>
                </a:solidFill>
                <a:latin typeface="Calibri"/>
                <a:ea typeface="Calibri"/>
                <a:cs typeface="Calibri"/>
                <a:sym typeface="Calibri"/>
              </a:defRPr>
            </a:lvl1pPr>
            <a:lvl2pPr marR="0" lvl="1"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2pPr>
            <a:lvl3pPr marR="0" lvl="2"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3pPr>
            <a:lvl4pPr marR="0" lvl="3"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4pPr>
            <a:lvl5pPr marR="0" lvl="4"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5pPr>
            <a:lvl6pPr marR="0" lvl="5"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6pPr>
            <a:lvl7pPr marR="0" lvl="6"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7pPr>
            <a:lvl8pPr marR="0" lvl="7"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8pPr>
            <a:lvl9pPr marR="0" lvl="8" algn="l" rtl="0">
              <a:lnSpc>
                <a:spcPct val="150000"/>
              </a:lnSpc>
              <a:spcBef>
                <a:spcPts val="0"/>
              </a:spcBef>
              <a:spcAft>
                <a:spcPts val="0"/>
              </a:spcAft>
              <a:buClr>
                <a:srgbClr val="000000"/>
              </a:buClr>
              <a:buSzPts val="2700"/>
              <a:buFont typeface="Calibri"/>
              <a:buNone/>
              <a:defRPr sz="27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p:cSld name="Content - 1 Column">
    <p:bg>
      <p:bgPr>
        <a:solidFill>
          <a:schemeClr val="lt1"/>
        </a:solidFill>
        <a:effectLst/>
      </p:bgPr>
    </p:bg>
    <p:spTree>
      <p:nvGrpSpPr>
        <p:cNvPr id="1" name="Shape 23"/>
        <p:cNvGrpSpPr/>
        <p:nvPr/>
      </p:nvGrpSpPr>
      <p:grpSpPr>
        <a:xfrm>
          <a:off x="0" y="0"/>
          <a:ext cx="0" cy="0"/>
          <a:chOff x="0" y="0"/>
          <a:chExt cx="0" cy="0"/>
        </a:xfrm>
      </p:grpSpPr>
      <p:pic>
        <p:nvPicPr>
          <p:cNvPr id="24" name="Google Shape;24;p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5" name="Google Shape;25;p7"/>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
        <p:nvSpPr>
          <p:cNvPr id="26" name="Google Shape;26;p7"/>
          <p:cNvSpPr txBox="1">
            <a:spLocks noGrp="1"/>
          </p:cNvSpPr>
          <p:nvPr>
            <p:ph type="body" idx="1"/>
          </p:nvPr>
        </p:nvSpPr>
        <p:spPr>
          <a:xfrm>
            <a:off x="456300" y="1263111"/>
            <a:ext cx="8225400" cy="1968286"/>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Content - 2 column">
    <p:bg>
      <p:bgPr>
        <a:solidFill>
          <a:schemeClr val="lt1"/>
        </a:solidFill>
        <a:effectLst/>
      </p:bgPr>
    </p:bg>
    <p:spTree>
      <p:nvGrpSpPr>
        <p:cNvPr id="1" name="Shape 27"/>
        <p:cNvGrpSpPr/>
        <p:nvPr/>
      </p:nvGrpSpPr>
      <p:grpSpPr>
        <a:xfrm>
          <a:off x="0" y="0"/>
          <a:ext cx="0" cy="0"/>
          <a:chOff x="0" y="0"/>
          <a:chExt cx="0" cy="0"/>
        </a:xfrm>
      </p:grpSpPr>
      <p:sp>
        <p:nvSpPr>
          <p:cNvPr id="28" name="Google Shape;28;p8"/>
          <p:cNvSpPr txBox="1">
            <a:spLocks noGrp="1"/>
          </p:cNvSpPr>
          <p:nvPr>
            <p:ph type="body" idx="1"/>
          </p:nvPr>
        </p:nvSpPr>
        <p:spPr>
          <a:xfrm>
            <a:off x="456300"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NTR"/>
              <a:buChar char="●"/>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ourier New"/>
              <a:buChar char="o"/>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Noto Sans Symbols"/>
              <a:buChar char="▪"/>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body" idx="2"/>
          </p:nvPr>
        </p:nvSpPr>
        <p:spPr>
          <a:xfrm>
            <a:off x="4687932" y="1263111"/>
            <a:ext cx="3993900" cy="3251519"/>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15000"/>
              </a:lnSpc>
              <a:spcBef>
                <a:spcPts val="0"/>
              </a:spcBef>
              <a:spcAft>
                <a:spcPts val="0"/>
              </a:spcAft>
              <a:buClr>
                <a:schemeClr val="accent3"/>
              </a:buClr>
              <a:buSzPts val="2600"/>
              <a:buFont typeface="Calibri"/>
              <a:buAutoNum type="arabicPeriod"/>
              <a:defRPr sz="2600" b="0" i="0" u="none" strike="noStrike" cap="none">
                <a:solidFill>
                  <a:schemeClr val="dk1"/>
                </a:solidFill>
                <a:latin typeface="Calibri"/>
                <a:ea typeface="Calibri"/>
                <a:cs typeface="Calibri"/>
                <a:sym typeface="Calibri"/>
              </a:defRPr>
            </a:lvl1pPr>
            <a:lvl2pPr marL="914400" marR="0" lvl="1" indent="-393700" algn="l" rtl="0">
              <a:lnSpc>
                <a:spcPct val="115000"/>
              </a:lnSpc>
              <a:spcBef>
                <a:spcPts val="0"/>
              </a:spcBef>
              <a:spcAft>
                <a:spcPts val="0"/>
              </a:spcAft>
              <a:buClr>
                <a:schemeClr val="accent2"/>
              </a:buClr>
              <a:buSzPts val="2600"/>
              <a:buFont typeface="Calibri"/>
              <a:buAutoNum type="alphaLcPeriod"/>
              <a:defRPr sz="2600" b="0" i="0" u="none" strike="noStrike" cap="none">
                <a:solidFill>
                  <a:schemeClr val="dk1"/>
                </a:solidFill>
                <a:latin typeface="Calibri"/>
                <a:ea typeface="Calibri"/>
                <a:cs typeface="Calibri"/>
                <a:sym typeface="Calibri"/>
              </a:defRPr>
            </a:lvl2pPr>
            <a:lvl3pPr marL="1371600" marR="0" lvl="2" indent="-393700" algn="l" rtl="0">
              <a:lnSpc>
                <a:spcPct val="115000"/>
              </a:lnSpc>
              <a:spcBef>
                <a:spcPts val="0"/>
              </a:spcBef>
              <a:spcAft>
                <a:spcPts val="0"/>
              </a:spcAft>
              <a:buClr>
                <a:schemeClr val="accent4"/>
              </a:buClr>
              <a:buSzPts val="2600"/>
              <a:buFont typeface="Calibri"/>
              <a:buAutoNum type="romanLcPeriod"/>
              <a:defRPr sz="2600" b="0" i="0" u="none" strike="noStrike" cap="none">
                <a:solidFill>
                  <a:schemeClr val="dk1"/>
                </a:solidFill>
                <a:latin typeface="Calibri"/>
                <a:ea typeface="Calibri"/>
                <a:cs typeface="Calibri"/>
                <a:sym typeface="Calibri"/>
              </a:defRPr>
            </a:lvl3pPr>
            <a:lvl4pPr marL="1828800" marR="0" lvl="3"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4pPr>
            <a:lvl5pPr marL="2286000" marR="0" lvl="4"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5pPr>
            <a:lvl6pPr marL="2743200" marR="0" lvl="5"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6pPr>
            <a:lvl7pPr marL="3200400" marR="0" lvl="6" indent="-393700" algn="l" rtl="0">
              <a:lnSpc>
                <a:spcPct val="115000"/>
              </a:lnSpc>
              <a:spcBef>
                <a:spcPts val="0"/>
              </a:spcBef>
              <a:spcAft>
                <a:spcPts val="0"/>
              </a:spcAft>
              <a:buClr>
                <a:srgbClr val="91192A"/>
              </a:buClr>
              <a:buSzPts val="2600"/>
              <a:buFont typeface="Calibri"/>
              <a:buChar char="●"/>
              <a:defRPr sz="2600" b="0" i="0" u="none" strike="noStrike" cap="none">
                <a:solidFill>
                  <a:schemeClr val="dk1"/>
                </a:solidFill>
                <a:latin typeface="Calibri"/>
                <a:ea typeface="Calibri"/>
                <a:cs typeface="Calibri"/>
                <a:sym typeface="Calibri"/>
              </a:defRPr>
            </a:lvl7pPr>
            <a:lvl8pPr marL="3657600" marR="0" lvl="7" indent="-393700" algn="l" rtl="0">
              <a:lnSpc>
                <a:spcPct val="115000"/>
              </a:lnSpc>
              <a:spcBef>
                <a:spcPts val="0"/>
              </a:spcBef>
              <a:spcAft>
                <a:spcPts val="0"/>
              </a:spcAft>
              <a:buClr>
                <a:srgbClr val="275781"/>
              </a:buClr>
              <a:buSzPts val="2600"/>
              <a:buFont typeface="Calibri"/>
              <a:buChar char="○"/>
              <a:defRPr sz="2600" b="0" i="0" u="none" strike="noStrike" cap="none">
                <a:solidFill>
                  <a:schemeClr val="dk1"/>
                </a:solidFill>
                <a:latin typeface="Calibri"/>
                <a:ea typeface="Calibri"/>
                <a:cs typeface="Calibri"/>
                <a:sym typeface="Calibri"/>
              </a:defRPr>
            </a:lvl8pPr>
            <a:lvl9pPr marL="4114800" marR="0" lvl="8" indent="-393700" algn="l" rtl="0">
              <a:lnSpc>
                <a:spcPct val="115000"/>
              </a:lnSpc>
              <a:spcBef>
                <a:spcPts val="0"/>
              </a:spcBef>
              <a:spcAft>
                <a:spcPts val="0"/>
              </a:spcAft>
              <a:buClr>
                <a:srgbClr val="E5BB38"/>
              </a:buClr>
              <a:buSzPts val="2600"/>
              <a:buFont typeface="Calibri"/>
              <a:buChar char="■"/>
              <a:defRPr sz="2600" b="0" i="0" u="none" strike="noStrike" cap="none">
                <a:solidFill>
                  <a:schemeClr val="dk1"/>
                </a:solidFill>
                <a:latin typeface="Calibri"/>
                <a:ea typeface="Calibri"/>
                <a:cs typeface="Calibri"/>
                <a:sym typeface="Calibri"/>
              </a:defRPr>
            </a:lvl9pPr>
          </a:lstStyle>
          <a:p>
            <a:endParaRPr/>
          </a:p>
        </p:txBody>
      </p:sp>
      <p:pic>
        <p:nvPicPr>
          <p:cNvPr id="30" name="Google Shape;30;p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1" name="Google Shape;31;p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Option 1">
  <p:cSld name="Video">
    <p:bg>
      <p:bgPr>
        <a:solidFill>
          <a:schemeClr val="lt1"/>
        </a:solidFill>
        <a:effectLst/>
      </p:bgPr>
    </p:bg>
    <p:spTree>
      <p:nvGrpSpPr>
        <p:cNvPr id="1" name="Shape 32"/>
        <p:cNvGrpSpPr/>
        <p:nvPr/>
      </p:nvGrpSpPr>
      <p:grpSpPr>
        <a:xfrm>
          <a:off x="0" y="0"/>
          <a:ext cx="0" cy="0"/>
          <a:chOff x="0" y="0"/>
          <a:chExt cx="0" cy="0"/>
        </a:xfrm>
      </p:grpSpPr>
      <p:pic>
        <p:nvPicPr>
          <p:cNvPr id="33" name="Google Shape;33;p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4" name="Google Shape;34;p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marR="0" lvl="0" algn="ctr" rtl="0">
              <a:lnSpc>
                <a:spcPct val="115000"/>
              </a:lnSpc>
              <a:spcBef>
                <a:spcPts val="0"/>
              </a:spcBef>
              <a:spcAft>
                <a:spcPts val="0"/>
              </a:spcAft>
              <a:buClr>
                <a:srgbClr val="275781"/>
              </a:buClr>
              <a:buSzPts val="1800"/>
              <a:buFont typeface="Calibri"/>
              <a:buNone/>
              <a:defRPr sz="1800" b="0" i="0" u="none" strike="noStrike" cap="none">
                <a:solidFill>
                  <a:srgbClr val="27578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1"/>
        </a:solidFill>
        <a:effectLst/>
      </p:bgPr>
    </p:bg>
    <p:spTree>
      <p:nvGrpSpPr>
        <p:cNvPr id="1" name="Shape 35"/>
        <p:cNvGrpSpPr/>
        <p:nvPr/>
      </p:nvGrpSpPr>
      <p:grpSpPr>
        <a:xfrm>
          <a:off x="0" y="0"/>
          <a:ext cx="0" cy="0"/>
          <a:chOff x="0" y="0"/>
          <a:chExt cx="0" cy="0"/>
        </a:xfrm>
      </p:grpSpPr>
      <p:pic>
        <p:nvPicPr>
          <p:cNvPr id="36" name="Google Shape;36;p10"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7" name="Google Shape;37;p10"/>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91192A"/>
              </a:buClr>
              <a:buSzPts val="3600"/>
              <a:buFont typeface="Calibri"/>
              <a:buNone/>
              <a:defRPr sz="3600" b="0" i="0" u="none" strike="noStrike" cap="none">
                <a:solidFill>
                  <a:schemeClr val="accent3"/>
                </a:solidFill>
                <a:latin typeface="Calibri"/>
                <a:ea typeface="Calibri"/>
                <a:cs typeface="Calibri"/>
                <a:sym typeface="Calibri"/>
              </a:defRPr>
            </a:lvl1pPr>
            <a:lvl2pPr marR="0" lvl="1"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2pPr>
            <a:lvl3pPr marR="0" lvl="2"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3pPr>
            <a:lvl4pPr marR="0" lvl="3"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4pPr>
            <a:lvl5pPr marR="0" lvl="4"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5pPr>
            <a:lvl6pPr marR="0" lvl="5"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6pPr>
            <a:lvl7pPr marR="0" lvl="6"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7pPr>
            <a:lvl8pPr marR="0" lvl="7"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8pPr>
            <a:lvl9pPr marR="0" lvl="8" algn="l" rtl="0">
              <a:lnSpc>
                <a:spcPct val="115000"/>
              </a:lnSpc>
              <a:spcBef>
                <a:spcPts val="0"/>
              </a:spcBef>
              <a:spcAft>
                <a:spcPts val="0"/>
              </a:spcAft>
              <a:buClr>
                <a:srgbClr val="000000"/>
              </a:buClr>
              <a:buSzPts val="2800"/>
              <a:buFont typeface="Calibri"/>
              <a:buNone/>
              <a:defRPr sz="1400" b="0" i="0" u="none" strike="noStrike" cap="none">
                <a:solidFill>
                  <a:srgbClr val="000000"/>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k20.ou.edu/6i"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npr.org/sections/krulwich/2011/06/01/128389587/look-up-the-billion-bug-highway-you-cant-se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93;p46">
            <a:extLst>
              <a:ext uri="{FF2B5EF4-FFF2-40B4-BE49-F238E27FC236}">
                <a16:creationId xmlns:a16="http://schemas.microsoft.com/office/drawing/2014/main" id="{CFD0619F-4E88-76F7-8115-C79737FC4C3B}"/>
              </a:ext>
            </a:extLst>
          </p:cNvPr>
          <p:cNvPicPr preferRelativeResize="0"/>
          <p:nvPr/>
        </p:nvPicPr>
        <p:blipFill>
          <a:blip r:embed="rId3">
            <a:alphaModFix/>
          </a:blip>
          <a:stretch>
            <a:fillRect/>
          </a:stretch>
        </p:blipFill>
        <p:spPr>
          <a:xfrm>
            <a:off x="594804" y="328474"/>
            <a:ext cx="7723574" cy="4651899"/>
          </a:xfrm>
          <a:prstGeom prst="rect">
            <a:avLst/>
          </a:prstGeom>
          <a:noFill/>
          <a:ln>
            <a:noFill/>
          </a:ln>
        </p:spPr>
      </p:pic>
    </p:spTree>
    <p:extLst>
      <p:ext uri="{BB962C8B-B14F-4D97-AF65-F5344CB8AC3E}">
        <p14:creationId xmlns:p14="http://schemas.microsoft.com/office/powerpoint/2010/main" val="418928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584E9-E4F3-7918-1E0F-F3863536BB0C}"/>
              </a:ext>
            </a:extLst>
          </p:cNvPr>
          <p:cNvSpPr>
            <a:spLocks noGrp="1"/>
          </p:cNvSpPr>
          <p:nvPr>
            <p:ph type="title"/>
          </p:nvPr>
        </p:nvSpPr>
        <p:spPr>
          <a:xfrm>
            <a:off x="459300" y="218643"/>
            <a:ext cx="8225400" cy="818087"/>
          </a:xfrm>
        </p:spPr>
        <p:txBody>
          <a:bodyPr/>
          <a:lstStyle/>
          <a:p>
            <a:r>
              <a:rPr lang="en-US" dirty="0"/>
              <a:t>How are the graphs related?</a:t>
            </a:r>
          </a:p>
        </p:txBody>
      </p:sp>
      <p:pic>
        <p:nvPicPr>
          <p:cNvPr id="3" name="Picture 2" descr="A graph showing the number of different numbers&#10;&#10;Description automatically generated">
            <a:extLst>
              <a:ext uri="{FF2B5EF4-FFF2-40B4-BE49-F238E27FC236}">
                <a16:creationId xmlns:a16="http://schemas.microsoft.com/office/drawing/2014/main" id="{895ADDB5-6168-88DF-0901-6D05B1CA496C}"/>
              </a:ext>
            </a:extLst>
          </p:cNvPr>
          <p:cNvPicPr>
            <a:picLocks noChangeAspect="1"/>
          </p:cNvPicPr>
          <p:nvPr/>
        </p:nvPicPr>
        <p:blipFill>
          <a:blip r:embed="rId3"/>
          <a:stretch>
            <a:fillRect/>
          </a:stretch>
        </p:blipFill>
        <p:spPr>
          <a:xfrm>
            <a:off x="279293" y="1119542"/>
            <a:ext cx="4436772" cy="3325843"/>
          </a:xfrm>
          <a:prstGeom prst="rect">
            <a:avLst/>
          </a:prstGeom>
          <a:ln>
            <a:solidFill>
              <a:schemeClr val="tx1"/>
            </a:solidFill>
          </a:ln>
        </p:spPr>
      </p:pic>
      <p:pic>
        <p:nvPicPr>
          <p:cNvPr id="4" name="Picture 3" descr="A graph on a white board&#10;&#10;Description automatically generated">
            <a:extLst>
              <a:ext uri="{FF2B5EF4-FFF2-40B4-BE49-F238E27FC236}">
                <a16:creationId xmlns:a16="http://schemas.microsoft.com/office/drawing/2014/main" id="{3491D67F-69DA-0CF7-45FC-B90EF76F50F4}"/>
              </a:ext>
            </a:extLst>
          </p:cNvPr>
          <p:cNvPicPr>
            <a:picLocks noChangeAspect="1"/>
          </p:cNvPicPr>
          <p:nvPr/>
        </p:nvPicPr>
        <p:blipFill>
          <a:blip r:embed="rId4"/>
          <a:stretch>
            <a:fillRect/>
          </a:stretch>
        </p:blipFill>
        <p:spPr>
          <a:xfrm>
            <a:off x="4892947" y="1119542"/>
            <a:ext cx="3896789" cy="3238097"/>
          </a:xfrm>
          <a:prstGeom prst="rect">
            <a:avLst/>
          </a:prstGeom>
          <a:ln>
            <a:solidFill>
              <a:schemeClr val="tx1"/>
            </a:solidFill>
          </a:ln>
        </p:spPr>
      </p:pic>
    </p:spTree>
    <p:extLst>
      <p:ext uri="{BB962C8B-B14F-4D97-AF65-F5344CB8AC3E}">
        <p14:creationId xmlns:p14="http://schemas.microsoft.com/office/powerpoint/2010/main" val="2317122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3C41E-5085-16E3-F247-8DF42C25932F}"/>
              </a:ext>
            </a:extLst>
          </p:cNvPr>
          <p:cNvSpPr>
            <a:spLocks noGrp="1"/>
          </p:cNvSpPr>
          <p:nvPr>
            <p:ph type="title"/>
          </p:nvPr>
        </p:nvSpPr>
        <p:spPr/>
        <p:txBody>
          <a:bodyPr/>
          <a:lstStyle/>
          <a:p>
            <a:r>
              <a:rPr lang="en-US" dirty="0"/>
              <a:t>Insect Migration</a:t>
            </a:r>
          </a:p>
        </p:txBody>
      </p:sp>
      <p:sp>
        <p:nvSpPr>
          <p:cNvPr id="3" name="Text Placeholder 2">
            <a:extLst>
              <a:ext uri="{FF2B5EF4-FFF2-40B4-BE49-F238E27FC236}">
                <a16:creationId xmlns:a16="http://schemas.microsoft.com/office/drawing/2014/main" id="{CBE43C24-4DA1-95F2-750D-11178FC6FA7D}"/>
              </a:ext>
            </a:extLst>
          </p:cNvPr>
          <p:cNvSpPr>
            <a:spLocks noGrp="1"/>
          </p:cNvSpPr>
          <p:nvPr>
            <p:ph type="body" idx="1"/>
          </p:nvPr>
        </p:nvSpPr>
        <p:spPr>
          <a:xfrm>
            <a:off x="456300" y="1263111"/>
            <a:ext cx="8225400" cy="2716706"/>
          </a:xfrm>
        </p:spPr>
        <p:txBody>
          <a:bodyPr/>
          <a:lstStyle/>
          <a:p>
            <a:pPr>
              <a:buFont typeface="Arial" panose="020B0604020202020204" pitchFamily="34" charset="0"/>
              <a:buChar char="•"/>
            </a:pPr>
            <a:r>
              <a:rPr lang="en-US" b="1" dirty="0"/>
              <a:t>Migration</a:t>
            </a:r>
            <a:r>
              <a:rPr lang="en-US" dirty="0"/>
              <a:t>: Movement of animals from one area to another in response to changes in season or the environment.</a:t>
            </a:r>
          </a:p>
          <a:p>
            <a:pPr>
              <a:buFont typeface="Arial" panose="020B0604020202020204" pitchFamily="34" charset="0"/>
              <a:buChar char="•"/>
            </a:pPr>
            <a:r>
              <a:rPr lang="en-US" b="1" dirty="0"/>
              <a:t>Dispersal</a:t>
            </a:r>
            <a:r>
              <a:rPr lang="en-US" dirty="0"/>
              <a:t>: Movement of organisms away from their birthplace/parent(s).</a:t>
            </a:r>
          </a:p>
        </p:txBody>
      </p:sp>
    </p:spTree>
    <p:extLst>
      <p:ext uri="{BB962C8B-B14F-4D97-AF65-F5344CB8AC3E}">
        <p14:creationId xmlns:p14="http://schemas.microsoft.com/office/powerpoint/2010/main" val="303654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064FB-760B-173C-AD43-B4AE80884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75F2E-5698-5DAA-343F-3C24F10E6CC4}"/>
              </a:ext>
            </a:extLst>
          </p:cNvPr>
          <p:cNvSpPr>
            <a:spLocks noGrp="1"/>
          </p:cNvSpPr>
          <p:nvPr>
            <p:ph type="title"/>
          </p:nvPr>
        </p:nvSpPr>
        <p:spPr/>
        <p:txBody>
          <a:bodyPr/>
          <a:lstStyle/>
          <a:p>
            <a:r>
              <a:rPr lang="en-US" dirty="0"/>
              <a:t>Insect Migration</a:t>
            </a:r>
          </a:p>
        </p:txBody>
      </p:sp>
      <p:sp>
        <p:nvSpPr>
          <p:cNvPr id="3" name="Text Placeholder 2">
            <a:extLst>
              <a:ext uri="{FF2B5EF4-FFF2-40B4-BE49-F238E27FC236}">
                <a16:creationId xmlns:a16="http://schemas.microsoft.com/office/drawing/2014/main" id="{10C44A8E-0E82-E36F-AEA9-2E1375E535F2}"/>
              </a:ext>
            </a:extLst>
          </p:cNvPr>
          <p:cNvSpPr>
            <a:spLocks noGrp="1"/>
          </p:cNvSpPr>
          <p:nvPr>
            <p:ph type="body" idx="1"/>
          </p:nvPr>
        </p:nvSpPr>
        <p:spPr>
          <a:xfrm>
            <a:off x="456300" y="1263111"/>
            <a:ext cx="8225400" cy="2921358"/>
          </a:xfrm>
        </p:spPr>
        <p:txBody>
          <a:bodyPr/>
          <a:lstStyle/>
          <a:p>
            <a:pPr>
              <a:buFont typeface="Arial" panose="020B0604020202020204" pitchFamily="34" charset="0"/>
              <a:buChar char="•"/>
            </a:pPr>
            <a:r>
              <a:rPr lang="en-US" dirty="0"/>
              <a:t>Almost every insect order has some high-altitude, long-distance migrants.</a:t>
            </a:r>
          </a:p>
          <a:p>
            <a:pPr>
              <a:buFont typeface="Arial" panose="020B0604020202020204" pitchFamily="34" charset="0"/>
              <a:buChar char="•"/>
            </a:pPr>
            <a:r>
              <a:rPr lang="en-US" dirty="0"/>
              <a:t>Many long-distance migrants are crop pests.</a:t>
            </a:r>
          </a:p>
          <a:p>
            <a:pPr>
              <a:buFont typeface="Arial" panose="020B0604020202020204" pitchFamily="34" charset="0"/>
              <a:buChar char="•"/>
            </a:pPr>
            <a:r>
              <a:rPr lang="en-US" dirty="0"/>
              <a:t>Some insect taxa have life stages with mass flights.</a:t>
            </a:r>
          </a:p>
          <a:p>
            <a:pPr>
              <a:buFont typeface="Arial" panose="020B0604020202020204" pitchFamily="34" charset="0"/>
              <a:buChar char="•"/>
            </a:pPr>
            <a:r>
              <a:rPr lang="en-US" dirty="0"/>
              <a:t>Movement of insects has consequences for ecosystem services.</a:t>
            </a:r>
          </a:p>
        </p:txBody>
      </p:sp>
    </p:spTree>
    <p:extLst>
      <p:ext uri="{BB962C8B-B14F-4D97-AF65-F5344CB8AC3E}">
        <p14:creationId xmlns:p14="http://schemas.microsoft.com/office/powerpoint/2010/main" val="128281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40413-876C-A80A-FD5B-37FC3FD7526E}"/>
              </a:ext>
            </a:extLst>
          </p:cNvPr>
          <p:cNvSpPr>
            <a:spLocks noGrp="1"/>
          </p:cNvSpPr>
          <p:nvPr>
            <p:ph type="title"/>
          </p:nvPr>
        </p:nvSpPr>
        <p:spPr/>
        <p:txBody>
          <a:bodyPr/>
          <a:lstStyle/>
          <a:p>
            <a:r>
              <a:rPr lang="en-US" dirty="0"/>
              <a:t>Why Migrate?</a:t>
            </a:r>
          </a:p>
        </p:txBody>
      </p:sp>
      <p:sp>
        <p:nvSpPr>
          <p:cNvPr id="3" name="Text Placeholder 2">
            <a:extLst>
              <a:ext uri="{FF2B5EF4-FFF2-40B4-BE49-F238E27FC236}">
                <a16:creationId xmlns:a16="http://schemas.microsoft.com/office/drawing/2014/main" id="{66B5A0DC-7ECA-7298-AF7A-EDAE609FFA27}"/>
              </a:ext>
            </a:extLst>
          </p:cNvPr>
          <p:cNvSpPr>
            <a:spLocks noGrp="1"/>
          </p:cNvSpPr>
          <p:nvPr>
            <p:ph type="body" idx="1"/>
          </p:nvPr>
        </p:nvSpPr>
        <p:spPr>
          <a:xfrm>
            <a:off x="456300" y="1263111"/>
            <a:ext cx="8225400" cy="3478706"/>
          </a:xfrm>
        </p:spPr>
        <p:txBody>
          <a:bodyPr/>
          <a:lstStyle/>
          <a:p>
            <a:pPr>
              <a:buFont typeface="Arial" panose="020B0604020202020204" pitchFamily="34" charset="0"/>
              <a:buChar char="•"/>
            </a:pPr>
            <a:r>
              <a:rPr lang="en-US" dirty="0"/>
              <a:t>Why might long-distance migration be risky?</a:t>
            </a:r>
          </a:p>
          <a:p>
            <a:pPr lvl="1">
              <a:buSzPct val="75000"/>
            </a:pPr>
            <a:r>
              <a:rPr lang="en-US" dirty="0"/>
              <a:t>Risk of dying along the way</a:t>
            </a:r>
          </a:p>
          <a:p>
            <a:pPr lvl="1">
              <a:buSzPct val="75000"/>
            </a:pPr>
            <a:r>
              <a:rPr lang="en-US" dirty="0"/>
              <a:t>May not find suitable habitat</a:t>
            </a:r>
          </a:p>
          <a:p>
            <a:pPr lvl="1">
              <a:buSzPct val="75000"/>
            </a:pPr>
            <a:r>
              <a:rPr lang="en-US" dirty="0"/>
              <a:t>High cost to develop strong muscles &amp; large wings and store energy</a:t>
            </a:r>
          </a:p>
          <a:p>
            <a:pPr>
              <a:buFont typeface="Arial" panose="020B0604020202020204" pitchFamily="34" charset="0"/>
              <a:buChar char="•"/>
            </a:pPr>
            <a:r>
              <a:rPr lang="en-US" dirty="0"/>
              <a:t>Most likely in species that develop quickly, produce many offspring, and invest little in each individual</a:t>
            </a:r>
          </a:p>
        </p:txBody>
      </p:sp>
    </p:spTree>
    <p:extLst>
      <p:ext uri="{BB962C8B-B14F-4D97-AF65-F5344CB8AC3E}">
        <p14:creationId xmlns:p14="http://schemas.microsoft.com/office/powerpoint/2010/main" val="348532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1DAC9-7B45-62F4-F6AB-4020D2FE9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D6953-CB5A-7C53-91C6-EC74A4EA4113}"/>
              </a:ext>
            </a:extLst>
          </p:cNvPr>
          <p:cNvSpPr>
            <a:spLocks noGrp="1"/>
          </p:cNvSpPr>
          <p:nvPr>
            <p:ph type="title"/>
          </p:nvPr>
        </p:nvSpPr>
        <p:spPr/>
        <p:txBody>
          <a:bodyPr/>
          <a:lstStyle/>
          <a:p>
            <a:r>
              <a:rPr lang="en-US" dirty="0"/>
              <a:t>Why Migrate?</a:t>
            </a:r>
          </a:p>
        </p:txBody>
      </p:sp>
      <p:sp>
        <p:nvSpPr>
          <p:cNvPr id="3" name="Text Placeholder 2">
            <a:extLst>
              <a:ext uri="{FF2B5EF4-FFF2-40B4-BE49-F238E27FC236}">
                <a16:creationId xmlns:a16="http://schemas.microsoft.com/office/drawing/2014/main" id="{1C231C83-A7B1-BF9B-4ADA-32DE4AE2D224}"/>
              </a:ext>
            </a:extLst>
          </p:cNvPr>
          <p:cNvSpPr>
            <a:spLocks noGrp="1"/>
          </p:cNvSpPr>
          <p:nvPr>
            <p:ph type="body" idx="1"/>
          </p:nvPr>
        </p:nvSpPr>
        <p:spPr>
          <a:xfrm>
            <a:off x="456300" y="1263110"/>
            <a:ext cx="8225400" cy="3130363"/>
          </a:xfrm>
        </p:spPr>
        <p:txBody>
          <a:bodyPr/>
          <a:lstStyle/>
          <a:p>
            <a:pPr>
              <a:buFont typeface="Arial" panose="020B0604020202020204" pitchFamily="34" charset="0"/>
              <a:buChar char="•"/>
            </a:pPr>
            <a:r>
              <a:rPr lang="en-US" dirty="0"/>
              <a:t>Make use of a much larger range of habitats that are not available in the winter</a:t>
            </a:r>
          </a:p>
          <a:p>
            <a:pPr>
              <a:buFont typeface="Arial" panose="020B0604020202020204" pitchFamily="34" charset="0"/>
              <a:buChar char="•"/>
            </a:pPr>
            <a:r>
              <a:rPr lang="en-US" dirty="0"/>
              <a:t>Reduce rates of parasitism</a:t>
            </a:r>
          </a:p>
          <a:p>
            <a:pPr>
              <a:buFont typeface="Arial" panose="020B0604020202020204" pitchFamily="34" charset="0"/>
              <a:buChar char="•"/>
            </a:pPr>
            <a:r>
              <a:rPr lang="en-US" dirty="0"/>
              <a:t>Increase gene flow</a:t>
            </a:r>
          </a:p>
          <a:p>
            <a:pPr>
              <a:buFont typeface="Arial" panose="020B0604020202020204" pitchFamily="34" charset="0"/>
              <a:buChar char="•"/>
            </a:pPr>
            <a:r>
              <a:rPr lang="en-US" dirty="0"/>
              <a:t>Spread out the risk of predation, competition, varied habitat quality</a:t>
            </a:r>
          </a:p>
        </p:txBody>
      </p:sp>
    </p:spTree>
    <p:extLst>
      <p:ext uri="{BB962C8B-B14F-4D97-AF65-F5344CB8AC3E}">
        <p14:creationId xmlns:p14="http://schemas.microsoft.com/office/powerpoint/2010/main" val="117470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30F1E559-BCC3-9D05-0DC6-4896CC2E74FF}"/>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E0B2EF78-AF33-20E8-8ABD-10B00EC517EB}"/>
              </a:ext>
            </a:extLst>
          </p:cNvPr>
          <p:cNvSpPr txBox="1">
            <a:spLocks noGrp="1"/>
          </p:cNvSpPr>
          <p:nvPr>
            <p:ph type="title"/>
          </p:nvPr>
        </p:nvSpPr>
        <p:spPr>
          <a:xfrm>
            <a:off x="459300" y="105390"/>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Phenology</a:t>
            </a:r>
            <a:endParaRPr dirty="0"/>
          </a:p>
        </p:txBody>
      </p:sp>
      <p:sp>
        <p:nvSpPr>
          <p:cNvPr id="84" name="Google Shape;84;p18">
            <a:extLst>
              <a:ext uri="{FF2B5EF4-FFF2-40B4-BE49-F238E27FC236}">
                <a16:creationId xmlns:a16="http://schemas.microsoft.com/office/drawing/2014/main" id="{4C87791E-3988-E6A5-08AF-2058E31CE950}"/>
              </a:ext>
            </a:extLst>
          </p:cNvPr>
          <p:cNvSpPr txBox="1">
            <a:spLocks noGrp="1"/>
          </p:cNvSpPr>
          <p:nvPr>
            <p:ph type="body" idx="1"/>
          </p:nvPr>
        </p:nvSpPr>
        <p:spPr>
          <a:xfrm>
            <a:off x="459300" y="923477"/>
            <a:ext cx="4895116" cy="1968286"/>
          </a:xfrm>
          <a:prstGeom prst="rect">
            <a:avLst/>
          </a:prstGeom>
          <a:noFill/>
          <a:ln>
            <a:noFill/>
          </a:ln>
        </p:spPr>
        <p:txBody>
          <a:bodyPr spcFirstLastPara="1" wrap="square" lIns="91425" tIns="91425" rIns="91425" bIns="91425" anchor="t" anchorCtr="0">
            <a:noAutofit/>
          </a:bodyPr>
          <a:lstStyle/>
          <a:p>
            <a:pPr lvl="0" algn="l" rtl="0">
              <a:lnSpc>
                <a:spcPct val="150000"/>
              </a:lnSpc>
              <a:spcBef>
                <a:spcPts val="0"/>
              </a:spcBef>
              <a:spcAft>
                <a:spcPts val="0"/>
              </a:spcAft>
              <a:buClr>
                <a:srgbClr val="91192A"/>
              </a:buClr>
              <a:buSzPts val="2600"/>
              <a:buFont typeface="Arial" panose="020B0604020202020204" pitchFamily="34" charset="0"/>
              <a:buChar char="•"/>
            </a:pPr>
            <a:r>
              <a:rPr lang="en-US" sz="2400" b="1" dirty="0"/>
              <a:t>Phenology</a:t>
            </a:r>
            <a:r>
              <a:rPr lang="en-US" sz="2400" dirty="0"/>
              <a:t>: timing of seasonal life history events</a:t>
            </a:r>
          </a:p>
          <a:p>
            <a:pPr>
              <a:lnSpc>
                <a:spcPct val="150000"/>
              </a:lnSpc>
              <a:buFont typeface="Arial" panose="020B0604020202020204" pitchFamily="34" charset="0"/>
              <a:buChar char="•"/>
            </a:pPr>
            <a:r>
              <a:rPr lang="en-US" sz="2400" dirty="0"/>
              <a:t>Closely linked to the environment because phenology needs to match when resources are available </a:t>
            </a:r>
          </a:p>
        </p:txBody>
      </p:sp>
      <p:pic>
        <p:nvPicPr>
          <p:cNvPr id="2" name="Google Shape;270;g257923e6f3a_0_0">
            <a:extLst>
              <a:ext uri="{FF2B5EF4-FFF2-40B4-BE49-F238E27FC236}">
                <a16:creationId xmlns:a16="http://schemas.microsoft.com/office/drawing/2014/main" id="{31628E36-8975-DE2B-9AAA-999D538811C9}"/>
              </a:ext>
            </a:extLst>
          </p:cNvPr>
          <p:cNvPicPr preferRelativeResize="0">
            <a:picLocks noChangeAspect="1"/>
          </p:cNvPicPr>
          <p:nvPr/>
        </p:nvPicPr>
        <p:blipFill>
          <a:blip r:embed="rId3">
            <a:alphaModFix/>
          </a:blip>
          <a:stretch>
            <a:fillRect/>
          </a:stretch>
        </p:blipFill>
        <p:spPr>
          <a:xfrm>
            <a:off x="5354416" y="1556301"/>
            <a:ext cx="3561232" cy="2670924"/>
          </a:xfrm>
          <a:prstGeom prst="rect">
            <a:avLst/>
          </a:prstGeom>
          <a:noFill/>
          <a:ln>
            <a:solidFill>
              <a:schemeClr val="tx1"/>
            </a:solidFill>
          </a:ln>
        </p:spPr>
      </p:pic>
    </p:spTree>
    <p:extLst>
      <p:ext uri="{BB962C8B-B14F-4D97-AF65-F5344CB8AC3E}">
        <p14:creationId xmlns:p14="http://schemas.microsoft.com/office/powerpoint/2010/main" val="2302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254C2D07-1D1A-CC65-5C4C-8B5191C65EBA}"/>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BC6104CC-9190-E8B5-1E80-743365D6A6ED}"/>
              </a:ext>
            </a:extLst>
          </p:cNvPr>
          <p:cNvSpPr txBox="1">
            <a:spLocks noGrp="1"/>
          </p:cNvSpPr>
          <p:nvPr>
            <p:ph type="title"/>
          </p:nvPr>
        </p:nvSpPr>
        <p:spPr>
          <a:xfrm>
            <a:off x="459300" y="105390"/>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Degree Days</a:t>
            </a:r>
            <a:endParaRPr dirty="0"/>
          </a:p>
        </p:txBody>
      </p:sp>
      <p:sp>
        <p:nvSpPr>
          <p:cNvPr id="84" name="Google Shape;84;p18">
            <a:extLst>
              <a:ext uri="{FF2B5EF4-FFF2-40B4-BE49-F238E27FC236}">
                <a16:creationId xmlns:a16="http://schemas.microsoft.com/office/drawing/2014/main" id="{6E14E4AB-A29B-F241-6916-7627B2450792}"/>
              </a:ext>
            </a:extLst>
          </p:cNvPr>
          <p:cNvSpPr txBox="1">
            <a:spLocks noGrp="1"/>
          </p:cNvSpPr>
          <p:nvPr>
            <p:ph type="body" idx="1"/>
          </p:nvPr>
        </p:nvSpPr>
        <p:spPr>
          <a:xfrm>
            <a:off x="459300" y="923477"/>
            <a:ext cx="4774551" cy="3665940"/>
          </a:xfrm>
          <a:prstGeom prst="rect">
            <a:avLst/>
          </a:prstGeom>
          <a:noFill/>
          <a:ln>
            <a:noFill/>
          </a:ln>
        </p:spPr>
        <p:txBody>
          <a:bodyPr spcFirstLastPara="1" wrap="square" lIns="91425" tIns="91425" rIns="91425" bIns="91425" anchor="t" anchorCtr="0">
            <a:noAutofit/>
          </a:bodyPr>
          <a:lstStyle/>
          <a:p>
            <a:pPr lvl="0" algn="l" rtl="0">
              <a:lnSpc>
                <a:spcPct val="150000"/>
              </a:lnSpc>
              <a:spcBef>
                <a:spcPts val="0"/>
              </a:spcBef>
              <a:spcAft>
                <a:spcPts val="0"/>
              </a:spcAft>
              <a:buClr>
                <a:srgbClr val="91192A"/>
              </a:buClr>
              <a:buSzPts val="2600"/>
              <a:buFont typeface="Arial" panose="020B0604020202020204" pitchFamily="34" charset="0"/>
              <a:buChar char="•"/>
            </a:pPr>
            <a:r>
              <a:rPr lang="en-US" sz="2400" dirty="0"/>
              <a:t>The number of days within a specific temperature range (DD)</a:t>
            </a:r>
          </a:p>
          <a:p>
            <a:pPr lvl="0" algn="l" rtl="0">
              <a:lnSpc>
                <a:spcPct val="150000"/>
              </a:lnSpc>
              <a:spcBef>
                <a:spcPts val="0"/>
              </a:spcBef>
              <a:spcAft>
                <a:spcPts val="0"/>
              </a:spcAft>
              <a:buClr>
                <a:srgbClr val="91192A"/>
              </a:buClr>
              <a:buSzPts val="2600"/>
              <a:buFont typeface="Arial" panose="020B0604020202020204" pitchFamily="34" charset="0"/>
              <a:buChar char="•"/>
            </a:pPr>
            <a:r>
              <a:rPr lang="en-US" sz="2400" dirty="0"/>
              <a:t>Some insect phenology is affected by degree days, not just temperature itself (especially development)</a:t>
            </a:r>
          </a:p>
        </p:txBody>
      </p:sp>
      <p:sp>
        <p:nvSpPr>
          <p:cNvPr id="3" name="Rectangle 2">
            <a:extLst>
              <a:ext uri="{FF2B5EF4-FFF2-40B4-BE49-F238E27FC236}">
                <a16:creationId xmlns:a16="http://schemas.microsoft.com/office/drawing/2014/main" id="{8FB2C78B-B087-23D5-CEB8-18FD69141084}"/>
              </a:ext>
            </a:extLst>
          </p:cNvPr>
          <p:cNvSpPr/>
          <p:nvPr/>
        </p:nvSpPr>
        <p:spPr>
          <a:xfrm>
            <a:off x="6113417" y="1584960"/>
            <a:ext cx="1685109" cy="18462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Degree days figure </a:t>
            </a:r>
          </a:p>
        </p:txBody>
      </p:sp>
      <p:pic>
        <p:nvPicPr>
          <p:cNvPr id="2" name="Google Shape;225;g22f1a3890a5_1_0">
            <a:extLst>
              <a:ext uri="{FF2B5EF4-FFF2-40B4-BE49-F238E27FC236}">
                <a16:creationId xmlns:a16="http://schemas.microsoft.com/office/drawing/2014/main" id="{6D7B0DA0-1CC1-536B-8E20-15F7FFC9D8F7}"/>
              </a:ext>
            </a:extLst>
          </p:cNvPr>
          <p:cNvPicPr preferRelativeResize="0">
            <a:picLocks noChangeAspect="1"/>
          </p:cNvPicPr>
          <p:nvPr/>
        </p:nvPicPr>
        <p:blipFill>
          <a:blip r:embed="rId3">
            <a:alphaModFix/>
          </a:blip>
          <a:stretch>
            <a:fillRect/>
          </a:stretch>
        </p:blipFill>
        <p:spPr>
          <a:xfrm>
            <a:off x="5326144" y="1045924"/>
            <a:ext cx="3353725" cy="2847346"/>
          </a:xfrm>
          <a:prstGeom prst="rect">
            <a:avLst/>
          </a:prstGeom>
          <a:noFill/>
          <a:ln>
            <a:solidFill>
              <a:schemeClr val="tx1"/>
            </a:solidFill>
          </a:ln>
        </p:spPr>
      </p:pic>
    </p:spTree>
    <p:extLst>
      <p:ext uri="{BB962C8B-B14F-4D97-AF65-F5344CB8AC3E}">
        <p14:creationId xmlns:p14="http://schemas.microsoft.com/office/powerpoint/2010/main" val="279162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962CCA-831A-D596-0FBB-565B52EE0877}"/>
              </a:ext>
            </a:extLst>
          </p:cNvPr>
          <p:cNvSpPr>
            <a:spLocks noGrp="1"/>
          </p:cNvSpPr>
          <p:nvPr>
            <p:ph type="title"/>
          </p:nvPr>
        </p:nvSpPr>
        <p:spPr/>
        <p:txBody>
          <a:bodyPr/>
          <a:lstStyle/>
          <a:p>
            <a:r>
              <a:rPr lang="en-US" dirty="0"/>
              <a:t>Detecting Organisms on Radar</a:t>
            </a:r>
          </a:p>
        </p:txBody>
      </p:sp>
      <p:pic>
        <p:nvPicPr>
          <p:cNvPr id="9" name="Google Shape;179;p14" descr="A picture containing timeline&#10;&#10;Description automatically generated">
            <a:extLst>
              <a:ext uri="{FF2B5EF4-FFF2-40B4-BE49-F238E27FC236}">
                <a16:creationId xmlns:a16="http://schemas.microsoft.com/office/drawing/2014/main" id="{7A0D38D3-C952-09CD-0B68-C30E9379A1E7}"/>
              </a:ext>
            </a:extLst>
          </p:cNvPr>
          <p:cNvPicPr preferRelativeResize="0">
            <a:picLocks noChangeAspect="1"/>
          </p:cNvPicPr>
          <p:nvPr/>
        </p:nvPicPr>
        <p:blipFill rotWithShape="1">
          <a:blip r:embed="rId3">
            <a:alphaModFix/>
          </a:blip>
          <a:srcRect/>
          <a:stretch/>
        </p:blipFill>
        <p:spPr>
          <a:xfrm>
            <a:off x="1139074" y="1263111"/>
            <a:ext cx="6859601" cy="3569865"/>
          </a:xfrm>
          <a:prstGeom prst="rect">
            <a:avLst/>
          </a:prstGeom>
          <a:noFill/>
          <a:ln>
            <a:solidFill>
              <a:schemeClr val="tx1"/>
            </a:solidFill>
          </a:ln>
        </p:spPr>
      </p:pic>
    </p:spTree>
    <p:extLst>
      <p:ext uri="{BB962C8B-B14F-4D97-AF65-F5344CB8AC3E}">
        <p14:creationId xmlns:p14="http://schemas.microsoft.com/office/powerpoint/2010/main" val="300837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F5A1A-842F-0430-26B7-BC1A8C44A8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5F90C63-D451-BA4A-DA52-EBF71C15BE61}"/>
              </a:ext>
            </a:extLst>
          </p:cNvPr>
          <p:cNvSpPr>
            <a:spLocks noGrp="1"/>
          </p:cNvSpPr>
          <p:nvPr>
            <p:ph type="title"/>
          </p:nvPr>
        </p:nvSpPr>
        <p:spPr/>
        <p:txBody>
          <a:bodyPr/>
          <a:lstStyle/>
          <a:p>
            <a:r>
              <a:rPr lang="en-US" dirty="0"/>
              <a:t>Detecting organisms on radar</a:t>
            </a:r>
          </a:p>
        </p:txBody>
      </p:sp>
      <p:pic>
        <p:nvPicPr>
          <p:cNvPr id="3" name="Picture 2" descr="A map of the united states with blue dots&#10;&#10;AI-generated content may be incorrect.">
            <a:extLst>
              <a:ext uri="{FF2B5EF4-FFF2-40B4-BE49-F238E27FC236}">
                <a16:creationId xmlns:a16="http://schemas.microsoft.com/office/drawing/2014/main" id="{262D3C4A-B72E-16F3-EFB3-4D3AF8B6552D}"/>
              </a:ext>
            </a:extLst>
          </p:cNvPr>
          <p:cNvPicPr>
            <a:picLocks noChangeAspect="1"/>
          </p:cNvPicPr>
          <p:nvPr/>
        </p:nvPicPr>
        <p:blipFill>
          <a:blip r:embed="rId3"/>
          <a:stretch>
            <a:fillRect/>
          </a:stretch>
        </p:blipFill>
        <p:spPr>
          <a:xfrm>
            <a:off x="2493062" y="1263111"/>
            <a:ext cx="4151626" cy="3774205"/>
          </a:xfrm>
          <a:prstGeom prst="rect">
            <a:avLst/>
          </a:prstGeom>
        </p:spPr>
      </p:pic>
    </p:spTree>
    <p:extLst>
      <p:ext uri="{BB962C8B-B14F-4D97-AF65-F5344CB8AC3E}">
        <p14:creationId xmlns:p14="http://schemas.microsoft.com/office/powerpoint/2010/main" val="1266425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2"/>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lt1"/>
              </a:buClr>
              <a:buSzPts val="2600"/>
              <a:buFont typeface="Calibri"/>
              <a:buNone/>
            </a:pPr>
            <a:r>
              <a:rPr lang="en-US" dirty="0"/>
              <a:t>Insect Activity and Migration Timing</a:t>
            </a:r>
            <a:endParaRPr dirty="0"/>
          </a:p>
        </p:txBody>
      </p:sp>
      <p:sp>
        <p:nvSpPr>
          <p:cNvPr id="47" name="Google Shape;47;p12"/>
          <p:cNvSpPr txBox="1">
            <a:spLocks noGrp="1"/>
          </p:cNvSpPr>
          <p:nvPr>
            <p:ph type="ctrTitle"/>
          </p:nvPr>
        </p:nvSpPr>
        <p:spPr>
          <a:xfrm>
            <a:off x="455850" y="744575"/>
            <a:ext cx="8232300" cy="2052600"/>
          </a:xfrm>
          <a:prstGeom prst="rect">
            <a:avLst/>
          </a:prstGeom>
          <a:noFill/>
          <a:ln>
            <a:noFill/>
          </a:ln>
        </p:spPr>
        <p:txBody>
          <a:bodyPr spcFirstLastPara="1" wrap="square" lIns="91425" tIns="91425" rIns="91425" bIns="91425" anchor="b" anchorCtr="0">
            <a:normAutofit/>
          </a:bodyPr>
          <a:lstStyle/>
          <a:p>
            <a:pPr marL="0" lvl="0" indent="0" algn="l" rtl="0">
              <a:lnSpc>
                <a:spcPct val="150000"/>
              </a:lnSpc>
              <a:spcBef>
                <a:spcPts val="0"/>
              </a:spcBef>
              <a:spcAft>
                <a:spcPts val="0"/>
              </a:spcAft>
              <a:buClr>
                <a:schemeClr val="lt1"/>
              </a:buClr>
              <a:buSzPts val="5000"/>
              <a:buFont typeface="Calibri"/>
              <a:buNone/>
            </a:pPr>
            <a:r>
              <a:rPr lang="en-US" dirty="0"/>
              <a:t>Phenology &amp; Climate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58B4A7-BB5A-5758-AFC0-5F416C07E205}"/>
              </a:ext>
            </a:extLst>
          </p:cNvPr>
          <p:cNvSpPr>
            <a:spLocks noGrp="1"/>
          </p:cNvSpPr>
          <p:nvPr>
            <p:ph type="title"/>
          </p:nvPr>
        </p:nvSpPr>
        <p:spPr/>
        <p:txBody>
          <a:bodyPr/>
          <a:lstStyle/>
          <a:p>
            <a:r>
              <a:rPr lang="en-US" dirty="0"/>
              <a:t>Detecting Organisms on Radar</a:t>
            </a:r>
          </a:p>
        </p:txBody>
      </p:sp>
      <p:pic>
        <p:nvPicPr>
          <p:cNvPr id="4" name="Picture 3">
            <a:extLst>
              <a:ext uri="{FF2B5EF4-FFF2-40B4-BE49-F238E27FC236}">
                <a16:creationId xmlns:a16="http://schemas.microsoft.com/office/drawing/2014/main" id="{12CB673F-151A-330E-4AA8-570061F217C8}"/>
              </a:ext>
            </a:extLst>
          </p:cNvPr>
          <p:cNvPicPr>
            <a:picLocks noChangeAspect="1"/>
          </p:cNvPicPr>
          <p:nvPr/>
        </p:nvPicPr>
        <p:blipFill>
          <a:blip r:embed="rId3"/>
          <a:stretch>
            <a:fillRect/>
          </a:stretch>
        </p:blipFill>
        <p:spPr>
          <a:xfrm>
            <a:off x="158113" y="1358541"/>
            <a:ext cx="8827773" cy="2426418"/>
          </a:xfrm>
          <a:prstGeom prst="rect">
            <a:avLst/>
          </a:prstGeom>
        </p:spPr>
      </p:pic>
    </p:spTree>
    <p:extLst>
      <p:ext uri="{BB962C8B-B14F-4D97-AF65-F5344CB8AC3E}">
        <p14:creationId xmlns:p14="http://schemas.microsoft.com/office/powerpoint/2010/main" val="29996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5984A-AE5A-BF78-4816-2CCF995D20C0}"/>
              </a:ext>
            </a:extLst>
          </p:cNvPr>
          <p:cNvSpPr>
            <a:spLocks noGrp="1"/>
          </p:cNvSpPr>
          <p:nvPr>
            <p:ph type="title"/>
          </p:nvPr>
        </p:nvSpPr>
        <p:spPr>
          <a:xfrm>
            <a:off x="754050" y="4167051"/>
            <a:ext cx="7635900" cy="735224"/>
          </a:xfrm>
        </p:spPr>
        <p:txBody>
          <a:bodyPr>
            <a:normAutofit fontScale="90000"/>
          </a:bodyPr>
          <a:lstStyle/>
          <a:p>
            <a:r>
              <a:rPr lang="en-US" dirty="0"/>
              <a:t>Noon, August 25, 2021: a quadrillion insects in the air</a:t>
            </a:r>
            <a:br>
              <a:rPr lang="en-US" dirty="0"/>
            </a:br>
            <a:r>
              <a:rPr lang="en-US" dirty="0"/>
              <a:t>= 10,000,000,000,000,000 insects (1015)</a:t>
            </a:r>
          </a:p>
        </p:txBody>
      </p:sp>
      <p:pic>
        <p:nvPicPr>
          <p:cNvPr id="4" name="Google Shape;210;g22efa3aa206_0_13">
            <a:extLst>
              <a:ext uri="{FF2B5EF4-FFF2-40B4-BE49-F238E27FC236}">
                <a16:creationId xmlns:a16="http://schemas.microsoft.com/office/drawing/2014/main" id="{D8F1A3E5-CF41-C83A-291E-3F9D7BB371DB}"/>
              </a:ext>
            </a:extLst>
          </p:cNvPr>
          <p:cNvPicPr preferRelativeResize="0">
            <a:picLocks noChangeAspect="1"/>
          </p:cNvPicPr>
          <p:nvPr/>
        </p:nvPicPr>
        <p:blipFill>
          <a:blip r:embed="rId3"/>
          <a:stretch>
            <a:fillRect/>
          </a:stretch>
        </p:blipFill>
        <p:spPr>
          <a:xfrm>
            <a:off x="71812" y="241225"/>
            <a:ext cx="9000375" cy="3755477"/>
          </a:xfrm>
          <a:prstGeom prst="rect">
            <a:avLst/>
          </a:prstGeom>
        </p:spPr>
      </p:pic>
    </p:spTree>
    <p:extLst>
      <p:ext uri="{BB962C8B-B14F-4D97-AF65-F5344CB8AC3E}">
        <p14:creationId xmlns:p14="http://schemas.microsoft.com/office/powerpoint/2010/main" val="186042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74CCA49E-D23F-4E1A-34FF-A455564976E8}"/>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ADD01860-F2A3-E4F5-F5CB-E5A540EE6B6C}"/>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Driving Question Board</a:t>
            </a:r>
            <a:endParaRPr dirty="0"/>
          </a:p>
        </p:txBody>
      </p:sp>
      <p:sp>
        <p:nvSpPr>
          <p:cNvPr id="84" name="Google Shape;84;p18">
            <a:extLst>
              <a:ext uri="{FF2B5EF4-FFF2-40B4-BE49-F238E27FC236}">
                <a16:creationId xmlns:a16="http://schemas.microsoft.com/office/drawing/2014/main" id="{16AF9656-A945-80DF-166A-36DABAB72876}"/>
              </a:ext>
            </a:extLst>
          </p:cNvPr>
          <p:cNvSpPr txBox="1">
            <a:spLocks noGrp="1"/>
          </p:cNvSpPr>
          <p:nvPr>
            <p:ph type="body" idx="1"/>
          </p:nvPr>
        </p:nvSpPr>
        <p:spPr>
          <a:xfrm>
            <a:off x="456301" y="1263111"/>
            <a:ext cx="4115699" cy="2925712"/>
          </a:xfrm>
          <a:prstGeom prst="rect">
            <a:avLst/>
          </a:prstGeom>
          <a:noFill/>
          <a:ln>
            <a:noFill/>
          </a:ln>
        </p:spPr>
        <p:txBody>
          <a:bodyPr spcFirstLastPara="1" wrap="square" lIns="91425" tIns="91425" rIns="91425" bIns="91425" anchor="t" anchorCtr="0">
            <a:noAutofit/>
          </a:bodyPr>
          <a:lstStyle/>
          <a:p>
            <a:pPr lvl="0" algn="l" rtl="0">
              <a:lnSpc>
                <a:spcPct val="150000"/>
              </a:lnSpc>
              <a:spcBef>
                <a:spcPts val="0"/>
              </a:spcBef>
              <a:spcAft>
                <a:spcPts val="0"/>
              </a:spcAft>
              <a:buClr>
                <a:srgbClr val="91192A"/>
              </a:buClr>
              <a:buSzPts val="2600"/>
              <a:buFont typeface="Arial" panose="020B0604020202020204" pitchFamily="34" charset="0"/>
              <a:buChar char="•"/>
            </a:pPr>
            <a:r>
              <a:rPr lang="en-US" dirty="0"/>
              <a:t>Can we answer any of our questions? </a:t>
            </a:r>
          </a:p>
          <a:p>
            <a:pPr lvl="0" algn="l" rtl="0">
              <a:lnSpc>
                <a:spcPct val="150000"/>
              </a:lnSpc>
              <a:spcBef>
                <a:spcPts val="0"/>
              </a:spcBef>
              <a:spcAft>
                <a:spcPts val="0"/>
              </a:spcAft>
              <a:buClr>
                <a:srgbClr val="91192A"/>
              </a:buClr>
              <a:buSzPts val="2600"/>
              <a:buFont typeface="Arial" panose="020B0604020202020204" pitchFamily="34" charset="0"/>
              <a:buChar char="•"/>
            </a:pPr>
            <a:r>
              <a:rPr lang="en-US" dirty="0"/>
              <a:t>Do we need to adjust our themes/grouping?</a:t>
            </a:r>
          </a:p>
        </p:txBody>
      </p:sp>
      <p:pic>
        <p:nvPicPr>
          <p:cNvPr id="3074" name="Picture 2">
            <a:extLst>
              <a:ext uri="{FF2B5EF4-FFF2-40B4-BE49-F238E27FC236}">
                <a16:creationId xmlns:a16="http://schemas.microsoft.com/office/drawing/2014/main" id="{EBA400A9-E115-8129-D992-F20BCED69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001" y="1370988"/>
            <a:ext cx="3288574" cy="240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10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0D52D0DC-2638-BE8E-CFFB-F4DADFCD8DC5}"/>
              </a:ext>
            </a:extLst>
          </p:cNvPr>
          <p:cNvSpPr>
            <a:spLocks noGrp="1"/>
          </p:cNvSpPr>
          <p:nvPr>
            <p:ph type="subTitle" idx="1"/>
          </p:nvPr>
        </p:nvSpPr>
        <p:spPr>
          <a:xfrm>
            <a:off x="455850" y="2674800"/>
            <a:ext cx="8232300" cy="792600"/>
          </a:xfrm>
        </p:spPr>
        <p:txBody>
          <a:bodyPr/>
          <a:lstStyle/>
          <a:p>
            <a:r>
              <a:rPr lang="en-US" dirty="0"/>
              <a:t>What big science ideas have we learned so far?</a:t>
            </a:r>
          </a:p>
        </p:txBody>
      </p:sp>
      <p:sp>
        <p:nvSpPr>
          <p:cNvPr id="4" name="Title 3">
            <a:extLst>
              <a:ext uri="{FF2B5EF4-FFF2-40B4-BE49-F238E27FC236}">
                <a16:creationId xmlns:a16="http://schemas.microsoft.com/office/drawing/2014/main" id="{8BB41849-ED55-74AD-77BA-C6F808B4CD06}"/>
              </a:ext>
            </a:extLst>
          </p:cNvPr>
          <p:cNvSpPr>
            <a:spLocks noGrp="1"/>
          </p:cNvSpPr>
          <p:nvPr>
            <p:ph type="ctrTitle"/>
          </p:nvPr>
        </p:nvSpPr>
        <p:spPr>
          <a:xfrm>
            <a:off x="642282" y="416101"/>
            <a:ext cx="8232300" cy="2052600"/>
          </a:xfrm>
        </p:spPr>
        <p:txBody>
          <a:bodyPr/>
          <a:lstStyle/>
          <a:p>
            <a:r>
              <a:rPr lang="en-US" dirty="0"/>
              <a:t>Big Ideas</a:t>
            </a:r>
          </a:p>
        </p:txBody>
      </p:sp>
    </p:spTree>
    <p:extLst>
      <p:ext uri="{BB962C8B-B14F-4D97-AF65-F5344CB8AC3E}">
        <p14:creationId xmlns:p14="http://schemas.microsoft.com/office/powerpoint/2010/main" val="2901228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lvl="0">
              <a:lnSpc>
                <a:spcPct val="150000"/>
              </a:lnSpc>
            </a:pPr>
            <a:r>
              <a:rPr lang="en-US" dirty="0"/>
              <a:t>Potato Leafhoppers</a:t>
            </a:r>
            <a:endParaRPr dirty="0"/>
          </a:p>
        </p:txBody>
      </p:sp>
      <p:sp>
        <p:nvSpPr>
          <p:cNvPr id="84" name="Google Shape;84;p18"/>
          <p:cNvSpPr txBox="1">
            <a:spLocks noGrp="1"/>
          </p:cNvSpPr>
          <p:nvPr>
            <p:ph type="body" idx="1"/>
          </p:nvPr>
        </p:nvSpPr>
        <p:spPr>
          <a:xfrm>
            <a:off x="456301" y="1263111"/>
            <a:ext cx="4115699" cy="3535312"/>
          </a:xfrm>
          <a:prstGeom prst="rect">
            <a:avLst/>
          </a:prstGeom>
          <a:noFill/>
          <a:ln>
            <a:noFill/>
          </a:ln>
        </p:spPr>
        <p:txBody>
          <a:bodyPr spcFirstLastPara="1" wrap="square" lIns="91425" tIns="91425" rIns="91425" bIns="91425" anchor="t" anchorCtr="0">
            <a:noAutofit/>
          </a:bodyPr>
          <a:lstStyle/>
          <a:p>
            <a:pPr lvl="0" algn="l" rtl="0">
              <a:lnSpc>
                <a:spcPct val="150000"/>
              </a:lnSpc>
              <a:spcBef>
                <a:spcPts val="0"/>
              </a:spcBef>
              <a:spcAft>
                <a:spcPts val="0"/>
              </a:spcAft>
              <a:buClr>
                <a:srgbClr val="91192A"/>
              </a:buClr>
              <a:buSzPts val="2600"/>
              <a:buFont typeface="Arial" panose="020B0604020202020204" pitchFamily="34" charset="0"/>
              <a:buChar char="•"/>
            </a:pPr>
            <a:r>
              <a:rPr lang="en-US" sz="2400" dirty="0"/>
              <a:t>Eat over 200 plant species.</a:t>
            </a:r>
          </a:p>
          <a:p>
            <a:pPr lvl="0" algn="l" rtl="0">
              <a:lnSpc>
                <a:spcPct val="150000"/>
              </a:lnSpc>
              <a:spcBef>
                <a:spcPts val="0"/>
              </a:spcBef>
              <a:spcAft>
                <a:spcPts val="0"/>
              </a:spcAft>
              <a:buClr>
                <a:srgbClr val="91192A"/>
              </a:buClr>
              <a:buSzPts val="2600"/>
              <a:buFont typeface="Arial" panose="020B0604020202020204" pitchFamily="34" charset="0"/>
              <a:buChar char="•"/>
            </a:pPr>
            <a:r>
              <a:rPr lang="en-US" sz="2400" dirty="0"/>
              <a:t>Important agricultural pest.</a:t>
            </a:r>
          </a:p>
          <a:p>
            <a:pPr lvl="0" algn="l" rtl="0">
              <a:lnSpc>
                <a:spcPct val="150000"/>
              </a:lnSpc>
              <a:spcBef>
                <a:spcPts val="0"/>
              </a:spcBef>
              <a:spcAft>
                <a:spcPts val="0"/>
              </a:spcAft>
              <a:buClr>
                <a:srgbClr val="91192A"/>
              </a:buClr>
              <a:buSzPts val="2600"/>
              <a:buFont typeface="Arial" panose="020B0604020202020204" pitchFamily="34" charset="0"/>
              <a:buChar char="•"/>
            </a:pPr>
            <a:r>
              <a:rPr lang="en-US" sz="2400" dirty="0"/>
              <a:t>Reproduce more than once in a single season.</a:t>
            </a:r>
          </a:p>
          <a:p>
            <a:pPr lvl="0" algn="l" rtl="0">
              <a:lnSpc>
                <a:spcPct val="150000"/>
              </a:lnSpc>
              <a:spcBef>
                <a:spcPts val="0"/>
              </a:spcBef>
              <a:spcAft>
                <a:spcPts val="0"/>
              </a:spcAft>
              <a:buClr>
                <a:srgbClr val="91192A"/>
              </a:buClr>
              <a:buSzPts val="2600"/>
              <a:buFont typeface="Arial" panose="020B0604020202020204" pitchFamily="34" charset="0"/>
              <a:buChar char="•"/>
            </a:pPr>
            <a:r>
              <a:rPr lang="en-US" sz="2400" dirty="0"/>
              <a:t>1st offspring in early spring feeds on new plant growth.</a:t>
            </a:r>
          </a:p>
        </p:txBody>
      </p:sp>
      <p:pic>
        <p:nvPicPr>
          <p:cNvPr id="3" name="Picture 2" descr="A close-up of a green insect&#10;&#10;AI-generated content may be incorrect.">
            <a:extLst>
              <a:ext uri="{FF2B5EF4-FFF2-40B4-BE49-F238E27FC236}">
                <a16:creationId xmlns:a16="http://schemas.microsoft.com/office/drawing/2014/main" id="{62509EC2-5F2B-1FD4-120F-966F0D28114E}"/>
              </a:ext>
            </a:extLst>
          </p:cNvPr>
          <p:cNvPicPr>
            <a:picLocks noChangeAspect="1"/>
          </p:cNvPicPr>
          <p:nvPr/>
        </p:nvPicPr>
        <p:blipFill>
          <a:blip r:embed="rId3"/>
          <a:stretch>
            <a:fillRect/>
          </a:stretch>
        </p:blipFill>
        <p:spPr>
          <a:xfrm>
            <a:off x="4911537" y="1493521"/>
            <a:ext cx="3387732" cy="26980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DA565639-127A-C673-E9B7-D94F82078EB9}"/>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26DB69FA-F22E-EC07-01C3-E34E77D7BE92}"/>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lvl="0">
              <a:lnSpc>
                <a:spcPct val="150000"/>
              </a:lnSpc>
            </a:pPr>
            <a:r>
              <a:rPr lang="en-US" dirty="0"/>
              <a:t>Potato Leafhoppers</a:t>
            </a:r>
            <a:endParaRPr dirty="0"/>
          </a:p>
        </p:txBody>
      </p:sp>
      <p:sp>
        <p:nvSpPr>
          <p:cNvPr id="84" name="Google Shape;84;p18">
            <a:extLst>
              <a:ext uri="{FF2B5EF4-FFF2-40B4-BE49-F238E27FC236}">
                <a16:creationId xmlns:a16="http://schemas.microsoft.com/office/drawing/2014/main" id="{B49A90AC-EF2E-3F5B-6167-E9EE7DE34864}"/>
              </a:ext>
            </a:extLst>
          </p:cNvPr>
          <p:cNvSpPr txBox="1">
            <a:spLocks noGrp="1"/>
          </p:cNvSpPr>
          <p:nvPr>
            <p:ph type="body" idx="1"/>
          </p:nvPr>
        </p:nvSpPr>
        <p:spPr>
          <a:xfrm>
            <a:off x="456301" y="1263111"/>
            <a:ext cx="4115699" cy="3535312"/>
          </a:xfrm>
          <a:prstGeom prst="rect">
            <a:avLst/>
          </a:prstGeom>
          <a:noFill/>
          <a:ln>
            <a:noFill/>
          </a:ln>
        </p:spPr>
        <p:txBody>
          <a:bodyPr spcFirstLastPara="1" wrap="square" lIns="91425" tIns="91425" rIns="91425" bIns="91425" anchor="t" anchorCtr="0">
            <a:noAutofit/>
          </a:bodyPr>
          <a:lstStyle/>
          <a:p>
            <a:pPr lvl="0" algn="l" rtl="0">
              <a:lnSpc>
                <a:spcPct val="150000"/>
              </a:lnSpc>
              <a:spcBef>
                <a:spcPts val="0"/>
              </a:spcBef>
              <a:spcAft>
                <a:spcPts val="0"/>
              </a:spcAft>
              <a:buClr>
                <a:srgbClr val="91192A"/>
              </a:buClr>
              <a:buSzPts val="2600"/>
              <a:buFont typeface="Arial" panose="020B0604020202020204" pitchFamily="34" charset="0"/>
              <a:buChar char="•"/>
            </a:pPr>
            <a:r>
              <a:rPr lang="en-US" sz="2400" b="1" dirty="0">
                <a:solidFill>
                  <a:schemeClr val="accent1"/>
                </a:solidFill>
              </a:rPr>
              <a:t>1st generation</a:t>
            </a:r>
            <a:r>
              <a:rPr lang="en-US" sz="2400" dirty="0"/>
              <a:t> only migrates north once.</a:t>
            </a:r>
          </a:p>
          <a:p>
            <a:pPr lvl="0" algn="l" rtl="0">
              <a:lnSpc>
                <a:spcPct val="150000"/>
              </a:lnSpc>
              <a:spcBef>
                <a:spcPts val="0"/>
              </a:spcBef>
              <a:spcAft>
                <a:spcPts val="0"/>
              </a:spcAft>
              <a:buClr>
                <a:srgbClr val="91192A"/>
              </a:buClr>
              <a:buSzPts val="2600"/>
              <a:buFont typeface="Arial" panose="020B0604020202020204" pitchFamily="34" charset="0"/>
              <a:buChar char="•"/>
            </a:pPr>
            <a:r>
              <a:rPr lang="en-US" sz="2400" dirty="0"/>
              <a:t>The leafhoppers moving further north throughout the season are </a:t>
            </a:r>
            <a:r>
              <a:rPr lang="en-US" sz="2400" b="1" dirty="0">
                <a:solidFill>
                  <a:schemeClr val="accent4"/>
                </a:solidFill>
              </a:rPr>
              <a:t>later generations</a:t>
            </a:r>
            <a:r>
              <a:rPr lang="en-US" sz="2400" dirty="0"/>
              <a:t> of offspring.</a:t>
            </a:r>
          </a:p>
        </p:txBody>
      </p:sp>
      <p:pic>
        <p:nvPicPr>
          <p:cNvPr id="17" name="Picture 16" descr="A map of the united states&#10;&#10;AI-generated content may be incorrect.">
            <a:extLst>
              <a:ext uri="{FF2B5EF4-FFF2-40B4-BE49-F238E27FC236}">
                <a16:creationId xmlns:a16="http://schemas.microsoft.com/office/drawing/2014/main" id="{B509487E-92A3-4788-0343-090D1C1E8908}"/>
              </a:ext>
            </a:extLst>
          </p:cNvPr>
          <p:cNvPicPr>
            <a:picLocks noChangeAspect="1"/>
          </p:cNvPicPr>
          <p:nvPr/>
        </p:nvPicPr>
        <p:blipFill>
          <a:blip r:embed="rId3"/>
          <a:stretch>
            <a:fillRect/>
          </a:stretch>
        </p:blipFill>
        <p:spPr>
          <a:xfrm>
            <a:off x="4815887" y="219225"/>
            <a:ext cx="3585456" cy="4299509"/>
          </a:xfrm>
          <a:prstGeom prst="rect">
            <a:avLst/>
          </a:prstGeom>
        </p:spPr>
      </p:pic>
    </p:spTree>
    <p:extLst>
      <p:ext uri="{BB962C8B-B14F-4D97-AF65-F5344CB8AC3E}">
        <p14:creationId xmlns:p14="http://schemas.microsoft.com/office/powerpoint/2010/main" val="1866895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02CB1-7014-D049-EB7D-95035FF7D22E}"/>
              </a:ext>
            </a:extLst>
          </p:cNvPr>
          <p:cNvSpPr>
            <a:spLocks noGrp="1"/>
          </p:cNvSpPr>
          <p:nvPr>
            <p:ph type="title"/>
          </p:nvPr>
        </p:nvSpPr>
        <p:spPr/>
        <p:txBody>
          <a:bodyPr/>
          <a:lstStyle/>
          <a:p>
            <a:r>
              <a:rPr lang="en-US" dirty="0"/>
              <a:t>Shiny: Potato Leafhopper Migration</a:t>
            </a:r>
          </a:p>
        </p:txBody>
      </p:sp>
      <p:pic>
        <p:nvPicPr>
          <p:cNvPr id="6" name="Google Shape;236;p53">
            <a:extLst>
              <a:ext uri="{FF2B5EF4-FFF2-40B4-BE49-F238E27FC236}">
                <a16:creationId xmlns:a16="http://schemas.microsoft.com/office/drawing/2014/main" id="{8C3525A6-6806-93CA-871E-C359481A9C41}"/>
              </a:ext>
            </a:extLst>
          </p:cNvPr>
          <p:cNvPicPr preferRelativeResize="0"/>
          <p:nvPr/>
        </p:nvPicPr>
        <p:blipFill>
          <a:blip r:embed="rId3">
            <a:alphaModFix/>
          </a:blip>
          <a:stretch>
            <a:fillRect/>
          </a:stretch>
        </p:blipFill>
        <p:spPr>
          <a:xfrm>
            <a:off x="366936" y="676654"/>
            <a:ext cx="6580806" cy="3246558"/>
          </a:xfrm>
          <a:prstGeom prst="rect">
            <a:avLst/>
          </a:prstGeom>
          <a:noFill/>
          <a:ln>
            <a:noFill/>
          </a:ln>
        </p:spPr>
      </p:pic>
      <p:pic>
        <p:nvPicPr>
          <p:cNvPr id="8" name="Picture 7">
            <a:extLst>
              <a:ext uri="{FF2B5EF4-FFF2-40B4-BE49-F238E27FC236}">
                <a16:creationId xmlns:a16="http://schemas.microsoft.com/office/drawing/2014/main" id="{28B76042-E431-A537-DBA2-72743EED8CBC}"/>
              </a:ext>
            </a:extLst>
          </p:cNvPr>
          <p:cNvPicPr>
            <a:picLocks noChangeAspect="1"/>
          </p:cNvPicPr>
          <p:nvPr/>
        </p:nvPicPr>
        <p:blipFill>
          <a:blip r:embed="rId4"/>
          <a:srcRect b="14301"/>
          <a:stretch>
            <a:fillRect/>
          </a:stretch>
        </p:blipFill>
        <p:spPr>
          <a:xfrm>
            <a:off x="7206342" y="1469080"/>
            <a:ext cx="1570722" cy="1565858"/>
          </a:xfrm>
          <a:prstGeom prst="rect">
            <a:avLst/>
          </a:prstGeom>
        </p:spPr>
      </p:pic>
      <p:sp>
        <p:nvSpPr>
          <p:cNvPr id="9" name="TextBox 8">
            <a:extLst>
              <a:ext uri="{FF2B5EF4-FFF2-40B4-BE49-F238E27FC236}">
                <a16:creationId xmlns:a16="http://schemas.microsoft.com/office/drawing/2014/main" id="{DABC8968-A18B-53D2-492E-06CC6095CD25}"/>
              </a:ext>
            </a:extLst>
          </p:cNvPr>
          <p:cNvSpPr txBox="1"/>
          <p:nvPr/>
        </p:nvSpPr>
        <p:spPr>
          <a:xfrm>
            <a:off x="7087449" y="3159984"/>
            <a:ext cx="1808508" cy="400110"/>
          </a:xfrm>
          <a:prstGeom prst="rect">
            <a:avLst/>
          </a:prstGeom>
          <a:noFill/>
        </p:spPr>
        <p:txBody>
          <a:bodyPr wrap="none" rtlCol="0">
            <a:spAutoFit/>
          </a:bodyPr>
          <a:lstStyle/>
          <a:p>
            <a:r>
              <a:rPr lang="en-US" sz="2000" b="1" dirty="0">
                <a:hlinkClick r:id="rId5"/>
              </a:rPr>
              <a:t>k20.ou.edu/6i</a:t>
            </a:r>
            <a:endParaRPr lang="en-US" sz="2000" b="1" dirty="0"/>
          </a:p>
        </p:txBody>
      </p:sp>
    </p:spTree>
    <p:extLst>
      <p:ext uri="{BB962C8B-B14F-4D97-AF65-F5344CB8AC3E}">
        <p14:creationId xmlns:p14="http://schemas.microsoft.com/office/powerpoint/2010/main" val="887699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C11F5010-8816-02FA-2A3D-09BEA66F1061}"/>
            </a:ext>
          </a:extLst>
        </p:cNvPr>
        <p:cNvGrpSpPr/>
        <p:nvPr/>
      </p:nvGrpSpPr>
      <p:grpSpPr>
        <a:xfrm>
          <a:off x="0" y="0"/>
          <a:ext cx="0" cy="0"/>
          <a:chOff x="0" y="0"/>
          <a:chExt cx="0" cy="0"/>
        </a:xfrm>
      </p:grpSpPr>
      <p:sp>
        <p:nvSpPr>
          <p:cNvPr id="84" name="Google Shape;84;p18">
            <a:extLst>
              <a:ext uri="{FF2B5EF4-FFF2-40B4-BE49-F238E27FC236}">
                <a16:creationId xmlns:a16="http://schemas.microsoft.com/office/drawing/2014/main" id="{0A4187FD-6C79-5C90-D182-53552E31C67D}"/>
              </a:ext>
            </a:extLst>
          </p:cNvPr>
          <p:cNvSpPr txBox="1">
            <a:spLocks noGrp="1"/>
          </p:cNvSpPr>
          <p:nvPr>
            <p:ph type="body" idx="1"/>
          </p:nvPr>
        </p:nvSpPr>
        <p:spPr>
          <a:xfrm>
            <a:off x="456300" y="1042635"/>
            <a:ext cx="3993900" cy="3251519"/>
          </a:xfrm>
          <a:prstGeom prst="rect">
            <a:avLst/>
          </a:prstGeom>
          <a:noFill/>
          <a:ln>
            <a:noFill/>
          </a:ln>
        </p:spPr>
        <p:txBody>
          <a:bodyPr spcFirstLastPara="1" wrap="square" lIns="91425" tIns="91425" rIns="91425" bIns="91425" anchor="t" anchorCtr="0">
            <a:noAutofit/>
          </a:bodyPr>
          <a:lstStyle/>
          <a:p>
            <a:pPr marL="63500" lvl="0" indent="0" algn="l" rtl="0">
              <a:lnSpc>
                <a:spcPct val="100000"/>
              </a:lnSpc>
              <a:spcBef>
                <a:spcPts val="0"/>
              </a:spcBef>
              <a:spcAft>
                <a:spcPts val="0"/>
              </a:spcAft>
              <a:buClr>
                <a:srgbClr val="91192A"/>
              </a:buClr>
              <a:buSzPts val="2600"/>
              <a:buNone/>
            </a:pPr>
            <a:r>
              <a:rPr lang="en-US" b="1" dirty="0"/>
              <a:t>Map 1</a:t>
            </a:r>
          </a:p>
          <a:p>
            <a:pPr marL="520700" lvl="0" indent="-457200" algn="l" rtl="0">
              <a:lnSpc>
                <a:spcPct val="100000"/>
              </a:lnSpc>
              <a:spcBef>
                <a:spcPts val="0"/>
              </a:spcBef>
              <a:spcAft>
                <a:spcPts val="0"/>
              </a:spcAft>
              <a:buClr>
                <a:srgbClr val="91192A"/>
              </a:buClr>
              <a:buSzPts val="2600"/>
              <a:buFont typeface="+mj-lt"/>
              <a:buAutoNum type="arabicPeriod"/>
            </a:pPr>
            <a:r>
              <a:rPr lang="en-US" dirty="0"/>
              <a:t>Pick a year early in the time range.</a:t>
            </a:r>
          </a:p>
          <a:p>
            <a:pPr marL="520700" lvl="0" indent="-457200" algn="l" rtl="0">
              <a:lnSpc>
                <a:spcPct val="100000"/>
              </a:lnSpc>
              <a:spcBef>
                <a:spcPts val="0"/>
              </a:spcBef>
              <a:spcAft>
                <a:spcPts val="0"/>
              </a:spcAft>
              <a:buClr>
                <a:srgbClr val="91192A"/>
              </a:buClr>
              <a:buSzPts val="2600"/>
              <a:buFont typeface="+mj-lt"/>
              <a:buAutoNum type="arabicPeriod"/>
            </a:pPr>
            <a:r>
              <a:rPr lang="en-US" dirty="0"/>
              <a:t>Move the Day of the Year slider.</a:t>
            </a:r>
          </a:p>
          <a:p>
            <a:pPr marL="520700" lvl="0" indent="-457200" algn="l" rtl="0">
              <a:lnSpc>
                <a:spcPct val="100000"/>
              </a:lnSpc>
              <a:spcBef>
                <a:spcPts val="0"/>
              </a:spcBef>
              <a:spcAft>
                <a:spcPts val="0"/>
              </a:spcAft>
              <a:buClr>
                <a:srgbClr val="91192A"/>
              </a:buClr>
              <a:buSzPts val="2600"/>
              <a:buFont typeface="+mj-lt"/>
              <a:buAutoNum type="arabicPeriod"/>
            </a:pPr>
            <a:r>
              <a:rPr lang="en-US" dirty="0"/>
              <a:t>Make observations about how the map changes over time.</a:t>
            </a:r>
          </a:p>
        </p:txBody>
      </p:sp>
      <p:sp>
        <p:nvSpPr>
          <p:cNvPr id="3" name="Text Placeholder 2">
            <a:extLst>
              <a:ext uri="{FF2B5EF4-FFF2-40B4-BE49-F238E27FC236}">
                <a16:creationId xmlns:a16="http://schemas.microsoft.com/office/drawing/2014/main" id="{7F0DE4CE-DF49-CB98-0A8A-56B198AF6190}"/>
              </a:ext>
            </a:extLst>
          </p:cNvPr>
          <p:cNvSpPr>
            <a:spLocks noGrp="1"/>
          </p:cNvSpPr>
          <p:nvPr>
            <p:ph type="body" idx="2"/>
          </p:nvPr>
        </p:nvSpPr>
        <p:spPr>
          <a:xfrm>
            <a:off x="4687800" y="1037913"/>
            <a:ext cx="3993900" cy="3251519"/>
          </a:xfrm>
        </p:spPr>
        <p:txBody>
          <a:bodyPr/>
          <a:lstStyle/>
          <a:p>
            <a:pPr marL="63500" lvl="0" indent="0">
              <a:lnSpc>
                <a:spcPct val="100000"/>
              </a:lnSpc>
              <a:buClr>
                <a:srgbClr val="91192A"/>
              </a:buClr>
              <a:buNone/>
            </a:pPr>
            <a:r>
              <a:rPr lang="en-US" sz="2500" b="1" dirty="0"/>
              <a:t>Map 2</a:t>
            </a:r>
          </a:p>
          <a:p>
            <a:pPr>
              <a:lnSpc>
                <a:spcPct val="100000"/>
              </a:lnSpc>
              <a:buClr>
                <a:srgbClr val="91192A"/>
              </a:buClr>
            </a:pPr>
            <a:r>
              <a:rPr lang="en-US" sz="2500" dirty="0"/>
              <a:t>Pick a different year later in the time range.</a:t>
            </a:r>
          </a:p>
          <a:p>
            <a:pPr marL="520700" lvl="0" indent="-457200">
              <a:lnSpc>
                <a:spcPct val="100000"/>
              </a:lnSpc>
              <a:buClr>
                <a:srgbClr val="91192A"/>
              </a:buClr>
              <a:buFont typeface="+mj-lt"/>
              <a:buAutoNum type="arabicPeriod"/>
            </a:pPr>
            <a:r>
              <a:rPr lang="en-US" sz="2500" dirty="0"/>
              <a:t>Move the Day of the Year slider and make observations like you did for Map 1.</a:t>
            </a:r>
          </a:p>
          <a:p>
            <a:pPr marL="520700" indent="-457200">
              <a:lnSpc>
                <a:spcPct val="100000"/>
              </a:lnSpc>
              <a:buClr>
                <a:srgbClr val="91192A"/>
              </a:buClr>
              <a:buFont typeface="+mj-lt"/>
              <a:buAutoNum type="arabicPeriod"/>
            </a:pPr>
            <a:r>
              <a:rPr lang="en-US" sz="2500" dirty="0"/>
              <a:t>Compare your Map 1 and Map 2 observations. </a:t>
            </a:r>
          </a:p>
        </p:txBody>
      </p:sp>
      <p:sp>
        <p:nvSpPr>
          <p:cNvPr id="83" name="Google Shape;83;p18">
            <a:extLst>
              <a:ext uri="{FF2B5EF4-FFF2-40B4-BE49-F238E27FC236}">
                <a16:creationId xmlns:a16="http://schemas.microsoft.com/office/drawing/2014/main" id="{CDFBFDAC-8E51-B21B-048A-AE2E3D88C6DD}"/>
              </a:ext>
            </a:extLst>
          </p:cNvPr>
          <p:cNvSpPr txBox="1">
            <a:spLocks noGrp="1"/>
          </p:cNvSpPr>
          <p:nvPr>
            <p:ph type="title"/>
          </p:nvPr>
        </p:nvSpPr>
        <p:spPr>
          <a:xfrm>
            <a:off x="456300" y="219826"/>
            <a:ext cx="8225400" cy="818087"/>
          </a:xfrm>
          <a:prstGeom prst="rect">
            <a:avLst/>
          </a:prstGeom>
          <a:noFill/>
          <a:ln>
            <a:noFill/>
          </a:ln>
        </p:spPr>
        <p:txBody>
          <a:bodyPr spcFirstLastPara="1" wrap="square" lIns="91425" tIns="91425" rIns="91425" bIns="91425" anchor="ctr" anchorCtr="0">
            <a:noAutofit/>
          </a:bodyPr>
          <a:lstStyle/>
          <a:p>
            <a:pPr lvl="0">
              <a:lnSpc>
                <a:spcPct val="150000"/>
              </a:lnSpc>
            </a:pPr>
            <a:r>
              <a:rPr lang="en-US" dirty="0"/>
              <a:t>Shiny: Potato Leafhopper Migration</a:t>
            </a:r>
            <a:endParaRPr dirty="0"/>
          </a:p>
        </p:txBody>
      </p:sp>
    </p:spTree>
    <p:extLst>
      <p:ext uri="{BB962C8B-B14F-4D97-AF65-F5344CB8AC3E}">
        <p14:creationId xmlns:p14="http://schemas.microsoft.com/office/powerpoint/2010/main" val="3807081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8250CBF4-8920-431F-5029-AAD76350667D}"/>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6C2091BF-805C-481F-6489-2F25A0674888}"/>
              </a:ext>
            </a:extLst>
          </p:cNvPr>
          <p:cNvSpPr txBox="1">
            <a:spLocks noGrp="1"/>
          </p:cNvSpPr>
          <p:nvPr>
            <p:ph type="title"/>
          </p:nvPr>
        </p:nvSpPr>
        <p:spPr>
          <a:xfrm>
            <a:off x="456300" y="175059"/>
            <a:ext cx="8225400" cy="818087"/>
          </a:xfrm>
          <a:prstGeom prst="rect">
            <a:avLst/>
          </a:prstGeom>
          <a:noFill/>
          <a:ln>
            <a:noFill/>
          </a:ln>
        </p:spPr>
        <p:txBody>
          <a:bodyPr spcFirstLastPara="1" wrap="square" lIns="91425" tIns="91425" rIns="91425" bIns="91425" anchor="t" anchorCtr="0">
            <a:noAutofit/>
          </a:bodyPr>
          <a:lstStyle/>
          <a:p>
            <a:pPr lvl="0">
              <a:lnSpc>
                <a:spcPct val="150000"/>
              </a:lnSpc>
            </a:pPr>
            <a:r>
              <a:rPr lang="en-US" dirty="0"/>
              <a:t>Shiny: Potato Leafhopper Migration</a:t>
            </a:r>
            <a:endParaRPr dirty="0"/>
          </a:p>
        </p:txBody>
      </p:sp>
      <p:sp>
        <p:nvSpPr>
          <p:cNvPr id="84" name="Google Shape;84;p18">
            <a:extLst>
              <a:ext uri="{FF2B5EF4-FFF2-40B4-BE49-F238E27FC236}">
                <a16:creationId xmlns:a16="http://schemas.microsoft.com/office/drawing/2014/main" id="{2A3FB946-2DA4-8619-2256-6B9A96F6DEE1}"/>
              </a:ext>
            </a:extLst>
          </p:cNvPr>
          <p:cNvSpPr txBox="1">
            <a:spLocks noGrp="1"/>
          </p:cNvSpPr>
          <p:nvPr>
            <p:ph type="body" idx="1"/>
          </p:nvPr>
        </p:nvSpPr>
        <p:spPr>
          <a:xfrm>
            <a:off x="456300" y="1128128"/>
            <a:ext cx="8225400" cy="2250798"/>
          </a:xfrm>
          <a:prstGeom prst="rect">
            <a:avLst/>
          </a:prstGeom>
          <a:noFill/>
          <a:ln>
            <a:noFill/>
          </a:ln>
        </p:spPr>
        <p:txBody>
          <a:bodyPr spcFirstLastPara="1" wrap="square" lIns="91425" tIns="91425" rIns="91425" bIns="91425" anchor="t" anchorCtr="0">
            <a:noAutofit/>
          </a:bodyPr>
          <a:lstStyle/>
          <a:p>
            <a:pPr lvl="0" algn="l" rtl="0">
              <a:lnSpc>
                <a:spcPct val="150000"/>
              </a:lnSpc>
              <a:spcBef>
                <a:spcPts val="0"/>
              </a:spcBef>
              <a:spcAft>
                <a:spcPts val="0"/>
              </a:spcAft>
              <a:buClr>
                <a:srgbClr val="91192A"/>
              </a:buClr>
              <a:buSzPts val="2600"/>
              <a:buFont typeface="Arial" panose="020B0604020202020204" pitchFamily="34" charset="0"/>
              <a:buChar char="•"/>
            </a:pPr>
            <a:r>
              <a:rPr lang="en-US" sz="2400" dirty="0"/>
              <a:t>What patterns or trends did you observe in leaf hopper appearance within a single year? </a:t>
            </a:r>
          </a:p>
          <a:p>
            <a:pPr lvl="0" algn="l" rtl="0">
              <a:lnSpc>
                <a:spcPct val="150000"/>
              </a:lnSpc>
              <a:spcBef>
                <a:spcPts val="0"/>
              </a:spcBef>
              <a:spcAft>
                <a:spcPts val="0"/>
              </a:spcAft>
              <a:buClr>
                <a:srgbClr val="91192A"/>
              </a:buClr>
              <a:buSzPts val="2600"/>
              <a:buFont typeface="Arial" panose="020B0604020202020204" pitchFamily="34" charset="0"/>
              <a:buChar char="•"/>
            </a:pPr>
            <a:r>
              <a:rPr lang="en-US" sz="2400" dirty="0"/>
              <a:t>What patterns or trends did you observe between the two years you compared?</a:t>
            </a:r>
          </a:p>
        </p:txBody>
      </p:sp>
      <p:pic>
        <p:nvPicPr>
          <p:cNvPr id="3" name="Google Shape;244;p54">
            <a:extLst>
              <a:ext uri="{FF2B5EF4-FFF2-40B4-BE49-F238E27FC236}">
                <a16:creationId xmlns:a16="http://schemas.microsoft.com/office/drawing/2014/main" id="{C90C80F5-B957-4418-BAA0-BE7BA0BDF3B9}"/>
              </a:ext>
            </a:extLst>
          </p:cNvPr>
          <p:cNvPicPr preferRelativeResize="0">
            <a:picLocks noChangeAspect="1"/>
          </p:cNvPicPr>
          <p:nvPr/>
        </p:nvPicPr>
        <p:blipFill>
          <a:blip r:embed="rId3">
            <a:alphaModFix/>
          </a:blip>
          <a:stretch>
            <a:fillRect/>
          </a:stretch>
        </p:blipFill>
        <p:spPr>
          <a:xfrm>
            <a:off x="2066792" y="3418114"/>
            <a:ext cx="5010416" cy="1603331"/>
          </a:xfrm>
          <a:prstGeom prst="rect">
            <a:avLst/>
          </a:prstGeom>
          <a:noFill/>
          <a:ln>
            <a:noFill/>
          </a:ln>
        </p:spPr>
      </p:pic>
    </p:spTree>
    <p:extLst>
      <p:ext uri="{BB962C8B-B14F-4D97-AF65-F5344CB8AC3E}">
        <p14:creationId xmlns:p14="http://schemas.microsoft.com/office/powerpoint/2010/main" val="129790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8E4F-EBE0-BA5B-D436-24FD3E8B28EE}"/>
              </a:ext>
            </a:extLst>
          </p:cNvPr>
          <p:cNvSpPr>
            <a:spLocks noGrp="1"/>
          </p:cNvSpPr>
          <p:nvPr>
            <p:ph type="title"/>
          </p:nvPr>
        </p:nvSpPr>
        <p:spPr/>
        <p:txBody>
          <a:bodyPr/>
          <a:lstStyle/>
          <a:p>
            <a:r>
              <a:rPr lang="en-US" dirty="0"/>
              <a:t>Potato Leafhopper Migration</a:t>
            </a:r>
          </a:p>
        </p:txBody>
      </p:sp>
      <p:sp>
        <p:nvSpPr>
          <p:cNvPr id="3" name="Text Placeholder 2">
            <a:extLst>
              <a:ext uri="{FF2B5EF4-FFF2-40B4-BE49-F238E27FC236}">
                <a16:creationId xmlns:a16="http://schemas.microsoft.com/office/drawing/2014/main" id="{2E7A3A09-0C91-9CC9-29EB-7B72DB19149A}"/>
              </a:ext>
            </a:extLst>
          </p:cNvPr>
          <p:cNvSpPr>
            <a:spLocks noGrp="1"/>
          </p:cNvSpPr>
          <p:nvPr>
            <p:ph type="body" idx="1"/>
          </p:nvPr>
        </p:nvSpPr>
        <p:spPr>
          <a:xfrm>
            <a:off x="456300" y="1263110"/>
            <a:ext cx="8225400" cy="3065049"/>
          </a:xfrm>
        </p:spPr>
        <p:txBody>
          <a:bodyPr/>
          <a:lstStyle/>
          <a:p>
            <a:pPr>
              <a:buFont typeface="Arial" panose="020B0604020202020204" pitchFamily="34" charset="0"/>
              <a:buChar char="•"/>
            </a:pPr>
            <a:r>
              <a:rPr lang="en-US" dirty="0"/>
              <a:t>Are leafhoppers altering their migration phenology? How do you know?</a:t>
            </a:r>
          </a:p>
          <a:p>
            <a:pPr>
              <a:buFont typeface="Arial" panose="020B0604020202020204" pitchFamily="34" charset="0"/>
              <a:buChar char="•"/>
            </a:pPr>
            <a:r>
              <a:rPr lang="en-US" dirty="0"/>
              <a:t>Do they always migrate only from north to south? </a:t>
            </a:r>
          </a:p>
          <a:p>
            <a:pPr>
              <a:buFont typeface="Arial" panose="020B0604020202020204" pitchFamily="34" charset="0"/>
              <a:buChar char="•"/>
            </a:pPr>
            <a:r>
              <a:rPr lang="en-US" dirty="0"/>
              <a:t>Why might one location not have leafhoppers until later in the year, if a more northern location already has them?</a:t>
            </a:r>
          </a:p>
        </p:txBody>
      </p:sp>
    </p:spTree>
    <p:extLst>
      <p:ext uri="{BB962C8B-B14F-4D97-AF65-F5344CB8AC3E}">
        <p14:creationId xmlns:p14="http://schemas.microsoft.com/office/powerpoint/2010/main" val="103639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Objective</a:t>
            </a:r>
            <a:endParaRPr dirty="0"/>
          </a:p>
        </p:txBody>
      </p:sp>
      <p:sp>
        <p:nvSpPr>
          <p:cNvPr id="53" name="Google Shape;53;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p>
            <a:pPr marL="114300" marR="0" lvl="0" algn="l" rtl="0">
              <a:lnSpc>
                <a:spcPct val="100000"/>
              </a:lnSpc>
              <a:spcBef>
                <a:spcPts val="0"/>
              </a:spcBef>
              <a:spcAft>
                <a:spcPts val="0"/>
              </a:spcAft>
              <a:buClr>
                <a:schemeClr val="lt1"/>
              </a:buClr>
              <a:buSzPts val="2600"/>
              <a:buNone/>
            </a:pPr>
            <a:r>
              <a:rPr lang="en-US" dirty="0"/>
              <a:t>Analyze data to understand seasonal insect activity and migration.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F7591-A91A-1BC2-F92C-28A374BBF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87ABE-9483-CAC0-35CC-C2D8BDF00B0A}"/>
              </a:ext>
            </a:extLst>
          </p:cNvPr>
          <p:cNvSpPr>
            <a:spLocks noGrp="1"/>
          </p:cNvSpPr>
          <p:nvPr>
            <p:ph type="title"/>
          </p:nvPr>
        </p:nvSpPr>
        <p:spPr/>
        <p:txBody>
          <a:bodyPr/>
          <a:lstStyle/>
          <a:p>
            <a:r>
              <a:rPr lang="en-US" dirty="0"/>
              <a:t>Potato Leafhopper Migration</a:t>
            </a:r>
          </a:p>
        </p:txBody>
      </p:sp>
      <p:sp>
        <p:nvSpPr>
          <p:cNvPr id="3" name="Text Placeholder 2">
            <a:extLst>
              <a:ext uri="{FF2B5EF4-FFF2-40B4-BE49-F238E27FC236}">
                <a16:creationId xmlns:a16="http://schemas.microsoft.com/office/drawing/2014/main" id="{BC8D97D0-0D67-BB7D-D817-3CDC2EC56A63}"/>
              </a:ext>
            </a:extLst>
          </p:cNvPr>
          <p:cNvSpPr>
            <a:spLocks noGrp="1"/>
          </p:cNvSpPr>
          <p:nvPr>
            <p:ph type="body" idx="1"/>
          </p:nvPr>
        </p:nvSpPr>
        <p:spPr>
          <a:xfrm>
            <a:off x="456300" y="1263110"/>
            <a:ext cx="8225400" cy="3065049"/>
          </a:xfrm>
        </p:spPr>
        <p:txBody>
          <a:bodyPr/>
          <a:lstStyle/>
          <a:p>
            <a:r>
              <a:rPr lang="en-US" dirty="0"/>
              <a:t>How might insect life history influence these patterns?</a:t>
            </a:r>
          </a:p>
          <a:p>
            <a:r>
              <a:rPr lang="en-US" dirty="0"/>
              <a:t>Why might scientists be interested in insect seasonal activity and migration data?</a:t>
            </a:r>
          </a:p>
        </p:txBody>
      </p:sp>
    </p:spTree>
    <p:extLst>
      <p:ext uri="{BB962C8B-B14F-4D97-AF65-F5344CB8AC3E}">
        <p14:creationId xmlns:p14="http://schemas.microsoft.com/office/powerpoint/2010/main" val="159075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B593CFD0-95AD-7981-DC7F-D10282DE1117}"/>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36A07B57-9648-8EF6-2557-8B2C550D6236}"/>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Driving Question Board</a:t>
            </a:r>
            <a:endParaRPr dirty="0"/>
          </a:p>
        </p:txBody>
      </p:sp>
      <p:sp>
        <p:nvSpPr>
          <p:cNvPr id="84" name="Google Shape;84;p18">
            <a:extLst>
              <a:ext uri="{FF2B5EF4-FFF2-40B4-BE49-F238E27FC236}">
                <a16:creationId xmlns:a16="http://schemas.microsoft.com/office/drawing/2014/main" id="{B81015B6-B4B6-7564-42E5-ECBBDCA97DF0}"/>
              </a:ext>
            </a:extLst>
          </p:cNvPr>
          <p:cNvSpPr txBox="1">
            <a:spLocks noGrp="1"/>
          </p:cNvSpPr>
          <p:nvPr>
            <p:ph type="body" idx="1"/>
          </p:nvPr>
        </p:nvSpPr>
        <p:spPr>
          <a:xfrm>
            <a:off x="456301" y="1263111"/>
            <a:ext cx="4115699" cy="2925712"/>
          </a:xfrm>
          <a:prstGeom prst="rect">
            <a:avLst/>
          </a:prstGeom>
          <a:noFill/>
          <a:ln>
            <a:noFill/>
          </a:ln>
        </p:spPr>
        <p:txBody>
          <a:bodyPr spcFirstLastPara="1" wrap="square" lIns="91425" tIns="91425" rIns="91425" bIns="91425" anchor="t" anchorCtr="0">
            <a:noAutofit/>
          </a:bodyPr>
          <a:lstStyle/>
          <a:p>
            <a:pPr lvl="0" algn="l" rtl="0">
              <a:lnSpc>
                <a:spcPct val="150000"/>
              </a:lnSpc>
              <a:spcBef>
                <a:spcPts val="0"/>
              </a:spcBef>
              <a:spcAft>
                <a:spcPts val="0"/>
              </a:spcAft>
              <a:buClr>
                <a:srgbClr val="91192A"/>
              </a:buClr>
              <a:buSzPts val="2600"/>
              <a:buFont typeface="Arial" panose="020B0604020202020204" pitchFamily="34" charset="0"/>
              <a:buChar char="•"/>
            </a:pPr>
            <a:r>
              <a:rPr lang="en-US" dirty="0"/>
              <a:t>Can we answer any of our questions? </a:t>
            </a:r>
          </a:p>
          <a:p>
            <a:pPr lvl="0" algn="l" rtl="0">
              <a:lnSpc>
                <a:spcPct val="150000"/>
              </a:lnSpc>
              <a:spcBef>
                <a:spcPts val="0"/>
              </a:spcBef>
              <a:spcAft>
                <a:spcPts val="0"/>
              </a:spcAft>
              <a:buClr>
                <a:srgbClr val="91192A"/>
              </a:buClr>
              <a:buSzPts val="2600"/>
              <a:buFont typeface="Arial" panose="020B0604020202020204" pitchFamily="34" charset="0"/>
              <a:buChar char="•"/>
            </a:pPr>
            <a:r>
              <a:rPr lang="en-US" dirty="0"/>
              <a:t>Do we need to adjust our themes/grouping?</a:t>
            </a:r>
          </a:p>
        </p:txBody>
      </p:sp>
      <p:pic>
        <p:nvPicPr>
          <p:cNvPr id="3074" name="Picture 2">
            <a:extLst>
              <a:ext uri="{FF2B5EF4-FFF2-40B4-BE49-F238E27FC236}">
                <a16:creationId xmlns:a16="http://schemas.microsoft.com/office/drawing/2014/main" id="{2896711C-532D-B063-72FE-EF69A0A23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001" y="1370988"/>
            <a:ext cx="3288574" cy="2401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9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0E0C2-6A09-D0CD-DFAB-7060CBA6BEF0}"/>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328745A3-A6E8-71E4-31BE-91EBD143EF85}"/>
              </a:ext>
            </a:extLst>
          </p:cNvPr>
          <p:cNvSpPr>
            <a:spLocks noGrp="1"/>
          </p:cNvSpPr>
          <p:nvPr>
            <p:ph type="subTitle" idx="1"/>
          </p:nvPr>
        </p:nvSpPr>
        <p:spPr/>
        <p:txBody>
          <a:bodyPr/>
          <a:lstStyle/>
          <a:p>
            <a:r>
              <a:rPr lang="en-US" dirty="0"/>
              <a:t>What big science ideas have we learned so far?</a:t>
            </a:r>
          </a:p>
        </p:txBody>
      </p:sp>
      <p:sp>
        <p:nvSpPr>
          <p:cNvPr id="4" name="Title 3">
            <a:extLst>
              <a:ext uri="{FF2B5EF4-FFF2-40B4-BE49-F238E27FC236}">
                <a16:creationId xmlns:a16="http://schemas.microsoft.com/office/drawing/2014/main" id="{427388A6-8BFC-6EC2-D5C2-B65FF9D773D5}"/>
              </a:ext>
            </a:extLst>
          </p:cNvPr>
          <p:cNvSpPr>
            <a:spLocks noGrp="1"/>
          </p:cNvSpPr>
          <p:nvPr>
            <p:ph type="ctrTitle"/>
          </p:nvPr>
        </p:nvSpPr>
        <p:spPr/>
        <p:txBody>
          <a:bodyPr/>
          <a:lstStyle/>
          <a:p>
            <a:r>
              <a:rPr lang="en-US" dirty="0"/>
              <a:t>Big Ideas</a:t>
            </a:r>
          </a:p>
        </p:txBody>
      </p:sp>
    </p:spTree>
    <p:extLst>
      <p:ext uri="{BB962C8B-B14F-4D97-AF65-F5344CB8AC3E}">
        <p14:creationId xmlns:p14="http://schemas.microsoft.com/office/powerpoint/2010/main" val="3127923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AB1E3EFF-6E9C-193C-9C86-C1CBC8BC091D}"/>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2766C79D-3435-3451-4984-FE735ECF4BB2}"/>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Six-Word Memoir</a:t>
            </a:r>
            <a:endParaRPr dirty="0"/>
          </a:p>
        </p:txBody>
      </p:sp>
      <p:sp>
        <p:nvSpPr>
          <p:cNvPr id="84" name="Google Shape;84;p18">
            <a:extLst>
              <a:ext uri="{FF2B5EF4-FFF2-40B4-BE49-F238E27FC236}">
                <a16:creationId xmlns:a16="http://schemas.microsoft.com/office/drawing/2014/main" id="{27E8DBBF-6C05-AF1E-F619-5C83318B03AB}"/>
              </a:ext>
            </a:extLst>
          </p:cNvPr>
          <p:cNvSpPr txBox="1">
            <a:spLocks noGrp="1"/>
          </p:cNvSpPr>
          <p:nvPr>
            <p:ph type="body" idx="1"/>
          </p:nvPr>
        </p:nvSpPr>
        <p:spPr>
          <a:xfrm>
            <a:off x="456301" y="1263111"/>
            <a:ext cx="4115699" cy="3143426"/>
          </a:xfrm>
          <a:prstGeom prst="rect">
            <a:avLst/>
          </a:prstGeom>
          <a:noFill/>
          <a:ln>
            <a:noFill/>
          </a:ln>
        </p:spPr>
        <p:txBody>
          <a:bodyPr spcFirstLastPara="1" wrap="square" lIns="91425" tIns="91425" rIns="91425" bIns="91425" anchor="t" anchorCtr="0">
            <a:noAutofit/>
          </a:bodyPr>
          <a:lstStyle/>
          <a:p>
            <a:pPr marL="63500" lvl="0" indent="0" algn="l" rtl="0">
              <a:lnSpc>
                <a:spcPct val="150000"/>
              </a:lnSpc>
              <a:spcBef>
                <a:spcPts val="0"/>
              </a:spcBef>
              <a:spcAft>
                <a:spcPts val="0"/>
              </a:spcAft>
              <a:buClr>
                <a:srgbClr val="91192A"/>
              </a:buClr>
              <a:buSzPts val="2600"/>
              <a:buNone/>
            </a:pPr>
            <a:r>
              <a:rPr lang="en-US" dirty="0"/>
              <a:t>In exactly six words, summarize the most important thing you have learned about insect phenology.</a:t>
            </a:r>
          </a:p>
        </p:txBody>
      </p:sp>
      <p:pic>
        <p:nvPicPr>
          <p:cNvPr id="8194" name="Picture 2">
            <a:extLst>
              <a:ext uri="{FF2B5EF4-FFF2-40B4-BE49-F238E27FC236}">
                <a16:creationId xmlns:a16="http://schemas.microsoft.com/office/drawing/2014/main" id="{61B00635-2147-7CBC-D446-FB5AB4EB2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609" y="2062639"/>
            <a:ext cx="4182966" cy="101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64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455850" y="519150"/>
            <a:ext cx="8232300" cy="2052600"/>
          </a:xfrm>
          <a:prstGeom prst="rect">
            <a:avLst/>
          </a:prstGeom>
          <a:noFill/>
          <a:ln>
            <a:noFill/>
          </a:ln>
        </p:spPr>
        <p:txBody>
          <a:bodyPr spcFirstLastPara="1" wrap="square" lIns="91425" tIns="91425" rIns="91425" bIns="91425" anchor="b" anchorCtr="0">
            <a:noAutofit/>
          </a:bodyPr>
          <a:lstStyle/>
          <a:p>
            <a:pPr marL="0" lvl="0" indent="0" algn="l" rtl="0">
              <a:lnSpc>
                <a:spcPct val="150000"/>
              </a:lnSpc>
              <a:spcBef>
                <a:spcPts val="0"/>
              </a:spcBef>
              <a:spcAft>
                <a:spcPts val="0"/>
              </a:spcAft>
              <a:buClr>
                <a:schemeClr val="lt1"/>
              </a:buClr>
              <a:buSzPts val="5000"/>
              <a:buFont typeface="Calibri"/>
              <a:buNone/>
            </a:pPr>
            <a:r>
              <a:rPr lang="en-US" dirty="0"/>
              <a:t>Essential Questions</a:t>
            </a:r>
            <a:endParaRPr dirty="0"/>
          </a:p>
        </p:txBody>
      </p:sp>
      <p:sp>
        <p:nvSpPr>
          <p:cNvPr id="59" name="Google Shape;59;p14"/>
          <p:cNvSpPr txBox="1">
            <a:spLocks noGrp="1"/>
          </p:cNvSpPr>
          <p:nvPr>
            <p:ph type="subTitle" idx="1"/>
          </p:nvPr>
        </p:nvSpPr>
        <p:spPr>
          <a:xfrm>
            <a:off x="485572" y="2571750"/>
            <a:ext cx="8232300" cy="792600"/>
          </a:xfrm>
          <a:prstGeom prst="rect">
            <a:avLst/>
          </a:prstGeom>
          <a:noFill/>
          <a:ln>
            <a:noFill/>
          </a:ln>
        </p:spPr>
        <p:txBody>
          <a:bodyPr spcFirstLastPara="1" wrap="square" lIns="91425" tIns="91425" rIns="91425" bIns="91425" anchor="t" anchorCtr="0">
            <a:noAutofit/>
          </a:bodyPr>
          <a:lstStyle/>
          <a:p>
            <a:pPr marL="571500" marR="0" lvl="0" indent="-457200" algn="l" rtl="0">
              <a:lnSpc>
                <a:spcPct val="100000"/>
              </a:lnSpc>
              <a:spcBef>
                <a:spcPts val="0"/>
              </a:spcBef>
              <a:spcAft>
                <a:spcPts val="0"/>
              </a:spcAft>
              <a:buClr>
                <a:schemeClr val="lt1"/>
              </a:buClr>
              <a:buSzPts val="2600"/>
              <a:buFont typeface="Arial" panose="020B0604020202020204" pitchFamily="34" charset="0"/>
              <a:buChar char="•"/>
            </a:pPr>
            <a:r>
              <a:rPr lang="en-US" dirty="0"/>
              <a:t>How do insect activity and migration change seasonally?</a:t>
            </a:r>
          </a:p>
          <a:p>
            <a:pPr marL="571500" marR="0" lvl="0" indent="-457200" algn="l" rtl="0">
              <a:lnSpc>
                <a:spcPct val="100000"/>
              </a:lnSpc>
              <a:spcBef>
                <a:spcPts val="0"/>
              </a:spcBef>
              <a:spcAft>
                <a:spcPts val="0"/>
              </a:spcAft>
              <a:buClr>
                <a:schemeClr val="lt1"/>
              </a:buClr>
              <a:buSzPts val="2600"/>
              <a:buFont typeface="Arial" panose="020B0604020202020204" pitchFamily="34" charset="0"/>
              <a:buChar char="•"/>
            </a:pPr>
            <a:r>
              <a:rPr lang="en-US" dirty="0"/>
              <a:t>Why is the timing of seasonal insect activity and migration important?</a:t>
            </a:r>
            <a:endParaRPr dirty="0"/>
          </a:p>
          <a:p>
            <a:pPr marL="571500" marR="0" lvl="0" indent="-292100" algn="l" rtl="0">
              <a:lnSpc>
                <a:spcPct val="100000"/>
              </a:lnSpc>
              <a:spcBef>
                <a:spcPts val="0"/>
              </a:spcBef>
              <a:spcAft>
                <a:spcPts val="0"/>
              </a:spcAft>
              <a:buClr>
                <a:schemeClr val="lt1"/>
              </a:buClr>
              <a:buSzPts val="2600"/>
              <a:buFont typeface="NTR"/>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76A9A81A-0B57-96C6-291B-9A38001CB7A7}"/>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912644C0-C660-B4BF-A475-9F9ECB55D085}"/>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Billion-Bug Highway</a:t>
            </a:r>
            <a:endParaRPr dirty="0"/>
          </a:p>
        </p:txBody>
      </p:sp>
      <p:sp>
        <p:nvSpPr>
          <p:cNvPr id="84" name="Google Shape;84;p18">
            <a:extLst>
              <a:ext uri="{FF2B5EF4-FFF2-40B4-BE49-F238E27FC236}">
                <a16:creationId xmlns:a16="http://schemas.microsoft.com/office/drawing/2014/main" id="{9D74DE6A-FBD1-FFFF-AAF1-D5FCA1267403}"/>
              </a:ext>
            </a:extLst>
          </p:cNvPr>
          <p:cNvSpPr txBox="1">
            <a:spLocks noGrp="1"/>
          </p:cNvSpPr>
          <p:nvPr>
            <p:ph type="body" idx="1"/>
          </p:nvPr>
        </p:nvSpPr>
        <p:spPr>
          <a:xfrm>
            <a:off x="456301" y="1263111"/>
            <a:ext cx="4115699" cy="3416400"/>
          </a:xfrm>
          <a:prstGeom prst="rect">
            <a:avLst/>
          </a:prstGeom>
          <a:noFill/>
          <a:ln>
            <a:noFill/>
          </a:ln>
        </p:spPr>
        <p:txBody>
          <a:bodyPr spcFirstLastPara="1" wrap="square" lIns="91425" tIns="91425" rIns="91425" bIns="91425" anchor="t" anchorCtr="0">
            <a:noAutofit/>
          </a:bodyPr>
          <a:lstStyle/>
          <a:p>
            <a:pPr lvl="0" algn="l" rtl="0">
              <a:lnSpc>
                <a:spcPct val="150000"/>
              </a:lnSpc>
              <a:spcBef>
                <a:spcPts val="0"/>
              </a:spcBef>
              <a:spcAft>
                <a:spcPts val="0"/>
              </a:spcAft>
              <a:buClr>
                <a:srgbClr val="91192A"/>
              </a:buClr>
              <a:buSzPts val="2600"/>
              <a:buFont typeface="Arial" panose="020B0604020202020204" pitchFamily="34" charset="0"/>
              <a:buChar char="•"/>
            </a:pPr>
            <a:r>
              <a:rPr lang="en-US" dirty="0"/>
              <a:t>As you listen to the story, write down any questions you have on individual sticky notes.</a:t>
            </a:r>
          </a:p>
        </p:txBody>
      </p:sp>
      <p:pic>
        <p:nvPicPr>
          <p:cNvPr id="2" name="Google Shape;173;p43">
            <a:hlinkClick r:id="rId3"/>
            <a:extLst>
              <a:ext uri="{FF2B5EF4-FFF2-40B4-BE49-F238E27FC236}">
                <a16:creationId xmlns:a16="http://schemas.microsoft.com/office/drawing/2014/main" id="{A2975679-7298-6671-0A11-CEE855279DB6}"/>
              </a:ext>
            </a:extLst>
          </p:cNvPr>
          <p:cNvPicPr preferRelativeResize="0"/>
          <p:nvPr/>
        </p:nvPicPr>
        <p:blipFill>
          <a:blip r:embed="rId4">
            <a:alphaModFix/>
          </a:blip>
          <a:stretch>
            <a:fillRect/>
          </a:stretch>
        </p:blipFill>
        <p:spPr>
          <a:xfrm>
            <a:off x="5234947" y="863550"/>
            <a:ext cx="3446628" cy="3416400"/>
          </a:xfrm>
          <a:prstGeom prst="rect">
            <a:avLst/>
          </a:prstGeom>
          <a:noFill/>
          <a:ln>
            <a:noFill/>
          </a:ln>
        </p:spPr>
      </p:pic>
    </p:spTree>
    <p:extLst>
      <p:ext uri="{BB962C8B-B14F-4D97-AF65-F5344CB8AC3E}">
        <p14:creationId xmlns:p14="http://schemas.microsoft.com/office/powerpoint/2010/main" val="406617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D606976B-8811-6263-068E-02C1178ECEFE}"/>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7E3CB948-EED1-36A8-96F6-CF59BE758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734" y="195582"/>
            <a:ext cx="1461841" cy="1067529"/>
          </a:xfrm>
          <a:prstGeom prst="rect">
            <a:avLst/>
          </a:prstGeom>
          <a:noFill/>
          <a:extLst>
            <a:ext uri="{909E8E84-426E-40DD-AFC4-6F175D3DCCD1}">
              <a14:hiddenFill xmlns:a14="http://schemas.microsoft.com/office/drawing/2010/main">
                <a:solidFill>
                  <a:srgbClr val="FFFFFF"/>
                </a:solidFill>
              </a14:hiddenFill>
            </a:ext>
          </a:extLst>
        </p:spPr>
      </p:pic>
      <p:sp>
        <p:nvSpPr>
          <p:cNvPr id="83" name="Google Shape;83;p18">
            <a:extLst>
              <a:ext uri="{FF2B5EF4-FFF2-40B4-BE49-F238E27FC236}">
                <a16:creationId xmlns:a16="http://schemas.microsoft.com/office/drawing/2014/main" id="{A5B4B1F9-1A65-EE9B-C3DC-53D65CF271F5}"/>
              </a:ext>
            </a:extLst>
          </p:cNvPr>
          <p:cNvSpPr txBox="1">
            <a:spLocks noGrp="1"/>
          </p:cNvSpPr>
          <p:nvPr>
            <p:ph type="title"/>
          </p:nvPr>
        </p:nvSpPr>
        <p:spPr>
          <a:xfrm>
            <a:off x="456175" y="445024"/>
            <a:ext cx="8225400" cy="818087"/>
          </a:xfrm>
          <a:noFill/>
          <a:ln>
            <a:noFill/>
          </a:ln>
        </p:spPr>
        <p:txBody>
          <a:bodyPr spcFirstLastPara="1" wrap="square" lIns="91425" tIns="91425" rIns="91425" bIns="91425" anchor="t" anchorCtr="0">
            <a:noAutofit/>
          </a:bodyPr>
          <a:lstStyle/>
          <a:p>
            <a:pPr lvl="0"/>
            <a:r>
              <a:rPr lang="en-US" dirty="0"/>
              <a:t>Driving Question Board</a:t>
            </a:r>
          </a:p>
        </p:txBody>
      </p:sp>
      <p:sp>
        <p:nvSpPr>
          <p:cNvPr id="84" name="Google Shape;84;p18">
            <a:extLst>
              <a:ext uri="{FF2B5EF4-FFF2-40B4-BE49-F238E27FC236}">
                <a16:creationId xmlns:a16="http://schemas.microsoft.com/office/drawing/2014/main" id="{A39255F8-73D6-18A6-8C56-BCEBEE0205C6}"/>
              </a:ext>
            </a:extLst>
          </p:cNvPr>
          <p:cNvSpPr txBox="1">
            <a:spLocks noGrp="1"/>
          </p:cNvSpPr>
          <p:nvPr>
            <p:ph type="body" idx="1"/>
          </p:nvPr>
        </p:nvSpPr>
        <p:spPr>
          <a:xfrm>
            <a:off x="456300" y="1263110"/>
            <a:ext cx="8225400" cy="2882761"/>
          </a:xfrm>
          <a:noFill/>
          <a:ln>
            <a:noFill/>
          </a:ln>
        </p:spPr>
        <p:txBody>
          <a:bodyPr spcFirstLastPara="1" wrap="square" lIns="91425" tIns="91425" rIns="91425" bIns="91425" anchor="t" anchorCtr="0">
            <a:noAutofit/>
          </a:bodyPr>
          <a:lstStyle/>
          <a:p>
            <a:pPr lvl="0">
              <a:buFont typeface="Arial" panose="020B0604020202020204" pitchFamily="34" charset="0"/>
              <a:buChar char="•"/>
            </a:pPr>
            <a:r>
              <a:rPr lang="en-US" dirty="0"/>
              <a:t>Everyone stand up.</a:t>
            </a:r>
          </a:p>
          <a:p>
            <a:pPr lvl="0">
              <a:buFont typeface="Arial" panose="020B0604020202020204" pitchFamily="34" charset="0"/>
              <a:buChar char="•"/>
            </a:pPr>
            <a:r>
              <a:rPr lang="en-US" dirty="0"/>
              <a:t>Each person will share one question at a time.</a:t>
            </a:r>
          </a:p>
          <a:p>
            <a:pPr lvl="0">
              <a:buFont typeface="Arial" panose="020B0604020202020204" pitchFamily="34" charset="0"/>
              <a:buChar char="•"/>
            </a:pPr>
            <a:r>
              <a:rPr lang="en-US" dirty="0"/>
              <a:t>If one of your questions is shared by someone else, you can set it aside.</a:t>
            </a:r>
          </a:p>
          <a:p>
            <a:pPr lvl="0">
              <a:buFont typeface="Arial" panose="020B0604020202020204" pitchFamily="34" charset="0"/>
              <a:buChar char="•"/>
            </a:pPr>
            <a:r>
              <a:rPr lang="en-US" dirty="0"/>
              <a:t>Once all your questions have been shared, sit down. </a:t>
            </a:r>
          </a:p>
        </p:txBody>
      </p:sp>
    </p:spTree>
    <p:extLst>
      <p:ext uri="{BB962C8B-B14F-4D97-AF65-F5344CB8AC3E}">
        <p14:creationId xmlns:p14="http://schemas.microsoft.com/office/powerpoint/2010/main" val="141953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6BE35C4C-4A60-8012-5217-EAC43CF438B4}"/>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3E8DA081-A829-AA10-F84F-A05F5E2D8DE8}"/>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What I See - What It Means (WIS-WIM)</a:t>
            </a:r>
            <a:endParaRPr dirty="0"/>
          </a:p>
        </p:txBody>
      </p:sp>
      <p:sp>
        <p:nvSpPr>
          <p:cNvPr id="84" name="Google Shape;84;p18">
            <a:extLst>
              <a:ext uri="{FF2B5EF4-FFF2-40B4-BE49-F238E27FC236}">
                <a16:creationId xmlns:a16="http://schemas.microsoft.com/office/drawing/2014/main" id="{51A04B16-136C-C693-C6F7-920386078537}"/>
              </a:ext>
            </a:extLst>
          </p:cNvPr>
          <p:cNvSpPr txBox="1">
            <a:spLocks noGrp="1"/>
          </p:cNvSpPr>
          <p:nvPr>
            <p:ph type="body" idx="1"/>
          </p:nvPr>
        </p:nvSpPr>
        <p:spPr>
          <a:xfrm>
            <a:off x="456301" y="1263111"/>
            <a:ext cx="4115699" cy="3330660"/>
          </a:xfrm>
          <a:prstGeom prst="rect">
            <a:avLst/>
          </a:prstGeom>
          <a:noFill/>
          <a:ln>
            <a:noFill/>
          </a:ln>
        </p:spPr>
        <p:txBody>
          <a:bodyPr spcFirstLastPara="1" wrap="square" lIns="91425" tIns="91425" rIns="91425" bIns="91425" anchor="t" anchorCtr="0">
            <a:noAutofit/>
          </a:bodyPr>
          <a:lstStyle/>
          <a:p>
            <a:pPr lvl="0" algn="l" rtl="0">
              <a:lnSpc>
                <a:spcPct val="150000"/>
              </a:lnSpc>
              <a:spcBef>
                <a:spcPts val="0"/>
              </a:spcBef>
              <a:spcAft>
                <a:spcPts val="0"/>
              </a:spcAft>
              <a:buClr>
                <a:srgbClr val="91192A"/>
              </a:buClr>
              <a:buSzPts val="2600"/>
              <a:buFont typeface="Arial" panose="020B0604020202020204" pitchFamily="34" charset="0"/>
              <a:buChar char="•"/>
            </a:pPr>
            <a:r>
              <a:rPr lang="en-US" b="1" dirty="0"/>
              <a:t>What I See: </a:t>
            </a:r>
          </a:p>
          <a:p>
            <a:pPr marL="520700" lvl="1" indent="0" algn="l" rtl="0">
              <a:lnSpc>
                <a:spcPct val="150000"/>
              </a:lnSpc>
              <a:spcBef>
                <a:spcPts val="0"/>
              </a:spcBef>
              <a:spcAft>
                <a:spcPts val="0"/>
              </a:spcAft>
              <a:buSzPts val="2600"/>
              <a:buNone/>
            </a:pPr>
            <a:r>
              <a:rPr lang="en-US" dirty="0"/>
              <a:t>Make observations about what you see on the graph(s) and annotate them.</a:t>
            </a:r>
          </a:p>
        </p:txBody>
      </p:sp>
      <p:pic>
        <p:nvPicPr>
          <p:cNvPr id="2050" name="Picture 2">
            <a:extLst>
              <a:ext uri="{FF2B5EF4-FFF2-40B4-BE49-F238E27FC236}">
                <a16:creationId xmlns:a16="http://schemas.microsoft.com/office/drawing/2014/main" id="{C96BE9A2-9505-5A64-A66D-037FED56E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025" y="1520235"/>
            <a:ext cx="3186597" cy="241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096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DDD84ADB-7E70-25EF-63AA-BECEF5650281}"/>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0BD38639-9025-4BA3-D153-8A8BFC395CD2}"/>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What I See - What it Means (WIS-WIM)</a:t>
            </a:r>
            <a:endParaRPr dirty="0"/>
          </a:p>
        </p:txBody>
      </p:sp>
      <p:sp>
        <p:nvSpPr>
          <p:cNvPr id="84" name="Google Shape;84;p18">
            <a:extLst>
              <a:ext uri="{FF2B5EF4-FFF2-40B4-BE49-F238E27FC236}">
                <a16:creationId xmlns:a16="http://schemas.microsoft.com/office/drawing/2014/main" id="{C568D3BE-E27E-4028-0CE1-C6C3C7B32AC2}"/>
              </a:ext>
            </a:extLst>
          </p:cNvPr>
          <p:cNvSpPr txBox="1">
            <a:spLocks noGrp="1"/>
          </p:cNvSpPr>
          <p:nvPr>
            <p:ph type="body" idx="1"/>
          </p:nvPr>
        </p:nvSpPr>
        <p:spPr>
          <a:xfrm>
            <a:off x="456301" y="1263111"/>
            <a:ext cx="4115699" cy="3330660"/>
          </a:xfrm>
          <a:prstGeom prst="rect">
            <a:avLst/>
          </a:prstGeom>
          <a:noFill/>
          <a:ln>
            <a:noFill/>
          </a:ln>
        </p:spPr>
        <p:txBody>
          <a:bodyPr spcFirstLastPara="1" wrap="square" lIns="91425" tIns="91425" rIns="91425" bIns="91425" anchor="t" anchorCtr="0">
            <a:noAutofit/>
          </a:bodyPr>
          <a:lstStyle/>
          <a:p>
            <a:pPr lvl="0" algn="l" rtl="0">
              <a:lnSpc>
                <a:spcPct val="150000"/>
              </a:lnSpc>
              <a:spcBef>
                <a:spcPts val="0"/>
              </a:spcBef>
              <a:spcAft>
                <a:spcPts val="0"/>
              </a:spcAft>
              <a:buClr>
                <a:srgbClr val="91192A"/>
              </a:buClr>
              <a:buSzPts val="2600"/>
              <a:buFont typeface="Arial" panose="020B0604020202020204" pitchFamily="34" charset="0"/>
              <a:buChar char="•"/>
            </a:pPr>
            <a:r>
              <a:rPr lang="en-US" b="1" dirty="0"/>
              <a:t>What It Means: </a:t>
            </a:r>
          </a:p>
          <a:p>
            <a:pPr marL="520700" lvl="1" indent="0" algn="l" rtl="0">
              <a:lnSpc>
                <a:spcPct val="150000"/>
              </a:lnSpc>
              <a:spcBef>
                <a:spcPts val="0"/>
              </a:spcBef>
              <a:spcAft>
                <a:spcPts val="0"/>
              </a:spcAft>
              <a:buSzPts val="2600"/>
              <a:buNone/>
            </a:pPr>
            <a:r>
              <a:rPr lang="en-US" dirty="0"/>
              <a:t>Interpret the meaning of each observation you made.</a:t>
            </a:r>
          </a:p>
        </p:txBody>
      </p:sp>
      <p:pic>
        <p:nvPicPr>
          <p:cNvPr id="2050" name="Picture 2">
            <a:extLst>
              <a:ext uri="{FF2B5EF4-FFF2-40B4-BE49-F238E27FC236}">
                <a16:creationId xmlns:a16="http://schemas.microsoft.com/office/drawing/2014/main" id="{A5891B10-ED31-6CA1-AF32-EFBB503BE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025" y="1520235"/>
            <a:ext cx="3186597" cy="241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619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E7E260E6-59FE-E83D-8B20-B21369C6792C}"/>
            </a:ext>
          </a:extLst>
        </p:cNvPr>
        <p:cNvGrpSpPr/>
        <p:nvPr/>
      </p:nvGrpSpPr>
      <p:grpSpPr>
        <a:xfrm>
          <a:off x="0" y="0"/>
          <a:ext cx="0" cy="0"/>
          <a:chOff x="0" y="0"/>
          <a:chExt cx="0" cy="0"/>
        </a:xfrm>
      </p:grpSpPr>
      <p:sp>
        <p:nvSpPr>
          <p:cNvPr id="83" name="Google Shape;83;p18">
            <a:extLst>
              <a:ext uri="{FF2B5EF4-FFF2-40B4-BE49-F238E27FC236}">
                <a16:creationId xmlns:a16="http://schemas.microsoft.com/office/drawing/2014/main" id="{41827453-8BF4-E582-257F-0AC9F458202A}"/>
              </a:ext>
            </a:extLst>
          </p:cNvPr>
          <p:cNvSpPr txBox="1">
            <a:spLocks noGrp="1"/>
          </p:cNvSpPr>
          <p:nvPr>
            <p:ph type="title"/>
          </p:nvPr>
        </p:nvSpPr>
        <p:spPr>
          <a:xfrm>
            <a:off x="456175" y="445024"/>
            <a:ext cx="8225400" cy="818087"/>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91192A"/>
              </a:buClr>
              <a:buSzPts val="3600"/>
              <a:buFont typeface="Calibri"/>
              <a:buNone/>
            </a:pPr>
            <a:r>
              <a:rPr lang="en-US" dirty="0"/>
              <a:t>What I See - What It Means (WIS-WIM)</a:t>
            </a:r>
            <a:endParaRPr dirty="0"/>
          </a:p>
        </p:txBody>
      </p:sp>
      <p:sp>
        <p:nvSpPr>
          <p:cNvPr id="84" name="Google Shape;84;p18">
            <a:extLst>
              <a:ext uri="{FF2B5EF4-FFF2-40B4-BE49-F238E27FC236}">
                <a16:creationId xmlns:a16="http://schemas.microsoft.com/office/drawing/2014/main" id="{4E788750-312E-28F5-08B7-7F9B10A9D50A}"/>
              </a:ext>
            </a:extLst>
          </p:cNvPr>
          <p:cNvSpPr txBox="1">
            <a:spLocks noGrp="1"/>
          </p:cNvSpPr>
          <p:nvPr>
            <p:ph type="body" idx="1"/>
          </p:nvPr>
        </p:nvSpPr>
        <p:spPr>
          <a:xfrm>
            <a:off x="456301" y="1263111"/>
            <a:ext cx="4483252" cy="3330660"/>
          </a:xfrm>
          <a:prstGeom prst="rect">
            <a:avLst/>
          </a:prstGeom>
          <a:noFill/>
          <a:ln>
            <a:noFill/>
          </a:ln>
        </p:spPr>
        <p:txBody>
          <a:bodyPr spcFirstLastPara="1" wrap="square" lIns="91425" tIns="91425" rIns="91425" bIns="91425" anchor="t" anchorCtr="0">
            <a:noAutofit/>
          </a:bodyPr>
          <a:lstStyle/>
          <a:p>
            <a:pPr marL="63500" lvl="0" indent="0" algn="l" rtl="0">
              <a:lnSpc>
                <a:spcPct val="150000"/>
              </a:lnSpc>
              <a:spcBef>
                <a:spcPts val="0"/>
              </a:spcBef>
              <a:spcAft>
                <a:spcPts val="0"/>
              </a:spcAft>
              <a:buClr>
                <a:srgbClr val="91192A"/>
              </a:buClr>
              <a:buSzPts val="2600"/>
              <a:buNone/>
            </a:pPr>
            <a:r>
              <a:rPr lang="en-US" dirty="0"/>
              <a:t>In a sentence or two, explain what the figure communicates.</a:t>
            </a:r>
          </a:p>
        </p:txBody>
      </p:sp>
      <p:pic>
        <p:nvPicPr>
          <p:cNvPr id="2050" name="Picture 2">
            <a:extLst>
              <a:ext uri="{FF2B5EF4-FFF2-40B4-BE49-F238E27FC236}">
                <a16:creationId xmlns:a16="http://schemas.microsoft.com/office/drawing/2014/main" id="{09481725-0A57-6FCC-DE6B-79E58B2F4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3025" y="1520235"/>
            <a:ext cx="3186597" cy="241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083749"/>
      </p:ext>
    </p:extLst>
  </p:cSld>
  <p:clrMapOvr>
    <a:masterClrMapping/>
  </p:clrMapOvr>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AC3"/>
      </a:accent1>
      <a:accent2>
        <a:srgbClr val="285781"/>
      </a:accent2>
      <a:accent3>
        <a:srgbClr val="971D20"/>
      </a:accent3>
      <a:accent4>
        <a:srgbClr val="E8BF3C"/>
      </a:accent4>
      <a:accent5>
        <a:srgbClr val="FFFFFF"/>
      </a:accent5>
      <a:accent6>
        <a:srgbClr val="FFFFFF"/>
      </a:accent6>
      <a:hlink>
        <a:srgbClr val="288AC3"/>
      </a:hlink>
      <a:folHlink>
        <a:srgbClr val="288A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10272</TotalTime>
  <Words>2136</Words>
  <Application>Microsoft Office PowerPoint</Application>
  <PresentationFormat>On-screen Show (16:9)</PresentationFormat>
  <Paragraphs>140</Paragraphs>
  <Slides>33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Noto Sans Symbols</vt:lpstr>
      <vt:lpstr>NTR</vt:lpstr>
      <vt:lpstr>K20 LEARN</vt:lpstr>
      <vt:lpstr>PowerPoint Presentation</vt:lpstr>
      <vt:lpstr>Phenology &amp; Climate</vt:lpstr>
      <vt:lpstr>Objective</vt:lpstr>
      <vt:lpstr>Essential Questions</vt:lpstr>
      <vt:lpstr>Billion-Bug Highway</vt:lpstr>
      <vt:lpstr>Driving Question Board</vt:lpstr>
      <vt:lpstr>What I See - What It Means (WIS-WIM)</vt:lpstr>
      <vt:lpstr>What I See - What it Means (WIS-WIM)</vt:lpstr>
      <vt:lpstr>What I See - What It Means (WIS-WIM)</vt:lpstr>
      <vt:lpstr>PowerPoint Presentation</vt:lpstr>
      <vt:lpstr>How are the graphs related?</vt:lpstr>
      <vt:lpstr>Insect Migration</vt:lpstr>
      <vt:lpstr>Insect Migration</vt:lpstr>
      <vt:lpstr>Why Migrate?</vt:lpstr>
      <vt:lpstr>Why Migrate?</vt:lpstr>
      <vt:lpstr>Phenology</vt:lpstr>
      <vt:lpstr>Degree Days</vt:lpstr>
      <vt:lpstr>Detecting Organisms on Radar</vt:lpstr>
      <vt:lpstr>Detecting organisms on radar</vt:lpstr>
      <vt:lpstr>Detecting Organisms on Radar</vt:lpstr>
      <vt:lpstr>Noon, August 25, 2021: a quadrillion insects in the air = 10,000,000,000,000,000 insects (1015)</vt:lpstr>
      <vt:lpstr>Driving Question Board</vt:lpstr>
      <vt:lpstr>Big Ideas</vt:lpstr>
      <vt:lpstr>Potato Leafhoppers</vt:lpstr>
      <vt:lpstr>Potato Leafhoppers</vt:lpstr>
      <vt:lpstr>Shiny: Potato Leafhopper Migration</vt:lpstr>
      <vt:lpstr>Shiny: Potato Leafhopper Migration</vt:lpstr>
      <vt:lpstr>Shiny: Potato Leafhopper Migration</vt:lpstr>
      <vt:lpstr>Potato Leafhopper Migration</vt:lpstr>
      <vt:lpstr>Potato Leafhopper Migration</vt:lpstr>
      <vt:lpstr>Driving Question Board</vt:lpstr>
      <vt:lpstr>Big Ideas</vt:lpstr>
      <vt:lpstr>Six-Word Memoir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Shaffery, Heather M.</dc:creator>
  <cp:lastModifiedBy>McLeod Porter, Delma</cp:lastModifiedBy>
  <cp:revision>29</cp:revision>
  <dcterms:modified xsi:type="dcterms:W3CDTF">2026-04-03T14:02:56Z</dcterms:modified>
</cp:coreProperties>
</file>