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67" r:id="rId2"/>
  </p:sldMasterIdLst>
  <p:notesMasterIdLst>
    <p:notesMasterId r:id="rId30"/>
  </p:notesMasterIdLst>
  <p:sldIdLst>
    <p:sldId id="256" r:id="rId3"/>
    <p:sldId id="261" r:id="rId4"/>
    <p:sldId id="258" r:id="rId5"/>
    <p:sldId id="259" r:id="rId6"/>
    <p:sldId id="262" r:id="rId7"/>
    <p:sldId id="263" r:id="rId8"/>
    <p:sldId id="264" r:id="rId9"/>
    <p:sldId id="265" r:id="rId10"/>
    <p:sldId id="292" r:id="rId11"/>
    <p:sldId id="283" r:id="rId12"/>
    <p:sldId id="285" r:id="rId13"/>
    <p:sldId id="289" r:id="rId14"/>
    <p:sldId id="287" r:id="rId15"/>
    <p:sldId id="288" r:id="rId16"/>
    <p:sldId id="293" r:id="rId17"/>
    <p:sldId id="286" r:id="rId18"/>
    <p:sldId id="294" r:id="rId19"/>
    <p:sldId id="295" r:id="rId20"/>
    <p:sldId id="296" r:id="rId21"/>
    <p:sldId id="297" r:id="rId22"/>
    <p:sldId id="298" r:id="rId23"/>
    <p:sldId id="268" r:id="rId24"/>
    <p:sldId id="269" r:id="rId25"/>
    <p:sldId id="270" r:id="rId26"/>
    <p:sldId id="272" r:id="rId27"/>
    <p:sldId id="273" r:id="rId28"/>
    <p:sldId id="274"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661B33-7102-4EBE-BF83-BC220E48EAFA}">
  <a:tblStyle styleId="{CD661B33-7102-4EBE-BF83-BC220E48EAF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72"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penscied.org/wp-content/uploads/cc_resize/dqb-bath-5c731-0x384.jpe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r.org/sections/krulwich/2011/06/01/128389587/look-up-the-billion-bug-highway-you-cant-se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penscied.org/wp-content/uploads/cc_resize/dqb-bath-5c731-0x384.jpe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Close to the ground, larger and stronger flying insects such as monarchs or bumblebees are moving. For less strong flyers they use air pressure to ascend to higher levels where wind assistance allows them to move hundreds of miles across the landscape, crossing water bodies and entire continents. Some of the insects in the air are long distance dispersers. Those coming from far include insects that show up in your fields in March. </a:t>
            </a:r>
            <a:r>
              <a:rPr lang="en-US" sz="1100" dirty="0"/>
              <a:t>Many insects occur in higher levels of the aerosphere without </a:t>
            </a:r>
            <a:r>
              <a:rPr lang="en-US" dirty="0"/>
              <a:t>moving long distances across the landscape</a:t>
            </a:r>
            <a:r>
              <a:rPr lang="en-US" sz="1100" dirty="0"/>
              <a:t>. For some taxa, there are distinct life stages where insects take to the air in high abundances, such as grasshopper swarms, and mayfly emergence, and mating ant and termite flights. </a:t>
            </a:r>
            <a:r>
              <a:rPr lang="en-US" dirty="0"/>
              <a:t>This movement of insects represents an influx of herbivores or predators or parasitoids, seeding next generations. It has important ramifications for the flow of nutrients and biomass, and for gene flow, as well as transport of pathogens or pollen.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67897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93598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Spread reproductive effort across multiple locations, reducing the risk of predation, competition, changes in habitat quality</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0175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39868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05179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Arial"/>
                <a:ea typeface="Arial"/>
                <a:cs typeface="Arial"/>
                <a:sym typeface="Arial"/>
              </a:rPr>
              <a:t>Weather radar is a technology that sends out </a:t>
            </a:r>
            <a:r>
              <a:rPr lang="en-US" dirty="0" err="1">
                <a:latin typeface="Arial"/>
                <a:ea typeface="Arial"/>
                <a:cs typeface="Arial"/>
                <a:sym typeface="Arial"/>
              </a:rPr>
              <a:t>radiowaves</a:t>
            </a:r>
            <a:r>
              <a:rPr lang="en-US" dirty="0">
                <a:latin typeface="Arial"/>
                <a:ea typeface="Arial"/>
                <a:cs typeface="Arial"/>
                <a:sym typeface="Arial"/>
              </a:rPr>
              <a:t>, and when these waves encounter water drops in the air, some of the energy of that wave is reflected back. The radar receives and can use that signal to tell us something about where water drops in the air are located, what direction they are moving etc. Given that animals are 70-90% water, insects are little more than a drop of water wrapped in an exoskeleton.</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There are 140 radar sites across the contiguous united states.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First image: Types of things which can be detected/identified from radar data</a:t>
            </a:r>
          </a:p>
          <a:p>
            <a:pPr marL="0" marR="0" lvl="0" indent="0" algn="l" rtl="0">
              <a:lnSpc>
                <a:spcPct val="100000"/>
              </a:lnSpc>
              <a:spcBef>
                <a:spcPts val="0"/>
              </a:spcBef>
              <a:spcAft>
                <a:spcPts val="0"/>
              </a:spcAft>
              <a:buClr>
                <a:schemeClr val="dk1"/>
              </a:buClr>
              <a:buSzPts val="1200"/>
              <a:buFont typeface="Calibri"/>
              <a:buNone/>
            </a:pPr>
            <a:r>
              <a:rPr lang="en-US" dirty="0"/>
              <a:t>Second image: Map of US weather radar stations in lower 48 (NEXRAD)</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58981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past decades, we have made massive advances in signal filtering and processing to distinguish animals from precipitation. Radar is commonly used to track migrating birds. In the past couple years, additional strides have been made to do the same for insects. Radar has long been used to monitor insects – starting with entomological radar in the early 20</a:t>
            </a:r>
            <a:r>
              <a:rPr lang="en-US" baseline="30000" dirty="0"/>
              <a:t>th</a:t>
            </a:r>
            <a:r>
              <a:rPr lang="en-US" dirty="0"/>
              <a:t> century.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 image: Forecasting bird migration at continental scales. (Van Doren &amp; Horton 2018, Science)</a:t>
            </a:r>
          </a:p>
          <a:p>
            <a:pPr marL="0" lvl="0" indent="0" algn="l" rtl="0">
              <a:spcBef>
                <a:spcPts val="0"/>
              </a:spcBef>
              <a:spcAft>
                <a:spcPts val="0"/>
              </a:spcAft>
              <a:buNone/>
            </a:pPr>
            <a:r>
              <a:rPr lang="en-US" dirty="0"/>
              <a:t>Second images: Sketch of the geometry of vertical looking radar. (Riley &amp; Reynolds 1979, Proc. Royal. Soc. London B.); Biomass and nutrient flows in mayfly emergence flights. (</a:t>
            </a:r>
            <a:r>
              <a:rPr lang="en-US" dirty="0" err="1"/>
              <a:t>Stepanian</a:t>
            </a:r>
            <a:r>
              <a:rPr lang="en-US" dirty="0"/>
              <a:t>, Entrekin et al 2020, PNAS)</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59548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5855b30ef6_0_1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5855b30ef6_0_1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9006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855b30ef6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855b30ef6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28453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855b30ef6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5855b30ef6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1st generation migrates up Mississippi valley on wind fronts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Calibri"/>
                <a:ea typeface="Calibri"/>
                <a:cs typeface="Calibri"/>
                <a:sym typeface="Calibri"/>
              </a:rPr>
              <a:t>Image modified from Taylor &amp; </a:t>
            </a:r>
            <a:r>
              <a:rPr lang="en-US" dirty="0" err="1">
                <a:latin typeface="Calibri"/>
                <a:ea typeface="Calibri"/>
                <a:cs typeface="Calibri"/>
                <a:sym typeface="Calibri"/>
              </a:rPr>
              <a:t>Reling</a:t>
            </a:r>
            <a:r>
              <a:rPr lang="en-US" dirty="0">
                <a:latin typeface="Calibri"/>
                <a:ea typeface="Calibri"/>
                <a:cs typeface="Calibri"/>
                <a:sym typeface="Calibri"/>
              </a:rPr>
              <a:t> 1986 (p. 1105?)</a:t>
            </a:r>
          </a:p>
        </p:txBody>
      </p:sp>
    </p:spTree>
    <p:extLst>
      <p:ext uri="{BB962C8B-B14F-4D97-AF65-F5344CB8AC3E}">
        <p14:creationId xmlns:p14="http://schemas.microsoft.com/office/powerpoint/2010/main" val="1947234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5855b30ef6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5855b30ef6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https://aeroecology.shinyapps.io/Birds_Bugs_and_Phenology/</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5855b30ef6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5855b30ef6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855b30ef6_0_1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855b30ef6_0_1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https://www.openscied.org/wp-content/uploads/cc_resize/dqb-bath-5c731-0x384.jpeg</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5855b30ef6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5855b30ef6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5855b30ef6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5855b30ef6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5855b30ef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5855b30ef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https://www.npr.org/sections/krulwich/2011/06/01/128389587/look-up-the-billion-bug-highway-you-cant-see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5855b30ef6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5855b30ef6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sng" dirty="0">
                <a:solidFill>
                  <a:schemeClr val="hlink"/>
                </a:solidFill>
                <a:hlinkClick r:id="rId3"/>
              </a:rPr>
              <a:t>https://www.openscied.org/wp-content/uploads/cc_resize/dqb-bath-5c731-0x384.jpeg</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5855b30ef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5855b30ef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5855b30ef6_0_1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5855b30ef6_0_1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5855b30ef6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5855b30ef6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left graph shows a daily measurement of insect abundance across 3 sampling locations in Oklahoma in 2020. From this annual data, researchers calculated the points at which 10%, 25%, 50%, 75%, and 90% of insects were detected over the entire year (10, 50, and 90 pictured as red lines). These percentages are what students plotted on the group graph (example pictured on the right).</a:t>
            </a:r>
          </a:p>
        </p:txBody>
      </p:sp>
    </p:spTree>
    <p:extLst>
      <p:ext uri="{BB962C8B-B14F-4D97-AF65-F5344CB8AC3E}">
        <p14:creationId xmlns:p14="http://schemas.microsoft.com/office/powerpoint/2010/main" val="2072416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75"/>
        <p:cNvGrpSpPr/>
        <p:nvPr/>
      </p:nvGrpSpPr>
      <p:grpSpPr>
        <a:xfrm>
          <a:off x="0" y="0"/>
          <a:ext cx="0" cy="0"/>
          <a:chOff x="0" y="0"/>
          <a:chExt cx="0" cy="0"/>
        </a:xfrm>
      </p:grpSpPr>
      <p:pic>
        <p:nvPicPr>
          <p:cNvPr id="76" name="Google Shape;76;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7" name="Google Shape;77;p1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8" name="Google Shape;78;p14"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1" name="Google Shape;81;p15"/>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2" name="Google Shape;82;p15"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2">
            <a:alphaModFix/>
          </a:blip>
          <a:srcRect/>
          <a:stretch/>
        </p:blipFill>
        <p:spPr>
          <a:xfrm>
            <a:off x="7927848" y="3943350"/>
            <a:ext cx="914400" cy="914400"/>
          </a:xfrm>
          <a:prstGeom prst="rect">
            <a:avLst/>
          </a:prstGeom>
          <a:noFill/>
          <a:ln>
            <a:noFill/>
          </a:ln>
        </p:spPr>
      </p:pic>
      <p:pic>
        <p:nvPicPr>
          <p:cNvPr id="85" name="Google Shape;85;p16"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2">
            <a:alphaModFix/>
          </a:blip>
          <a:srcRect/>
          <a:stretch/>
        </p:blipFill>
        <p:spPr>
          <a:xfrm>
            <a:off x="7927848" y="3943350"/>
            <a:ext cx="914400" cy="914400"/>
          </a:xfrm>
          <a:prstGeom prst="rect">
            <a:avLst/>
          </a:prstGeom>
          <a:noFill/>
          <a:ln>
            <a:noFill/>
          </a:ln>
        </p:spPr>
      </p:pic>
      <p:pic>
        <p:nvPicPr>
          <p:cNvPr id="88" name="Google Shape;88;p17"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1"/>
        <p:cNvGrpSpPr/>
        <p:nvPr/>
      </p:nvGrpSpPr>
      <p:grpSpPr>
        <a:xfrm>
          <a:off x="0" y="0"/>
          <a:ext cx="0" cy="0"/>
          <a:chOff x="0" y="0"/>
          <a:chExt cx="0" cy="0"/>
        </a:xfrm>
      </p:grpSpPr>
      <p:sp>
        <p:nvSpPr>
          <p:cNvPr id="132" name="Google Shape;132;p34"/>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34"/>
          <p:cNvSpPr txBox="1">
            <a:spLocks noGrp="1"/>
          </p:cNvSpPr>
          <p:nvPr>
            <p:ph type="body" idx="1"/>
          </p:nvPr>
        </p:nvSpPr>
        <p:spPr>
          <a:xfrm>
            <a:off x="311700" y="1152475"/>
            <a:ext cx="3999900" cy="3416400"/>
          </a:xfrm>
          <a:prstGeom prst="rect">
            <a:avLst/>
          </a:prstGeom>
        </p:spPr>
        <p:txBody>
          <a:bodyPr spcFirstLastPara="1" wrap="square" lIns="91425" tIns="45700" rIns="91425" bIns="45700" anchor="t" anchorCtr="0">
            <a:normAutofit/>
          </a:bodyPr>
          <a:lstStyle>
            <a:lvl1pPr marL="457200" lvl="0" indent="-317500" rtl="0">
              <a:spcBef>
                <a:spcPts val="520"/>
              </a:spcBef>
              <a:spcAft>
                <a:spcPts val="0"/>
              </a:spcAft>
              <a:buSzPts val="1400"/>
              <a:buChar char="•"/>
              <a:defRPr sz="1400"/>
            </a:lvl1pPr>
            <a:lvl2pPr marL="914400" lvl="1" indent="-304800" rtl="0">
              <a:spcBef>
                <a:spcPts val="360"/>
              </a:spcBef>
              <a:spcAft>
                <a:spcPts val="0"/>
              </a:spcAft>
              <a:buSzPts val="1200"/>
              <a:buChar char="⚫"/>
              <a:defRPr sz="1200"/>
            </a:lvl2pPr>
            <a:lvl3pPr marL="1371600" lvl="2" indent="-304800" rtl="0">
              <a:spcBef>
                <a:spcPts val="315"/>
              </a:spcBef>
              <a:spcAft>
                <a:spcPts val="0"/>
              </a:spcAft>
              <a:buSzPts val="1200"/>
              <a:buChar char="⚫"/>
              <a:defRPr sz="1200"/>
            </a:lvl3pPr>
            <a:lvl4pPr marL="1828800" lvl="3" indent="-304800" rtl="0">
              <a:spcBef>
                <a:spcPts val="300"/>
              </a:spcBef>
              <a:spcAft>
                <a:spcPts val="0"/>
              </a:spcAft>
              <a:buSzPts val="1200"/>
              <a:buChar char="⚫"/>
              <a:defRPr sz="1200"/>
            </a:lvl4pPr>
            <a:lvl5pPr marL="2286000" lvl="4" indent="-304800" rtl="0">
              <a:spcBef>
                <a:spcPts val="300"/>
              </a:spcBef>
              <a:spcAft>
                <a:spcPts val="0"/>
              </a:spcAft>
              <a:buSzPts val="1200"/>
              <a:buChar char="⚫"/>
              <a:defRPr sz="1200"/>
            </a:lvl5pPr>
            <a:lvl6pPr marL="2743200" lvl="5" indent="-304800" rtl="0">
              <a:spcBef>
                <a:spcPts val="270"/>
              </a:spcBef>
              <a:spcAft>
                <a:spcPts val="0"/>
              </a:spcAft>
              <a:buSzPts val="1200"/>
              <a:buChar char="⚫"/>
              <a:defRPr sz="1200"/>
            </a:lvl6pPr>
            <a:lvl7pPr marL="3200400" lvl="6" indent="-304800" rtl="0">
              <a:spcBef>
                <a:spcPts val="240"/>
              </a:spcBef>
              <a:spcAft>
                <a:spcPts val="0"/>
              </a:spcAft>
              <a:buSzPts val="1200"/>
              <a:buChar char="⚫"/>
              <a:defRPr sz="1200"/>
            </a:lvl7pPr>
            <a:lvl8pPr marL="3657600" lvl="7" indent="-304800" rtl="0">
              <a:spcBef>
                <a:spcPts val="240"/>
              </a:spcBef>
              <a:spcAft>
                <a:spcPts val="0"/>
              </a:spcAft>
              <a:buSzPts val="1200"/>
              <a:buChar char="•"/>
              <a:defRPr sz="1200"/>
            </a:lvl8pPr>
            <a:lvl9pPr marL="4114800" lvl="8" indent="-304800" rtl="0">
              <a:spcBef>
                <a:spcPts val="210"/>
              </a:spcBef>
              <a:spcAft>
                <a:spcPts val="0"/>
              </a:spcAft>
              <a:buSzPts val="1200"/>
              <a:buChar char="•"/>
              <a:defRPr sz="1200"/>
            </a:lvl9pPr>
          </a:lstStyle>
          <a:p>
            <a:endParaRPr/>
          </a:p>
        </p:txBody>
      </p:sp>
      <p:sp>
        <p:nvSpPr>
          <p:cNvPr id="134" name="Google Shape;134;p34"/>
          <p:cNvSpPr txBox="1">
            <a:spLocks noGrp="1"/>
          </p:cNvSpPr>
          <p:nvPr>
            <p:ph type="body" idx="2"/>
          </p:nvPr>
        </p:nvSpPr>
        <p:spPr>
          <a:xfrm>
            <a:off x="4832400" y="1152475"/>
            <a:ext cx="3999900" cy="3416400"/>
          </a:xfrm>
          <a:prstGeom prst="rect">
            <a:avLst/>
          </a:prstGeom>
        </p:spPr>
        <p:txBody>
          <a:bodyPr spcFirstLastPara="1" wrap="square" lIns="91425" tIns="45700" rIns="91425" bIns="45700" anchor="t" anchorCtr="0">
            <a:normAutofit/>
          </a:bodyPr>
          <a:lstStyle>
            <a:lvl1pPr marL="457200" lvl="0" indent="-317500" rtl="0">
              <a:spcBef>
                <a:spcPts val="520"/>
              </a:spcBef>
              <a:spcAft>
                <a:spcPts val="0"/>
              </a:spcAft>
              <a:buSzPts val="1400"/>
              <a:buChar char="•"/>
              <a:defRPr sz="1400"/>
            </a:lvl1pPr>
            <a:lvl2pPr marL="914400" lvl="1" indent="-304800" rtl="0">
              <a:spcBef>
                <a:spcPts val="360"/>
              </a:spcBef>
              <a:spcAft>
                <a:spcPts val="0"/>
              </a:spcAft>
              <a:buSzPts val="1200"/>
              <a:buChar char="⚫"/>
              <a:defRPr sz="1200"/>
            </a:lvl2pPr>
            <a:lvl3pPr marL="1371600" lvl="2" indent="-304800" rtl="0">
              <a:spcBef>
                <a:spcPts val="315"/>
              </a:spcBef>
              <a:spcAft>
                <a:spcPts val="0"/>
              </a:spcAft>
              <a:buSzPts val="1200"/>
              <a:buChar char="⚫"/>
              <a:defRPr sz="1200"/>
            </a:lvl3pPr>
            <a:lvl4pPr marL="1828800" lvl="3" indent="-304800" rtl="0">
              <a:spcBef>
                <a:spcPts val="300"/>
              </a:spcBef>
              <a:spcAft>
                <a:spcPts val="0"/>
              </a:spcAft>
              <a:buSzPts val="1200"/>
              <a:buChar char="⚫"/>
              <a:defRPr sz="1200"/>
            </a:lvl4pPr>
            <a:lvl5pPr marL="2286000" lvl="4" indent="-304800" rtl="0">
              <a:spcBef>
                <a:spcPts val="300"/>
              </a:spcBef>
              <a:spcAft>
                <a:spcPts val="0"/>
              </a:spcAft>
              <a:buSzPts val="1200"/>
              <a:buChar char="⚫"/>
              <a:defRPr sz="1200"/>
            </a:lvl5pPr>
            <a:lvl6pPr marL="2743200" lvl="5" indent="-304800" rtl="0">
              <a:spcBef>
                <a:spcPts val="270"/>
              </a:spcBef>
              <a:spcAft>
                <a:spcPts val="0"/>
              </a:spcAft>
              <a:buSzPts val="1200"/>
              <a:buChar char="⚫"/>
              <a:defRPr sz="1200"/>
            </a:lvl6pPr>
            <a:lvl7pPr marL="3200400" lvl="6" indent="-304800" rtl="0">
              <a:spcBef>
                <a:spcPts val="240"/>
              </a:spcBef>
              <a:spcAft>
                <a:spcPts val="0"/>
              </a:spcAft>
              <a:buSzPts val="1200"/>
              <a:buChar char="⚫"/>
              <a:defRPr sz="1200"/>
            </a:lvl7pPr>
            <a:lvl8pPr marL="3657600" lvl="7" indent="-304800" rtl="0">
              <a:spcBef>
                <a:spcPts val="240"/>
              </a:spcBef>
              <a:spcAft>
                <a:spcPts val="0"/>
              </a:spcAft>
              <a:buSzPts val="1200"/>
              <a:buChar char="•"/>
              <a:defRPr sz="1200"/>
            </a:lvl8pPr>
            <a:lvl9pPr marL="4114800" lvl="8" indent="-304800" rtl="0">
              <a:spcBef>
                <a:spcPts val="210"/>
              </a:spcBef>
              <a:spcAft>
                <a:spcPts val="0"/>
              </a:spcAft>
              <a:buSzPts val="1200"/>
              <a:buChar char="•"/>
              <a:defRPr sz="1200"/>
            </a:lvl9pPr>
          </a:lstStyle>
          <a:p>
            <a:endParaRPr/>
          </a:p>
        </p:txBody>
      </p:sp>
      <p:sp>
        <p:nvSpPr>
          <p:cNvPr id="135" name="Google Shape;135;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68422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6"/>
        <p:cNvGrpSpPr/>
        <p:nvPr/>
      </p:nvGrpSpPr>
      <p:grpSpPr>
        <a:xfrm>
          <a:off x="0" y="0"/>
          <a:ext cx="0" cy="0"/>
          <a:chOff x="0" y="0"/>
          <a:chExt cx="0" cy="0"/>
        </a:xfrm>
      </p:grpSpPr>
      <p:sp>
        <p:nvSpPr>
          <p:cNvPr id="137" name="Google Shape;137;p35"/>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35"/>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393700" rtl="0">
              <a:spcBef>
                <a:spcPts val="520"/>
              </a:spcBef>
              <a:spcAft>
                <a:spcPts val="0"/>
              </a:spcAft>
              <a:buSzPts val="2600"/>
              <a:buChar char="•"/>
              <a:defRPr/>
            </a:lvl1pPr>
            <a:lvl2pPr marL="914400" lvl="1" indent="-325755" rtl="0">
              <a:spcBef>
                <a:spcPts val="360"/>
              </a:spcBef>
              <a:spcAft>
                <a:spcPts val="0"/>
              </a:spcAft>
              <a:buSzPts val="1530"/>
              <a:buChar char="⚫"/>
              <a:defRPr/>
            </a:lvl2pPr>
            <a:lvl3pPr marL="1371600" lvl="2" indent="-298640" rtl="0">
              <a:spcBef>
                <a:spcPts val="315"/>
              </a:spcBef>
              <a:spcAft>
                <a:spcPts val="0"/>
              </a:spcAft>
              <a:buSzPts val="1103"/>
              <a:buChar char="⚫"/>
              <a:defRPr/>
            </a:lvl3pPr>
            <a:lvl4pPr marL="1828800" lvl="3" indent="-290512" rtl="0">
              <a:spcBef>
                <a:spcPts val="300"/>
              </a:spcBef>
              <a:spcAft>
                <a:spcPts val="0"/>
              </a:spcAft>
              <a:buSzPts val="975"/>
              <a:buChar char="⚫"/>
              <a:defRPr/>
            </a:lvl4pPr>
            <a:lvl5pPr marL="2286000" lvl="4" indent="-290512" rtl="0">
              <a:spcBef>
                <a:spcPts val="300"/>
              </a:spcBef>
              <a:spcAft>
                <a:spcPts val="0"/>
              </a:spcAft>
              <a:buSzPts val="975"/>
              <a:buChar char="⚫"/>
              <a:defRPr/>
            </a:lvl5pPr>
            <a:lvl6pPr marL="2743200" lvl="5" indent="-297179" rtl="0">
              <a:spcBef>
                <a:spcPts val="270"/>
              </a:spcBef>
              <a:spcAft>
                <a:spcPts val="0"/>
              </a:spcAft>
              <a:buSzPts val="1080"/>
              <a:buChar char="⚫"/>
              <a:defRPr/>
            </a:lvl6pPr>
            <a:lvl7pPr marL="3200400" lvl="6" indent="-289560" rtl="0">
              <a:spcBef>
                <a:spcPts val="240"/>
              </a:spcBef>
              <a:spcAft>
                <a:spcPts val="0"/>
              </a:spcAft>
              <a:buSzPts val="960"/>
              <a:buChar char="⚫"/>
              <a:defRPr/>
            </a:lvl7pPr>
            <a:lvl8pPr marL="3657600" lvl="7" indent="-304800" rtl="0">
              <a:spcBef>
                <a:spcPts val="240"/>
              </a:spcBef>
              <a:spcAft>
                <a:spcPts val="0"/>
              </a:spcAft>
              <a:buSzPts val="1200"/>
              <a:buChar char="•"/>
              <a:defRPr/>
            </a:lvl8pPr>
            <a:lvl9pPr marL="4114800" lvl="8" indent="-295275" rtl="0">
              <a:spcBef>
                <a:spcPts val="210"/>
              </a:spcBef>
              <a:spcAft>
                <a:spcPts val="0"/>
              </a:spcAft>
              <a:buSzPts val="1050"/>
              <a:buChar char="•"/>
              <a:defRPr/>
            </a:lvl9pPr>
          </a:lstStyle>
          <a:p>
            <a:endParaRPr/>
          </a:p>
        </p:txBody>
      </p:sp>
      <p:sp>
        <p:nvSpPr>
          <p:cNvPr id="139" name="Google Shape;13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4297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0"/>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spcBef>
                <a:spcPts val="520"/>
              </a:spcBef>
              <a:spcAft>
                <a:spcPts val="0"/>
              </a:spcAft>
              <a:buClr>
                <a:schemeClr val="lt1"/>
              </a:buClr>
              <a:buSzPts val="2600"/>
              <a:buFont typeface="Arial"/>
              <a:buChar char="•"/>
              <a:defRPr sz="2600">
                <a:solidFill>
                  <a:schemeClr val="lt1"/>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840"/>
              <a:buNone/>
              <a:defRPr sz="1200">
                <a:solidFill>
                  <a:schemeClr val="lt1"/>
                </a:solidFill>
              </a:defRPr>
            </a:lvl3pPr>
            <a:lvl4pPr marL="1828800" lvl="3" indent="-228600" algn="l">
              <a:spcBef>
                <a:spcPts val="210"/>
              </a:spcBef>
              <a:spcAft>
                <a:spcPts val="0"/>
              </a:spcAft>
              <a:buSzPts val="683"/>
              <a:buNone/>
              <a:defRPr sz="1050">
                <a:solidFill>
                  <a:schemeClr val="lt1"/>
                </a:solidFill>
              </a:defRPr>
            </a:lvl4pPr>
            <a:lvl5pPr marL="2286000" lvl="4" indent="-228600" algn="l">
              <a:spcBef>
                <a:spcPts val="210"/>
              </a:spcBef>
              <a:spcAft>
                <a:spcPts val="0"/>
              </a:spcAft>
              <a:buSzPts val="683"/>
              <a:buNone/>
              <a:defRPr sz="105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100" name="Google Shape;100;p20"/>
          <p:cNvPicPr preferRelativeResize="0"/>
          <p:nvPr/>
        </p:nvPicPr>
        <p:blipFill rotWithShape="1">
          <a:blip r:embed="rId2">
            <a:alphaModFix/>
          </a:blip>
          <a:srcRect/>
          <a:stretch/>
        </p:blipFill>
        <p:spPr>
          <a:xfrm>
            <a:off x="7927848" y="3943350"/>
            <a:ext cx="914400" cy="914400"/>
          </a:xfrm>
          <a:prstGeom prst="rect">
            <a:avLst/>
          </a:prstGeom>
          <a:noFill/>
          <a:ln>
            <a:noFill/>
          </a:ln>
        </p:spPr>
      </p:pic>
      <p:pic>
        <p:nvPicPr>
          <p:cNvPr id="101" name="Google Shape;101;p20"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spcBef>
                <a:spcPts val="520"/>
              </a:spcBef>
              <a:spcAft>
                <a:spcPts val="0"/>
              </a:spcAft>
              <a:buClr>
                <a:schemeClr val="accent4"/>
              </a:buClr>
              <a:buSzPts val="2600"/>
              <a:buFont typeface="Arial"/>
              <a:buChar char="•"/>
              <a:defRPr sz="2600"/>
            </a:lvl1pPr>
            <a:lvl2pPr marL="914400" lvl="1" indent="-355600" algn="l">
              <a:spcBef>
                <a:spcPts val="400"/>
              </a:spcBef>
              <a:spcAft>
                <a:spcPts val="0"/>
              </a:spcAft>
              <a:buSzPts val="2000"/>
              <a:buFont typeface="Arial"/>
              <a:buChar char="•"/>
              <a:defRPr sz="2000"/>
            </a:lvl2pPr>
            <a:lvl3pPr marL="1371600" lvl="2" indent="-336550" algn="l">
              <a:spcBef>
                <a:spcPts val="340"/>
              </a:spcBef>
              <a:spcAft>
                <a:spcPts val="0"/>
              </a:spcAft>
              <a:buSzPts val="1700"/>
              <a:buFont typeface="Arial"/>
              <a:buChar char="•"/>
              <a:defRPr sz="1700"/>
            </a:lvl3pPr>
            <a:lvl4pPr marL="1828800" lvl="3" indent="-323850" algn="l">
              <a:spcBef>
                <a:spcPts val="300"/>
              </a:spcBef>
              <a:spcAft>
                <a:spcPts val="0"/>
              </a:spcAft>
              <a:buSzPts val="1500"/>
              <a:buFont typeface="Arial"/>
              <a:buChar char="•"/>
              <a:defRPr/>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p3"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spcBef>
                <a:spcPts val="520"/>
              </a:spcBef>
              <a:spcAft>
                <a:spcPts val="0"/>
              </a:spcAft>
              <a:buSzPts val="2600"/>
              <a:buNone/>
              <a:defRPr sz="2600">
                <a:solidFill>
                  <a:schemeClr val="lt1"/>
                </a:solidFill>
                <a:latin typeface="Calibri"/>
                <a:ea typeface="Calibri"/>
                <a:cs typeface="Calibri"/>
                <a:sym typeface="Calibri"/>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pic>
        <p:nvPicPr>
          <p:cNvPr id="38" name="Google Shape;38;p7"/>
          <p:cNvPicPr preferRelativeResize="0"/>
          <p:nvPr/>
        </p:nvPicPr>
        <p:blipFill rotWithShape="1">
          <a:blip r:embed="rId2">
            <a:alphaModFix/>
          </a:blip>
          <a:srcRect/>
          <a:stretch/>
        </p:blipFill>
        <p:spPr>
          <a:xfrm>
            <a:off x="7927848" y="3943350"/>
            <a:ext cx="914400" cy="914400"/>
          </a:xfrm>
          <a:prstGeom prst="rect">
            <a:avLst/>
          </a:prstGeom>
          <a:noFill/>
          <a:ln>
            <a:noFill/>
          </a:ln>
        </p:spPr>
      </p:pic>
      <p:pic>
        <p:nvPicPr>
          <p:cNvPr id="39" name="Google Shape;39;p7"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40"/>
        <p:cNvGrpSpPr/>
        <p:nvPr/>
      </p:nvGrpSpPr>
      <p:grpSpPr>
        <a:xfrm>
          <a:off x="0" y="0"/>
          <a:ext cx="0" cy="0"/>
          <a:chOff x="0" y="0"/>
          <a:chExt cx="0" cy="0"/>
        </a:xfrm>
      </p:grpSpPr>
      <p:sp>
        <p:nvSpPr>
          <p:cNvPr id="41" name="Google Shape;41;p8"/>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spcBef>
                <a:spcPts val="520"/>
              </a:spcBef>
              <a:spcAft>
                <a:spcPts val="0"/>
              </a:spcAft>
              <a:buClr>
                <a:schemeClr val="accent4"/>
              </a:buClr>
              <a:buSzPts val="2600"/>
              <a:buFont typeface="Calibri"/>
              <a:buAutoNum type="arabicPeriod"/>
              <a:defRPr sz="2600"/>
            </a:lvl1pPr>
            <a:lvl2pPr marL="914400" lvl="1" indent="-355600" algn="l">
              <a:spcBef>
                <a:spcPts val="400"/>
              </a:spcBef>
              <a:spcAft>
                <a:spcPts val="0"/>
              </a:spcAft>
              <a:buClr>
                <a:schemeClr val="accent4"/>
              </a:buClr>
              <a:buSzPts val="2000"/>
              <a:buFont typeface="Calibri"/>
              <a:buAutoNum type="alphaLcParenR"/>
              <a:defRPr sz="2000"/>
            </a:lvl2pPr>
            <a:lvl3pPr marL="1371600" lvl="2" indent="-336550" algn="l">
              <a:spcBef>
                <a:spcPts val="340"/>
              </a:spcBef>
              <a:spcAft>
                <a:spcPts val="0"/>
              </a:spcAft>
              <a:buClr>
                <a:schemeClr val="accent4"/>
              </a:buClr>
              <a:buSzPts val="1700"/>
              <a:buFont typeface="Calibri"/>
              <a:buAutoNum type="romanLcPeriod"/>
              <a:defRPr sz="1700"/>
            </a:lvl3pPr>
            <a:lvl4pPr marL="1828800" lvl="3" indent="-323850" algn="l">
              <a:spcBef>
                <a:spcPts val="300"/>
              </a:spcBef>
              <a:spcAft>
                <a:spcPts val="0"/>
              </a:spcAft>
              <a:buSzPts val="1500"/>
              <a:buFont typeface="Calibri"/>
              <a:buAutoNum type="arabicPeriod"/>
              <a:defRPr/>
            </a:lvl4pPr>
            <a:lvl5pPr marL="2286000" lvl="4" indent="-314325" algn="l">
              <a:spcBef>
                <a:spcPts val="270"/>
              </a:spcBef>
              <a:spcAft>
                <a:spcPts val="0"/>
              </a:spcAft>
              <a:buSzPts val="1350"/>
              <a:buFont typeface="Calibri"/>
              <a:buAutoNum type="arabicPeriod"/>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2" name="Google Shape;42;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3" name="Google Shape;43;p8"/>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8"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spcBef>
                <a:spcPts val="520"/>
              </a:spcBef>
              <a:spcAft>
                <a:spcPts val="0"/>
              </a:spcAft>
              <a:buClr>
                <a:schemeClr val="lt1"/>
              </a:buClr>
              <a:buSzPts val="2600"/>
              <a:buFont typeface="Arial"/>
              <a:buChar char="•"/>
              <a:defRPr sz="2600">
                <a:solidFill>
                  <a:schemeClr val="lt1"/>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840"/>
              <a:buNone/>
              <a:defRPr sz="1200">
                <a:solidFill>
                  <a:schemeClr val="lt1"/>
                </a:solidFill>
              </a:defRPr>
            </a:lvl3pPr>
            <a:lvl4pPr marL="1828800" lvl="3" indent="-228600" algn="l">
              <a:spcBef>
                <a:spcPts val="210"/>
              </a:spcBef>
              <a:spcAft>
                <a:spcPts val="0"/>
              </a:spcAft>
              <a:buSzPts val="683"/>
              <a:buNone/>
              <a:defRPr sz="1050">
                <a:solidFill>
                  <a:schemeClr val="lt1"/>
                </a:solidFill>
              </a:defRPr>
            </a:lvl4pPr>
            <a:lvl5pPr marL="2286000" lvl="4" indent="-228600" algn="l">
              <a:spcBef>
                <a:spcPts val="210"/>
              </a:spcBef>
              <a:spcAft>
                <a:spcPts val="0"/>
              </a:spcAft>
              <a:buSzPts val="683"/>
              <a:buNone/>
              <a:defRPr sz="105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8" name="Google Shape;48;p9"/>
          <p:cNvPicPr preferRelativeResize="0"/>
          <p:nvPr/>
        </p:nvPicPr>
        <p:blipFill rotWithShape="1">
          <a:blip r:embed="rId2">
            <a:alphaModFix/>
          </a:blip>
          <a:srcRect/>
          <a:stretch/>
        </p:blipFill>
        <p:spPr>
          <a:xfrm>
            <a:off x="7927848" y="3943350"/>
            <a:ext cx="914400" cy="914400"/>
          </a:xfrm>
          <a:prstGeom prst="rect">
            <a:avLst/>
          </a:prstGeom>
          <a:noFill/>
          <a:ln>
            <a:noFill/>
          </a:ln>
        </p:spPr>
      </p:pic>
      <p:pic>
        <p:nvPicPr>
          <p:cNvPr id="49" name="Google Shape;49;p9"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457200" y="302954"/>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0"/>
          <p:cNvSpPr txBox="1">
            <a:spLocks noGrp="1"/>
          </p:cNvSpPr>
          <p:nvPr>
            <p:ph type="body" idx="1"/>
          </p:nvPr>
        </p:nvSpPr>
        <p:spPr>
          <a:xfrm>
            <a:off x="457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53" name="Google Shape;53;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0"/>
          <p:cNvSpPr txBox="1">
            <a:spLocks noGrp="1"/>
          </p:cNvSpPr>
          <p:nvPr>
            <p:ph type="body" idx="2"/>
          </p:nvPr>
        </p:nvSpPr>
        <p:spPr>
          <a:xfrm>
            <a:off x="4648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55" name="Google Shape;55;p10"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1"/>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 name="Google Shape;59;p11"/>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 name="Google Shape;60;p11"/>
          <p:cNvSpPr txBox="1">
            <a:spLocks noGrp="1"/>
          </p:cNvSpPr>
          <p:nvPr>
            <p:ph type="body" idx="3"/>
          </p:nvPr>
        </p:nvSpPr>
        <p:spPr>
          <a:xfrm>
            <a:off x="457200" y="1974760"/>
            <a:ext cx="4040188" cy="279548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Font typeface="Arial"/>
              <a:buChar char="•"/>
              <a:defRPr sz="1500"/>
            </a:lvl2pPr>
            <a:lvl3pPr marL="1371600" lvl="2" indent="-314325" algn="l">
              <a:spcBef>
                <a:spcPts val="270"/>
              </a:spcBef>
              <a:spcAft>
                <a:spcPts val="0"/>
              </a:spcAft>
              <a:buSzPts val="1350"/>
              <a:buFont typeface="Arial"/>
              <a:buChar char="•"/>
              <a:defRPr sz="135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61" name="Google Shape;61;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1"/>
          <p:cNvSpPr txBox="1">
            <a:spLocks noGrp="1"/>
          </p:cNvSpPr>
          <p:nvPr>
            <p:ph type="body" idx="4"/>
          </p:nvPr>
        </p:nvSpPr>
        <p:spPr>
          <a:xfrm>
            <a:off x="4649788" y="1974760"/>
            <a:ext cx="4040188" cy="2795481"/>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Font typeface="Arial"/>
              <a:buChar char="•"/>
              <a:defRPr sz="1500"/>
            </a:lvl2pPr>
            <a:lvl3pPr marL="1371600" lvl="2" indent="-314325" algn="l">
              <a:spcBef>
                <a:spcPts val="270"/>
              </a:spcBef>
              <a:spcAft>
                <a:spcPts val="0"/>
              </a:spcAft>
              <a:buSzPts val="1350"/>
              <a:buFont typeface="Arial"/>
              <a:buChar char="•"/>
              <a:defRPr sz="135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63" name="Google Shape;63;p11"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64"/>
        <p:cNvGrpSpPr/>
        <p:nvPr/>
      </p:nvGrpSpPr>
      <p:grpSpPr>
        <a:xfrm>
          <a:off x="0" y="0"/>
          <a:ext cx="0" cy="0"/>
          <a:chOff x="0" y="0"/>
          <a:chExt cx="0" cy="0"/>
        </a:xfrm>
      </p:grpSpPr>
      <p:sp>
        <p:nvSpPr>
          <p:cNvPr id="65" name="Google Shape;65;p12"/>
          <p:cNvSpPr txBox="1">
            <a:spLocks noGrp="1"/>
          </p:cNvSpPr>
          <p:nvPr>
            <p:ph type="body" idx="1"/>
          </p:nvPr>
        </p:nvSpPr>
        <p:spPr>
          <a:xfrm>
            <a:off x="3581400" y="1330012"/>
            <a:ext cx="5111750" cy="3257550"/>
          </a:xfrm>
          <a:prstGeom prst="rect">
            <a:avLst/>
          </a:prstGeom>
          <a:noFill/>
          <a:ln>
            <a:noFill/>
          </a:ln>
        </p:spPr>
        <p:txBody>
          <a:bodyPr spcFirstLastPara="1" wrap="square" lIns="91425" tIns="0" rIns="91425" bIns="45700" anchor="t" anchorCtr="0">
            <a:normAutofit/>
          </a:bodyPr>
          <a:lstStyle>
            <a:lvl1pPr marL="457200" lvl="0" indent="-228600" algn="l">
              <a:spcBef>
                <a:spcPts val="420"/>
              </a:spcBef>
              <a:spcAft>
                <a:spcPts val="0"/>
              </a:spcAft>
              <a:buSzPts val="2100"/>
              <a:buNone/>
              <a:defRPr sz="2100"/>
            </a:lvl1pPr>
            <a:lvl2pPr marL="914400" lvl="1" indent="-333851" algn="l">
              <a:spcBef>
                <a:spcPts val="390"/>
              </a:spcBef>
              <a:spcAft>
                <a:spcPts val="0"/>
              </a:spcAft>
              <a:buSzPts val="1658"/>
              <a:buChar char="⚫"/>
              <a:defRPr sz="1950"/>
            </a:lvl2pPr>
            <a:lvl3pPr marL="1371600" lvl="2" indent="-308610" algn="l">
              <a:spcBef>
                <a:spcPts val="360"/>
              </a:spcBef>
              <a:spcAft>
                <a:spcPts val="0"/>
              </a:spcAft>
              <a:buSzPts val="1260"/>
              <a:buChar char="⚫"/>
              <a:defRPr sz="1800"/>
            </a:lvl3pPr>
            <a:lvl4pPr marL="1828800" lvl="3" indent="-290512" algn="l">
              <a:spcBef>
                <a:spcPts val="300"/>
              </a:spcBef>
              <a:spcAft>
                <a:spcPts val="0"/>
              </a:spcAft>
              <a:buSzPts val="975"/>
              <a:buChar char="⚫"/>
              <a:defRPr sz="1500"/>
            </a:lvl4pPr>
            <a:lvl5pPr marL="2286000" lvl="4" indent="-284321" algn="l">
              <a:spcBef>
                <a:spcPts val="270"/>
              </a:spcBef>
              <a:spcAft>
                <a:spcPts val="0"/>
              </a:spcAft>
              <a:buSzPts val="877"/>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6" name="Google Shape;66;p12"/>
          <p:cNvSpPr txBox="1">
            <a:spLocks noGrp="1"/>
          </p:cNvSpPr>
          <p:nvPr>
            <p:ph type="body" idx="2"/>
          </p:nvPr>
        </p:nvSpPr>
        <p:spPr>
          <a:xfrm>
            <a:off x="450850" y="1330012"/>
            <a:ext cx="3124200" cy="325755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320"/>
              </a:spcBef>
              <a:spcAft>
                <a:spcPts val="0"/>
              </a:spcAft>
              <a:buSzPts val="1600"/>
              <a:buFont typeface="Arial"/>
              <a:buChar char="•"/>
              <a:defRPr sz="1600"/>
            </a:lvl2pPr>
            <a:lvl3pPr marL="1371600" lvl="2" indent="-317500" algn="l">
              <a:spcBef>
                <a:spcPts val="280"/>
              </a:spcBef>
              <a:spcAft>
                <a:spcPts val="0"/>
              </a:spcAft>
              <a:buSzPts val="1400"/>
              <a:buFont typeface="Arial"/>
              <a:buChar char="•"/>
              <a:defRPr sz="1400"/>
            </a:lvl3pPr>
            <a:lvl4pPr marL="1828800" lvl="3" indent="-311150" algn="l">
              <a:spcBef>
                <a:spcPts val="260"/>
              </a:spcBef>
              <a:spcAft>
                <a:spcPts val="0"/>
              </a:spcAft>
              <a:buSzPts val="1300"/>
              <a:buFont typeface="Arial"/>
              <a:buChar char="•"/>
              <a:defRPr sz="13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67" name="Google Shape;67;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8" name="Google Shape;68;p12"/>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9" name="Google Shape;69;p12"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70"/>
        <p:cNvGrpSpPr/>
        <p:nvPr/>
      </p:nvGrpSpPr>
      <p:grpSpPr>
        <a:xfrm>
          <a:off x="0" y="0"/>
          <a:ext cx="0" cy="0"/>
          <a:chOff x="0" y="0"/>
          <a:chExt cx="0" cy="0"/>
        </a:xfrm>
      </p:grpSpPr>
      <p:pic>
        <p:nvPicPr>
          <p:cNvPr id="71" name="Google Shape;7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2" name="Google Shape;72;p13"/>
          <p:cNvSpPr>
            <a:spLocks noGrp="1"/>
          </p:cNvSpPr>
          <p:nvPr>
            <p:ph type="media" idx="2"/>
          </p:nvPr>
        </p:nvSpPr>
        <p:spPr>
          <a:xfrm>
            <a:off x="457200" y="1343696"/>
            <a:ext cx="6125827" cy="340834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73" name="Google Shape;73;p1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4" name="Google Shape;74;p13" descr="A picture containing transport, wheel&#10;&#10;Description automatically generated"/>
          <p:cNvPicPr preferRelativeResize="0"/>
          <p:nvPr/>
        </p:nvPicPr>
        <p:blipFill rotWithShape="1">
          <a:blip r:embed="rId3">
            <a:alphaModFix amt="72000"/>
          </a:blip>
          <a:srcRect/>
          <a:stretch/>
        </p:blipFill>
        <p:spPr>
          <a:xfrm>
            <a:off x="7136731" y="4004991"/>
            <a:ext cx="791117" cy="7911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8" r:id="rId14"/>
    <p:sldLayoutId id="2147483669" r:id="rId15"/>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8"/>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bit.ly/3XM2K6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npr.org/sections/krulwich/2011/06/01/128389587/look-up-the-billion-bug-highway-you-cant-see"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 Placeholder 3">
            <a:extLst>
              <a:ext uri="{FF2B5EF4-FFF2-40B4-BE49-F238E27FC236}">
                <a16:creationId xmlns:a16="http://schemas.microsoft.com/office/drawing/2014/main" id="{59BE94A1-86FB-2ADC-612C-10814C718B30}"/>
              </a:ext>
            </a:extLst>
          </p:cNvPr>
          <p:cNvSpPr>
            <a:spLocks noGrp="1"/>
          </p:cNvSpPr>
          <p:nvPr>
            <p:ph type="body" idx="1"/>
          </p:nvPr>
        </p:nvSpPr>
        <p:spPr>
          <a:xfrm>
            <a:off x="457200" y="856445"/>
            <a:ext cx="8229600" cy="4192073"/>
          </a:xfrm>
        </p:spPr>
        <p:txBody>
          <a:bodyPr>
            <a:normAutofit fontScale="92500" lnSpcReduction="10000"/>
          </a:bodyPr>
          <a:lstStyle/>
          <a:p>
            <a:r>
              <a:rPr lang="en-US" b="1" dirty="0"/>
              <a:t>migration: </a:t>
            </a:r>
            <a:r>
              <a:rPr lang="en-US" dirty="0"/>
              <a:t>movement of animals from one area to another in response to changes in season or the environment</a:t>
            </a:r>
          </a:p>
          <a:p>
            <a:r>
              <a:rPr lang="en-US" b="1" dirty="0"/>
              <a:t>dispersal: </a:t>
            </a:r>
            <a:r>
              <a:rPr lang="en-US" dirty="0"/>
              <a:t>movement of organisms away from their birthplace/parent(s)</a:t>
            </a:r>
          </a:p>
          <a:p>
            <a:pPr marL="0" indent="0">
              <a:lnSpc>
                <a:spcPct val="120000"/>
              </a:lnSpc>
              <a:spcBef>
                <a:spcPts val="0"/>
              </a:spcBef>
              <a:buNone/>
            </a:pPr>
            <a:endParaRPr lang="en-US" sz="1500" b="1" dirty="0"/>
          </a:p>
          <a:p>
            <a:r>
              <a:rPr lang="en-US" dirty="0"/>
              <a:t>Almost every insect order has some high-altitude, long-distance migrants</a:t>
            </a:r>
          </a:p>
          <a:p>
            <a:r>
              <a:rPr lang="en-US" dirty="0"/>
              <a:t>Many long-distance migrants are crop pests</a:t>
            </a:r>
          </a:p>
          <a:p>
            <a:r>
              <a:rPr lang="en-US" dirty="0"/>
              <a:t>Some insect taxa have life stages with mass flights</a:t>
            </a:r>
          </a:p>
          <a:p>
            <a:r>
              <a:rPr lang="en-US" dirty="0"/>
              <a:t>Movement of insects has consequences for ecosystem services.</a:t>
            </a:r>
          </a:p>
          <a:p>
            <a:endParaRPr lang="en-US" dirty="0"/>
          </a:p>
        </p:txBody>
      </p:sp>
      <p:sp>
        <p:nvSpPr>
          <p:cNvPr id="261" name="Google Shape;261;p57"/>
          <p:cNvSpPr txBox="1">
            <a:spLocks noGrp="1"/>
          </p:cNvSpPr>
          <p:nvPr>
            <p:ph type="title"/>
          </p:nvPr>
        </p:nvSpPr>
        <p:spPr>
          <a:xfrm>
            <a:off x="457200" y="146261"/>
            <a:ext cx="8229600" cy="658668"/>
          </a:xfrm>
          <a:prstGeom prst="rect">
            <a:avLst/>
          </a:prstGeom>
        </p:spPr>
        <p:txBody>
          <a:bodyPr spcFirstLastPara="1" wrap="square" lIns="0" tIns="45700" rIns="0" bIns="0" anchor="t" anchorCtr="0">
            <a:normAutofit/>
          </a:bodyPr>
          <a:lstStyle/>
          <a:p>
            <a:pPr marL="0" lvl="0" indent="0" algn="l" rtl="0">
              <a:spcBef>
                <a:spcPts val="0"/>
              </a:spcBef>
              <a:spcAft>
                <a:spcPts val="0"/>
              </a:spcAft>
              <a:buNone/>
            </a:pPr>
            <a:r>
              <a:rPr lang="en-US" dirty="0"/>
              <a:t>Insect migration</a:t>
            </a:r>
            <a:endParaRPr dirty="0"/>
          </a:p>
        </p:txBody>
      </p:sp>
    </p:spTree>
    <p:extLst>
      <p:ext uri="{BB962C8B-B14F-4D97-AF65-F5344CB8AC3E}">
        <p14:creationId xmlns:p14="http://schemas.microsoft.com/office/powerpoint/2010/main" val="25893200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 Placeholder 3">
            <a:extLst>
              <a:ext uri="{FF2B5EF4-FFF2-40B4-BE49-F238E27FC236}">
                <a16:creationId xmlns:a16="http://schemas.microsoft.com/office/drawing/2014/main" id="{59BE94A1-86FB-2ADC-612C-10814C718B30}"/>
              </a:ext>
            </a:extLst>
          </p:cNvPr>
          <p:cNvSpPr>
            <a:spLocks noGrp="1"/>
          </p:cNvSpPr>
          <p:nvPr>
            <p:ph type="body" idx="1"/>
          </p:nvPr>
        </p:nvSpPr>
        <p:spPr/>
        <p:txBody>
          <a:bodyPr/>
          <a:lstStyle/>
          <a:p>
            <a:r>
              <a:rPr lang="en-US" dirty="0"/>
              <a:t>Why might long-distance migration be risky?</a:t>
            </a:r>
          </a:p>
          <a:p>
            <a:pPr lvl="1"/>
            <a:r>
              <a:rPr lang="en-US" dirty="0"/>
              <a:t>Risk of dying along the way</a:t>
            </a:r>
          </a:p>
          <a:p>
            <a:pPr lvl="1"/>
            <a:r>
              <a:rPr lang="en-US" dirty="0"/>
              <a:t>May not find suitable habitat</a:t>
            </a:r>
          </a:p>
          <a:p>
            <a:pPr lvl="1"/>
            <a:r>
              <a:rPr lang="en-US" dirty="0"/>
              <a:t>High cost to develop strong muscles &amp; large wings and store energy</a:t>
            </a:r>
          </a:p>
          <a:p>
            <a:r>
              <a:rPr lang="en-US" dirty="0"/>
              <a:t>Most likely in species that develop quickly, produce many offspring, and invest little in each individual</a:t>
            </a:r>
          </a:p>
          <a:p>
            <a:r>
              <a:rPr lang="en-US" dirty="0"/>
              <a:t>These life history traits can quickly make use of new favorable habitats</a:t>
            </a:r>
          </a:p>
        </p:txBody>
      </p:sp>
      <p:sp>
        <p:nvSpPr>
          <p:cNvPr id="261" name="Google Shape;261;p57"/>
          <p:cNvSpPr txBox="1">
            <a:spLocks noGrp="1"/>
          </p:cNvSpPr>
          <p:nvPr>
            <p:ph type="title"/>
          </p:nvPr>
        </p:nvSpPr>
        <p:spPr>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Why migrate?</a:t>
            </a:r>
            <a:endParaRPr dirty="0"/>
          </a:p>
        </p:txBody>
      </p:sp>
    </p:spTree>
    <p:extLst>
      <p:ext uri="{BB962C8B-B14F-4D97-AF65-F5344CB8AC3E}">
        <p14:creationId xmlns:p14="http://schemas.microsoft.com/office/powerpoint/2010/main" val="8893804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 Placeholder 3">
            <a:extLst>
              <a:ext uri="{FF2B5EF4-FFF2-40B4-BE49-F238E27FC236}">
                <a16:creationId xmlns:a16="http://schemas.microsoft.com/office/drawing/2014/main" id="{59BE94A1-86FB-2ADC-612C-10814C718B30}"/>
              </a:ext>
            </a:extLst>
          </p:cNvPr>
          <p:cNvSpPr>
            <a:spLocks noGrp="1"/>
          </p:cNvSpPr>
          <p:nvPr>
            <p:ph type="body" idx="1"/>
          </p:nvPr>
        </p:nvSpPr>
        <p:spPr/>
        <p:txBody>
          <a:bodyPr/>
          <a:lstStyle/>
          <a:p>
            <a:r>
              <a:rPr lang="en-US" dirty="0"/>
              <a:t>Make use of a much larger range of habitats that aren’t available in the winter</a:t>
            </a:r>
          </a:p>
          <a:p>
            <a:r>
              <a:rPr lang="en-US" dirty="0"/>
              <a:t>Reduce rates of parasitism</a:t>
            </a:r>
          </a:p>
          <a:p>
            <a:r>
              <a:rPr lang="en-US" dirty="0"/>
              <a:t>Increase gene flow</a:t>
            </a:r>
          </a:p>
          <a:p>
            <a:r>
              <a:rPr lang="en-US" dirty="0"/>
              <a:t>Spread out the risk of predation, competition, varied habitat quality</a:t>
            </a:r>
          </a:p>
        </p:txBody>
      </p:sp>
      <p:sp>
        <p:nvSpPr>
          <p:cNvPr id="261" name="Google Shape;261;p57"/>
          <p:cNvSpPr txBox="1">
            <a:spLocks noGrp="1"/>
          </p:cNvSpPr>
          <p:nvPr>
            <p:ph type="title"/>
          </p:nvPr>
        </p:nvSpPr>
        <p:spPr>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Why migrate?</a:t>
            </a:r>
            <a:endParaRPr dirty="0"/>
          </a:p>
        </p:txBody>
      </p:sp>
    </p:spTree>
    <p:extLst>
      <p:ext uri="{BB962C8B-B14F-4D97-AF65-F5344CB8AC3E}">
        <p14:creationId xmlns:p14="http://schemas.microsoft.com/office/powerpoint/2010/main" val="7304168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7"/>
          <p:cNvSpPr txBox="1">
            <a:spLocks noGrp="1"/>
          </p:cNvSpPr>
          <p:nvPr>
            <p:ph type="title"/>
          </p:nvPr>
        </p:nvSpPr>
        <p:spPr>
          <a:xfrm>
            <a:off x="457200" y="193485"/>
            <a:ext cx="8229600" cy="656522"/>
          </a:xfrm>
          <a:prstGeom prst="rect">
            <a:avLst/>
          </a:prstGeom>
        </p:spPr>
        <p:txBody>
          <a:bodyPr spcFirstLastPara="1" wrap="square" lIns="0" tIns="45700" rIns="0" bIns="0" anchor="t" anchorCtr="0">
            <a:normAutofit/>
          </a:bodyPr>
          <a:lstStyle/>
          <a:p>
            <a:pPr marL="0" lvl="0" indent="0" algn="l" rtl="0">
              <a:spcBef>
                <a:spcPts val="0"/>
              </a:spcBef>
              <a:spcAft>
                <a:spcPts val="0"/>
              </a:spcAft>
              <a:buNone/>
            </a:pPr>
            <a:r>
              <a:rPr lang="en-US" dirty="0"/>
              <a:t>Phenology</a:t>
            </a:r>
            <a:endParaRPr dirty="0"/>
          </a:p>
        </p:txBody>
      </p:sp>
      <p:sp>
        <p:nvSpPr>
          <p:cNvPr id="4" name="Text Placeholder 3">
            <a:extLst>
              <a:ext uri="{FF2B5EF4-FFF2-40B4-BE49-F238E27FC236}">
                <a16:creationId xmlns:a16="http://schemas.microsoft.com/office/drawing/2014/main" id="{59BE94A1-86FB-2ADC-612C-10814C718B30}"/>
              </a:ext>
            </a:extLst>
          </p:cNvPr>
          <p:cNvSpPr>
            <a:spLocks noGrp="1"/>
          </p:cNvSpPr>
          <p:nvPr>
            <p:ph type="body" idx="1"/>
          </p:nvPr>
        </p:nvSpPr>
        <p:spPr>
          <a:xfrm>
            <a:off x="206062" y="850007"/>
            <a:ext cx="4481848" cy="4166314"/>
          </a:xfrm>
        </p:spPr>
        <p:txBody>
          <a:bodyPr>
            <a:normAutofit fontScale="92500"/>
          </a:bodyPr>
          <a:lstStyle/>
          <a:p>
            <a:r>
              <a:rPr lang="en-US" sz="2800" b="1" dirty="0"/>
              <a:t>phenology:</a:t>
            </a:r>
            <a:r>
              <a:rPr lang="en-US" sz="2800" dirty="0"/>
              <a:t> timing of seasonal life history events</a:t>
            </a:r>
          </a:p>
          <a:p>
            <a:pPr lvl="1"/>
            <a:r>
              <a:rPr lang="en-US" sz="2400" dirty="0"/>
              <a:t>Plant green-up, bird hatch date, migration, insect emergence, etc.</a:t>
            </a:r>
          </a:p>
          <a:p>
            <a:r>
              <a:rPr lang="en-US" sz="2800" dirty="0"/>
              <a:t>Closely linked to the environment because phenology needs to match when resources are available </a:t>
            </a:r>
          </a:p>
        </p:txBody>
      </p:sp>
      <p:pic>
        <p:nvPicPr>
          <p:cNvPr id="5" name="Google Shape;270;g257923e6f3a_0_0">
            <a:extLst>
              <a:ext uri="{FF2B5EF4-FFF2-40B4-BE49-F238E27FC236}">
                <a16:creationId xmlns:a16="http://schemas.microsoft.com/office/drawing/2014/main" id="{53BD3A5B-83D8-0116-650A-5C5B61D5B331}"/>
              </a:ext>
            </a:extLst>
          </p:cNvPr>
          <p:cNvPicPr preferRelativeResize="0">
            <a:picLocks noChangeAspect="1"/>
          </p:cNvPicPr>
          <p:nvPr/>
        </p:nvPicPr>
        <p:blipFill>
          <a:blip r:embed="rId3">
            <a:alphaModFix/>
          </a:blip>
          <a:stretch>
            <a:fillRect/>
          </a:stretch>
        </p:blipFill>
        <p:spPr>
          <a:xfrm>
            <a:off x="4687910" y="1316229"/>
            <a:ext cx="4311825" cy="3233869"/>
          </a:xfrm>
          <a:prstGeom prst="rect">
            <a:avLst/>
          </a:prstGeom>
          <a:noFill/>
          <a:ln>
            <a:solidFill>
              <a:schemeClr val="tx1"/>
            </a:solidFill>
          </a:ln>
        </p:spPr>
      </p:pic>
    </p:spTree>
    <p:extLst>
      <p:ext uri="{BB962C8B-B14F-4D97-AF65-F5344CB8AC3E}">
        <p14:creationId xmlns:p14="http://schemas.microsoft.com/office/powerpoint/2010/main" val="3371760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7"/>
          <p:cNvSpPr txBox="1">
            <a:spLocks noGrp="1"/>
          </p:cNvSpPr>
          <p:nvPr>
            <p:ph type="title"/>
          </p:nvPr>
        </p:nvSpPr>
        <p:spPr>
          <a:prstGeom prst="rect">
            <a:avLst/>
          </a:prstGeom>
        </p:spPr>
        <p:txBody>
          <a:bodyPr spcFirstLastPara="1" wrap="square" lIns="0" tIns="45700" rIns="0" bIns="0" anchor="t" anchorCtr="0">
            <a:normAutofit/>
          </a:bodyPr>
          <a:lstStyle/>
          <a:p>
            <a:pPr marL="0" lvl="0" indent="0" algn="l" rtl="0">
              <a:spcBef>
                <a:spcPts val="0"/>
              </a:spcBef>
              <a:spcAft>
                <a:spcPts val="0"/>
              </a:spcAft>
              <a:buNone/>
            </a:pPr>
            <a:r>
              <a:rPr lang="en-US" dirty="0"/>
              <a:t>Degree days</a:t>
            </a:r>
            <a:endParaRPr dirty="0"/>
          </a:p>
        </p:txBody>
      </p:sp>
      <p:sp>
        <p:nvSpPr>
          <p:cNvPr id="2" name="Text Placeholder 1">
            <a:extLst>
              <a:ext uri="{FF2B5EF4-FFF2-40B4-BE49-F238E27FC236}">
                <a16:creationId xmlns:a16="http://schemas.microsoft.com/office/drawing/2014/main" id="{B7734BC4-63CF-5FB3-2EEC-8FCCB9782B8D}"/>
              </a:ext>
            </a:extLst>
          </p:cNvPr>
          <p:cNvSpPr>
            <a:spLocks noGrp="1"/>
          </p:cNvSpPr>
          <p:nvPr>
            <p:ph type="body" idx="1"/>
          </p:nvPr>
        </p:nvSpPr>
        <p:spPr/>
        <p:txBody>
          <a:bodyPr/>
          <a:lstStyle/>
          <a:p>
            <a:r>
              <a:rPr lang="en-US" dirty="0"/>
              <a:t>The number of days within a specific temperature range (DD)</a:t>
            </a:r>
          </a:p>
          <a:p>
            <a:r>
              <a:rPr lang="en-US" dirty="0"/>
              <a:t>Some insect phenology is affected by degree days, not just temperature itself (especially development)</a:t>
            </a:r>
          </a:p>
        </p:txBody>
      </p:sp>
      <p:pic>
        <p:nvPicPr>
          <p:cNvPr id="5" name="Google Shape;225;g22f1a3890a5_1_0">
            <a:extLst>
              <a:ext uri="{FF2B5EF4-FFF2-40B4-BE49-F238E27FC236}">
                <a16:creationId xmlns:a16="http://schemas.microsoft.com/office/drawing/2014/main" id="{6D7B0DA0-1CC1-536B-8E20-15F7FFC9D8F7}"/>
              </a:ext>
            </a:extLst>
          </p:cNvPr>
          <p:cNvPicPr preferRelativeResize="0">
            <a:picLocks noChangeAspect="1"/>
          </p:cNvPicPr>
          <p:nvPr/>
        </p:nvPicPr>
        <p:blipFill>
          <a:blip r:embed="rId3">
            <a:alphaModFix/>
          </a:blip>
          <a:stretch>
            <a:fillRect/>
          </a:stretch>
        </p:blipFill>
        <p:spPr>
          <a:xfrm>
            <a:off x="4648202" y="1286634"/>
            <a:ext cx="4135179" cy="3510808"/>
          </a:xfrm>
          <a:prstGeom prst="rect">
            <a:avLst/>
          </a:prstGeom>
          <a:noFill/>
          <a:ln>
            <a:solidFill>
              <a:schemeClr val="tx1"/>
            </a:solidFill>
          </a:ln>
        </p:spPr>
      </p:pic>
    </p:spTree>
    <p:extLst>
      <p:ext uri="{BB962C8B-B14F-4D97-AF65-F5344CB8AC3E}">
        <p14:creationId xmlns:p14="http://schemas.microsoft.com/office/powerpoint/2010/main" val="2067672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7"/>
          <p:cNvSpPr txBox="1">
            <a:spLocks noGrp="1"/>
          </p:cNvSpPr>
          <p:nvPr>
            <p:ph type="title"/>
          </p:nvPr>
        </p:nvSpPr>
        <p:spPr>
          <a:prstGeom prst="rect">
            <a:avLst/>
          </a:prstGeom>
        </p:spPr>
        <p:txBody>
          <a:bodyPr spcFirstLastPara="1" wrap="square" lIns="0" tIns="45700" rIns="0" bIns="0" anchor="t" anchorCtr="0">
            <a:normAutofit/>
          </a:bodyPr>
          <a:lstStyle/>
          <a:p>
            <a:pPr marL="0" lvl="0" indent="0" algn="l" rtl="0">
              <a:spcBef>
                <a:spcPts val="0"/>
              </a:spcBef>
              <a:spcAft>
                <a:spcPts val="0"/>
              </a:spcAft>
              <a:buNone/>
            </a:pPr>
            <a:r>
              <a:rPr lang="en-US" dirty="0"/>
              <a:t>Detecting organisms on radar</a:t>
            </a:r>
            <a:endParaRPr dirty="0"/>
          </a:p>
        </p:txBody>
      </p:sp>
      <p:pic>
        <p:nvPicPr>
          <p:cNvPr id="3" name="Google Shape;202;p15" descr="A picture containing shape&#10;&#10;Description automatically generated">
            <a:extLst>
              <a:ext uri="{FF2B5EF4-FFF2-40B4-BE49-F238E27FC236}">
                <a16:creationId xmlns:a16="http://schemas.microsoft.com/office/drawing/2014/main" id="{B8F0E242-1A72-9297-D77A-7C634C30E7D9}"/>
              </a:ext>
            </a:extLst>
          </p:cNvPr>
          <p:cNvPicPr preferRelativeResize="0">
            <a:picLocks noChangeAspect="1"/>
          </p:cNvPicPr>
          <p:nvPr/>
        </p:nvPicPr>
        <p:blipFill rotWithShape="1">
          <a:blip r:embed="rId3">
            <a:alphaModFix/>
          </a:blip>
          <a:srcRect/>
          <a:stretch/>
        </p:blipFill>
        <p:spPr>
          <a:xfrm>
            <a:off x="1047750" y="953453"/>
            <a:ext cx="6923599" cy="3945572"/>
          </a:xfrm>
          <a:prstGeom prst="rect">
            <a:avLst/>
          </a:prstGeom>
          <a:noFill/>
          <a:ln>
            <a:solidFill>
              <a:schemeClr val="tx1"/>
            </a:solidFill>
          </a:ln>
        </p:spPr>
      </p:pic>
      <p:pic>
        <p:nvPicPr>
          <p:cNvPr id="2" name="Google Shape;179;p14" descr="A picture containing timeline&#10;&#10;Description automatically generated">
            <a:extLst>
              <a:ext uri="{FF2B5EF4-FFF2-40B4-BE49-F238E27FC236}">
                <a16:creationId xmlns:a16="http://schemas.microsoft.com/office/drawing/2014/main" id="{BE358BA4-B664-C8D1-A137-98040AEB5638}"/>
              </a:ext>
            </a:extLst>
          </p:cNvPr>
          <p:cNvPicPr preferRelativeResize="0">
            <a:picLocks noChangeAspect="1"/>
          </p:cNvPicPr>
          <p:nvPr/>
        </p:nvPicPr>
        <p:blipFill rotWithShape="1">
          <a:blip r:embed="rId4">
            <a:alphaModFix/>
          </a:blip>
          <a:srcRect/>
          <a:stretch/>
        </p:blipFill>
        <p:spPr>
          <a:xfrm>
            <a:off x="825712" y="1164647"/>
            <a:ext cx="7492575" cy="3899277"/>
          </a:xfrm>
          <a:prstGeom prst="rect">
            <a:avLst/>
          </a:prstGeom>
          <a:noFill/>
          <a:ln>
            <a:solidFill>
              <a:schemeClr val="tx1"/>
            </a:solidFill>
          </a:ln>
        </p:spPr>
      </p:pic>
    </p:spTree>
    <p:extLst>
      <p:ext uri="{BB962C8B-B14F-4D97-AF65-F5344CB8AC3E}">
        <p14:creationId xmlns:p14="http://schemas.microsoft.com/office/powerpoint/2010/main" val="1727481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7"/>
          <p:cNvSpPr txBox="1">
            <a:spLocks noGrp="1"/>
          </p:cNvSpPr>
          <p:nvPr>
            <p:ph type="title"/>
          </p:nvPr>
        </p:nvSpPr>
        <p:spPr>
          <a:prstGeom prst="rect">
            <a:avLst/>
          </a:prstGeom>
        </p:spPr>
        <p:txBody>
          <a:bodyPr spcFirstLastPara="1" wrap="square" lIns="0" tIns="45700" rIns="0" bIns="0" anchor="t" anchorCtr="0">
            <a:normAutofit/>
          </a:bodyPr>
          <a:lstStyle/>
          <a:p>
            <a:pPr marL="0" lvl="0" indent="0" algn="l" rtl="0">
              <a:spcBef>
                <a:spcPts val="0"/>
              </a:spcBef>
              <a:spcAft>
                <a:spcPts val="0"/>
              </a:spcAft>
              <a:buNone/>
            </a:pPr>
            <a:r>
              <a:rPr lang="en-US" dirty="0"/>
              <a:t>Detecting organisms on radar</a:t>
            </a:r>
            <a:endParaRPr dirty="0"/>
          </a:p>
        </p:txBody>
      </p:sp>
      <p:pic>
        <p:nvPicPr>
          <p:cNvPr id="2" name="Google Shape;193;p13" descr="A picture containing map&#10;&#10;Description automatically generated">
            <a:extLst>
              <a:ext uri="{FF2B5EF4-FFF2-40B4-BE49-F238E27FC236}">
                <a16:creationId xmlns:a16="http://schemas.microsoft.com/office/drawing/2014/main" id="{0B44386D-9A98-F6B8-53E2-AA4FD98741FB}"/>
              </a:ext>
            </a:extLst>
          </p:cNvPr>
          <p:cNvPicPr preferRelativeResize="0">
            <a:picLocks noChangeAspect="1"/>
          </p:cNvPicPr>
          <p:nvPr/>
        </p:nvPicPr>
        <p:blipFill rotWithShape="1">
          <a:blip r:embed="rId3">
            <a:alphaModFix/>
          </a:blip>
          <a:srcRect/>
          <a:stretch/>
        </p:blipFill>
        <p:spPr>
          <a:xfrm>
            <a:off x="161070" y="1360401"/>
            <a:ext cx="8821859" cy="2422697"/>
          </a:xfrm>
          <a:prstGeom prst="rect">
            <a:avLst/>
          </a:prstGeom>
          <a:noFill/>
          <a:ln>
            <a:noFill/>
          </a:ln>
        </p:spPr>
      </p:pic>
      <p:pic>
        <p:nvPicPr>
          <p:cNvPr id="18" name="Google Shape;187;p13" descr="Diagram, engineering drawing&#10;&#10;Description automatically generated">
            <a:extLst>
              <a:ext uri="{FF2B5EF4-FFF2-40B4-BE49-F238E27FC236}">
                <a16:creationId xmlns:a16="http://schemas.microsoft.com/office/drawing/2014/main" id="{DB913D0A-4D8E-454D-DBD4-AC136B9D44CD}"/>
              </a:ext>
            </a:extLst>
          </p:cNvPr>
          <p:cNvPicPr preferRelativeResize="0">
            <a:picLocks noChangeAspect="1"/>
          </p:cNvPicPr>
          <p:nvPr/>
        </p:nvPicPr>
        <p:blipFill rotWithShape="1">
          <a:blip r:embed="rId4">
            <a:alphaModFix/>
          </a:blip>
          <a:srcRect/>
          <a:stretch/>
        </p:blipFill>
        <p:spPr>
          <a:xfrm>
            <a:off x="850900" y="1360401"/>
            <a:ext cx="2405592" cy="2975558"/>
          </a:xfrm>
          <a:prstGeom prst="rect">
            <a:avLst/>
          </a:prstGeom>
          <a:noFill/>
          <a:ln>
            <a:noFill/>
          </a:ln>
        </p:spPr>
      </p:pic>
      <p:pic>
        <p:nvPicPr>
          <p:cNvPr id="20" name="Google Shape;191;p13">
            <a:extLst>
              <a:ext uri="{FF2B5EF4-FFF2-40B4-BE49-F238E27FC236}">
                <a16:creationId xmlns:a16="http://schemas.microsoft.com/office/drawing/2014/main" id="{7F279DF1-01AA-852C-6053-04189810C5DB}"/>
              </a:ext>
            </a:extLst>
          </p:cNvPr>
          <p:cNvPicPr preferRelativeResize="0">
            <a:picLocks noChangeAspect="1"/>
          </p:cNvPicPr>
          <p:nvPr/>
        </p:nvPicPr>
        <p:blipFill rotWithShape="1">
          <a:blip r:embed="rId5">
            <a:alphaModFix/>
          </a:blip>
          <a:srcRect/>
          <a:stretch/>
        </p:blipFill>
        <p:spPr>
          <a:xfrm>
            <a:off x="4572000" y="1759853"/>
            <a:ext cx="3721100" cy="2176653"/>
          </a:xfrm>
          <a:prstGeom prst="rect">
            <a:avLst/>
          </a:prstGeom>
          <a:noFill/>
          <a:ln>
            <a:noFill/>
          </a:ln>
        </p:spPr>
      </p:pic>
    </p:spTree>
    <p:extLst>
      <p:ext uri="{BB962C8B-B14F-4D97-AF65-F5344CB8AC3E}">
        <p14:creationId xmlns:p14="http://schemas.microsoft.com/office/powerpoint/2010/main" val="42420543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83628-1B2E-A9FF-AABD-85EBFC1B5323}"/>
              </a:ext>
            </a:extLst>
          </p:cNvPr>
          <p:cNvSpPr>
            <a:spLocks noGrp="1"/>
          </p:cNvSpPr>
          <p:nvPr>
            <p:ph type="title"/>
          </p:nvPr>
        </p:nvSpPr>
        <p:spPr>
          <a:xfrm>
            <a:off x="71811" y="307247"/>
            <a:ext cx="9000375" cy="857400"/>
          </a:xfrm>
        </p:spPr>
        <p:txBody>
          <a:bodyPr>
            <a:normAutofit fontScale="90000"/>
          </a:bodyPr>
          <a:lstStyle/>
          <a:p>
            <a:pPr algn="ctr"/>
            <a:r>
              <a:rPr lang="en-US" dirty="0"/>
              <a:t>Noon, August 25, 2021: a quadrillion insects in the air</a:t>
            </a:r>
            <a:br>
              <a:rPr lang="en-US" dirty="0"/>
            </a:br>
            <a:r>
              <a:rPr lang="en-US" dirty="0"/>
              <a:t>= 10,000,000,000,000,000 insects (10</a:t>
            </a:r>
            <a:r>
              <a:rPr lang="en-US" baseline="30000" dirty="0"/>
              <a:t>15</a:t>
            </a:r>
            <a:r>
              <a:rPr lang="en-US" dirty="0"/>
              <a:t>)</a:t>
            </a:r>
          </a:p>
        </p:txBody>
      </p:sp>
      <p:pic>
        <p:nvPicPr>
          <p:cNvPr id="4" name="Google Shape;210;g22efa3aa206_0_13">
            <a:extLst>
              <a:ext uri="{FF2B5EF4-FFF2-40B4-BE49-F238E27FC236}">
                <a16:creationId xmlns:a16="http://schemas.microsoft.com/office/drawing/2014/main" id="{C9018710-FF6D-4B63-0732-BA27EE71256F}"/>
              </a:ext>
            </a:extLst>
          </p:cNvPr>
          <p:cNvPicPr preferRelativeResize="0">
            <a:picLocks noChangeAspect="1"/>
          </p:cNvPicPr>
          <p:nvPr/>
        </p:nvPicPr>
        <p:blipFill>
          <a:blip r:embed="rId2"/>
          <a:stretch>
            <a:fillRect/>
          </a:stretch>
        </p:blipFill>
        <p:spPr>
          <a:xfrm>
            <a:off x="71812" y="1388023"/>
            <a:ext cx="9000375" cy="3755477"/>
          </a:xfrm>
          <a:prstGeom prst="rect">
            <a:avLst/>
          </a:prstGeom>
        </p:spPr>
      </p:pic>
    </p:spTree>
    <p:extLst>
      <p:ext uri="{BB962C8B-B14F-4D97-AF65-F5344CB8AC3E}">
        <p14:creationId xmlns:p14="http://schemas.microsoft.com/office/powerpoint/2010/main" val="2960675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50"/>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dirty="0"/>
              <a:t>Driving Question Board</a:t>
            </a:r>
            <a:endParaRPr dirty="0"/>
          </a:p>
        </p:txBody>
      </p:sp>
      <p:sp>
        <p:nvSpPr>
          <p:cNvPr id="215" name="Google Shape;215;p50"/>
          <p:cNvSpPr txBox="1">
            <a:spLocks noGrp="1"/>
          </p:cNvSpPr>
          <p:nvPr>
            <p:ph type="body" idx="2"/>
          </p:nvPr>
        </p:nvSpPr>
        <p:spPr>
          <a:xfrm>
            <a:off x="4832400" y="1152475"/>
            <a:ext cx="3999900" cy="3416400"/>
          </a:xfrm>
          <a:prstGeom prst="rect">
            <a:avLst/>
          </a:prstGeom>
        </p:spPr>
        <p:txBody>
          <a:bodyPr spcFirstLastPara="1" wrap="square" lIns="91425" tIns="45700" rIns="91425" bIns="45700" anchor="ctr" anchorCtr="0">
            <a:normAutofit/>
          </a:bodyPr>
          <a:lstStyle/>
          <a:p>
            <a:pPr marL="0" lvl="0" indent="0" algn="ctr" rtl="0">
              <a:spcBef>
                <a:spcPts val="520"/>
              </a:spcBef>
              <a:spcAft>
                <a:spcPts val="0"/>
              </a:spcAft>
              <a:buNone/>
            </a:pPr>
            <a:r>
              <a:rPr lang="en" sz="2800" dirty="0"/>
              <a:t>Can we answer any of our questions? </a:t>
            </a:r>
            <a:endParaRPr sz="2800" dirty="0"/>
          </a:p>
          <a:p>
            <a:pPr marL="0" lvl="0" indent="0" algn="ctr" rtl="0">
              <a:spcBef>
                <a:spcPts val="520"/>
              </a:spcBef>
              <a:spcAft>
                <a:spcPts val="0"/>
              </a:spcAft>
              <a:buNone/>
            </a:pPr>
            <a:endParaRPr sz="2800" dirty="0"/>
          </a:p>
          <a:p>
            <a:pPr marL="0" lvl="0" indent="0" algn="ctr" rtl="0">
              <a:spcBef>
                <a:spcPts val="520"/>
              </a:spcBef>
              <a:spcAft>
                <a:spcPts val="0"/>
              </a:spcAft>
              <a:buNone/>
            </a:pPr>
            <a:r>
              <a:rPr lang="en" sz="2800" dirty="0"/>
              <a:t>Do we need to adjust our themes/grouping?</a:t>
            </a:r>
            <a:endParaRPr sz="2800" dirty="0"/>
          </a:p>
        </p:txBody>
      </p:sp>
      <p:pic>
        <p:nvPicPr>
          <p:cNvPr id="216" name="Google Shape;216;p50"/>
          <p:cNvPicPr preferRelativeResize="0"/>
          <p:nvPr/>
        </p:nvPicPr>
        <p:blipFill>
          <a:blip r:embed="rId3">
            <a:alphaModFix/>
          </a:blip>
          <a:stretch>
            <a:fillRect/>
          </a:stretch>
        </p:blipFill>
        <p:spPr>
          <a:xfrm>
            <a:off x="152400" y="1170125"/>
            <a:ext cx="4527601" cy="3395700"/>
          </a:xfrm>
          <a:prstGeom prst="rect">
            <a:avLst/>
          </a:prstGeom>
          <a:noFill/>
          <a:ln>
            <a:noFill/>
          </a:ln>
        </p:spPr>
      </p:pic>
    </p:spTree>
    <p:extLst>
      <p:ext uri="{BB962C8B-B14F-4D97-AF65-F5344CB8AC3E}">
        <p14:creationId xmlns:p14="http://schemas.microsoft.com/office/powerpoint/2010/main" val="1883683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7"/>
          <p:cNvSpPr txBox="1">
            <a:spLocks noGrp="1"/>
          </p:cNvSpPr>
          <p:nvPr>
            <p:ph type="title"/>
          </p:nvPr>
        </p:nvSpPr>
        <p:spPr>
          <a:xfrm>
            <a:off x="451377" y="2060852"/>
            <a:ext cx="7772400" cy="1021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Big Ideas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41"/>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a:t>Phenology &amp; Climate Change</a:t>
            </a:r>
            <a:endParaRPr/>
          </a:p>
        </p:txBody>
      </p:sp>
      <p:sp>
        <p:nvSpPr>
          <p:cNvPr id="160" name="Google Shape;160;p41"/>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dirty="0"/>
              <a:t>Lesson 1: Insect Activity and Migration Timing</a:t>
            </a:r>
            <a:endParaRPr dirty="0"/>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88979-59CA-0B90-DC3F-CC93D22AFA0B}"/>
              </a:ext>
            </a:extLst>
          </p:cNvPr>
          <p:cNvSpPr>
            <a:spLocks noGrp="1"/>
          </p:cNvSpPr>
          <p:nvPr>
            <p:ph type="title"/>
          </p:nvPr>
        </p:nvSpPr>
        <p:spPr/>
        <p:txBody>
          <a:bodyPr/>
          <a:lstStyle/>
          <a:p>
            <a:r>
              <a:rPr lang="en-US" dirty="0"/>
              <a:t>Potato Leaf Hoppers</a:t>
            </a:r>
          </a:p>
        </p:txBody>
      </p:sp>
      <p:sp>
        <p:nvSpPr>
          <p:cNvPr id="6" name="Text Placeholder 5">
            <a:extLst>
              <a:ext uri="{FF2B5EF4-FFF2-40B4-BE49-F238E27FC236}">
                <a16:creationId xmlns:a16="http://schemas.microsoft.com/office/drawing/2014/main" id="{DA6BF91A-FB2D-CDE0-AF8D-A00A07321E23}"/>
              </a:ext>
            </a:extLst>
          </p:cNvPr>
          <p:cNvSpPr>
            <a:spLocks noGrp="1"/>
          </p:cNvSpPr>
          <p:nvPr>
            <p:ph type="body" idx="1"/>
          </p:nvPr>
        </p:nvSpPr>
        <p:spPr>
          <a:xfrm>
            <a:off x="457199" y="1317938"/>
            <a:ext cx="4695245" cy="3448200"/>
          </a:xfrm>
        </p:spPr>
        <p:txBody>
          <a:bodyPr>
            <a:normAutofit/>
          </a:bodyPr>
          <a:lstStyle/>
          <a:p>
            <a:r>
              <a:rPr lang="en-US" dirty="0"/>
              <a:t>Eat over 200 plant species</a:t>
            </a:r>
          </a:p>
          <a:p>
            <a:r>
              <a:rPr lang="en-US" dirty="0"/>
              <a:t>Important agricultural pest</a:t>
            </a:r>
          </a:p>
          <a:p>
            <a:r>
              <a:rPr lang="en-US" dirty="0"/>
              <a:t>Reproduce more than once in a single season</a:t>
            </a:r>
          </a:p>
          <a:p>
            <a:r>
              <a:rPr lang="en-US" dirty="0"/>
              <a:t>1st offspring in early spring feed on new plant growth</a:t>
            </a:r>
          </a:p>
        </p:txBody>
      </p:sp>
      <p:pic>
        <p:nvPicPr>
          <p:cNvPr id="8" name="Google Shape;132;g2564359cc60_0_0">
            <a:extLst>
              <a:ext uri="{FF2B5EF4-FFF2-40B4-BE49-F238E27FC236}">
                <a16:creationId xmlns:a16="http://schemas.microsoft.com/office/drawing/2014/main" id="{5EE0B2DA-6E01-0347-E5FB-8B425AA439D5}"/>
              </a:ext>
            </a:extLst>
          </p:cNvPr>
          <p:cNvPicPr preferRelativeResize="0">
            <a:picLocks noChangeAspect="1"/>
          </p:cNvPicPr>
          <p:nvPr/>
        </p:nvPicPr>
        <p:blipFill>
          <a:blip r:embed="rId3">
            <a:alphaModFix/>
          </a:blip>
          <a:stretch>
            <a:fillRect/>
          </a:stretch>
        </p:blipFill>
        <p:spPr>
          <a:xfrm>
            <a:off x="5247199" y="1317938"/>
            <a:ext cx="3439601" cy="3448200"/>
          </a:xfrm>
          <a:prstGeom prst="rect">
            <a:avLst/>
          </a:prstGeom>
          <a:noFill/>
          <a:ln>
            <a:noFill/>
          </a:ln>
        </p:spPr>
      </p:pic>
    </p:spTree>
    <p:extLst>
      <p:ext uri="{BB962C8B-B14F-4D97-AF65-F5344CB8AC3E}">
        <p14:creationId xmlns:p14="http://schemas.microsoft.com/office/powerpoint/2010/main" val="132106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E207-4D57-3287-3E5C-31202CB0A6D3}"/>
              </a:ext>
            </a:extLst>
          </p:cNvPr>
          <p:cNvSpPr>
            <a:spLocks noGrp="1"/>
          </p:cNvSpPr>
          <p:nvPr>
            <p:ph type="title"/>
          </p:nvPr>
        </p:nvSpPr>
        <p:spPr/>
        <p:txBody>
          <a:bodyPr/>
          <a:lstStyle/>
          <a:p>
            <a:r>
              <a:rPr lang="en-US" dirty="0"/>
              <a:t>Potato Leaf Hoppers</a:t>
            </a:r>
          </a:p>
        </p:txBody>
      </p:sp>
      <p:sp>
        <p:nvSpPr>
          <p:cNvPr id="3" name="Text Placeholder 2">
            <a:extLst>
              <a:ext uri="{FF2B5EF4-FFF2-40B4-BE49-F238E27FC236}">
                <a16:creationId xmlns:a16="http://schemas.microsoft.com/office/drawing/2014/main" id="{6B8F42D3-8FA2-870F-F00C-5FD87D452E96}"/>
              </a:ext>
            </a:extLst>
          </p:cNvPr>
          <p:cNvSpPr>
            <a:spLocks noGrp="1"/>
          </p:cNvSpPr>
          <p:nvPr>
            <p:ph type="body" idx="1"/>
          </p:nvPr>
        </p:nvSpPr>
        <p:spPr>
          <a:xfrm>
            <a:off x="457199" y="1317938"/>
            <a:ext cx="4448755" cy="3448200"/>
          </a:xfrm>
        </p:spPr>
        <p:txBody>
          <a:bodyPr>
            <a:normAutofit/>
          </a:bodyPr>
          <a:lstStyle/>
          <a:p>
            <a:r>
              <a:rPr lang="en-US" dirty="0">
                <a:highlight>
                  <a:srgbClr val="8BB4D9"/>
                </a:highlight>
              </a:rPr>
              <a:t>1</a:t>
            </a:r>
            <a:r>
              <a:rPr lang="en-US" baseline="30000" dirty="0">
                <a:highlight>
                  <a:srgbClr val="8BB4D9"/>
                </a:highlight>
              </a:rPr>
              <a:t>st</a:t>
            </a:r>
            <a:r>
              <a:rPr lang="en-US" dirty="0">
                <a:highlight>
                  <a:srgbClr val="8BB4D9"/>
                </a:highlight>
              </a:rPr>
              <a:t> generation</a:t>
            </a:r>
            <a:r>
              <a:rPr lang="en-US" dirty="0"/>
              <a:t> only migrates north once</a:t>
            </a:r>
          </a:p>
          <a:p>
            <a:r>
              <a:rPr lang="en-US" dirty="0"/>
              <a:t>The leafhoppers moving further north throughout the season are </a:t>
            </a:r>
            <a:r>
              <a:rPr lang="en-US" dirty="0">
                <a:highlight>
                  <a:srgbClr val="E2C54A"/>
                </a:highlight>
              </a:rPr>
              <a:t>later generations </a:t>
            </a:r>
            <a:r>
              <a:rPr lang="en-US" dirty="0"/>
              <a:t>of offspring</a:t>
            </a:r>
          </a:p>
        </p:txBody>
      </p:sp>
      <p:grpSp>
        <p:nvGrpSpPr>
          <p:cNvPr id="25" name="Group 24">
            <a:extLst>
              <a:ext uri="{FF2B5EF4-FFF2-40B4-BE49-F238E27FC236}">
                <a16:creationId xmlns:a16="http://schemas.microsoft.com/office/drawing/2014/main" id="{410E7F85-13D4-C4F2-5A52-A957D6F6731B}"/>
              </a:ext>
            </a:extLst>
          </p:cNvPr>
          <p:cNvGrpSpPr/>
          <p:nvPr/>
        </p:nvGrpSpPr>
        <p:grpSpPr>
          <a:xfrm>
            <a:off x="5058516" y="113565"/>
            <a:ext cx="3893165" cy="4800677"/>
            <a:chOff x="5058516" y="113565"/>
            <a:chExt cx="3893165" cy="4800677"/>
          </a:xfrm>
        </p:grpSpPr>
        <p:grpSp>
          <p:nvGrpSpPr>
            <p:cNvPr id="22" name="Group 21">
              <a:extLst>
                <a:ext uri="{FF2B5EF4-FFF2-40B4-BE49-F238E27FC236}">
                  <a16:creationId xmlns:a16="http://schemas.microsoft.com/office/drawing/2014/main" id="{DC04AB06-F6CB-46AD-557E-0A4D0DAC1736}"/>
                </a:ext>
              </a:extLst>
            </p:cNvPr>
            <p:cNvGrpSpPr/>
            <p:nvPr/>
          </p:nvGrpSpPr>
          <p:grpSpPr>
            <a:xfrm>
              <a:off x="5058516" y="113565"/>
              <a:ext cx="3893165" cy="4800677"/>
              <a:chOff x="5058516" y="145370"/>
              <a:chExt cx="3893165" cy="4800677"/>
            </a:xfrm>
          </p:grpSpPr>
          <p:grpSp>
            <p:nvGrpSpPr>
              <p:cNvPr id="16" name="Group 15">
                <a:extLst>
                  <a:ext uri="{FF2B5EF4-FFF2-40B4-BE49-F238E27FC236}">
                    <a16:creationId xmlns:a16="http://schemas.microsoft.com/office/drawing/2014/main" id="{4FD1C8D1-60FF-B0EA-4581-C7564AA77F02}"/>
                  </a:ext>
                </a:extLst>
              </p:cNvPr>
              <p:cNvGrpSpPr/>
              <p:nvPr/>
            </p:nvGrpSpPr>
            <p:grpSpPr>
              <a:xfrm>
                <a:off x="5058516" y="145370"/>
                <a:ext cx="3893165" cy="4800677"/>
                <a:chOff x="5058516" y="145370"/>
                <a:chExt cx="3893165" cy="4800677"/>
              </a:xfrm>
            </p:grpSpPr>
            <p:pic>
              <p:nvPicPr>
                <p:cNvPr id="11" name="Picture 10" descr="A map of the united states&#10;&#10;Description automatically generated">
                  <a:extLst>
                    <a:ext uri="{FF2B5EF4-FFF2-40B4-BE49-F238E27FC236}">
                      <a16:creationId xmlns:a16="http://schemas.microsoft.com/office/drawing/2014/main" id="{CADC694D-50E7-F033-1FA6-5809A02ECBB5}"/>
                    </a:ext>
                  </a:extLst>
                </p:cNvPr>
                <p:cNvPicPr>
                  <a:picLocks noChangeAspect="1"/>
                </p:cNvPicPr>
                <p:nvPr/>
              </p:nvPicPr>
              <p:blipFill>
                <a:blip r:embed="rId3"/>
                <a:stretch>
                  <a:fillRect/>
                </a:stretch>
              </p:blipFill>
              <p:spPr>
                <a:xfrm>
                  <a:off x="5058516" y="578846"/>
                  <a:ext cx="3893165" cy="4261700"/>
                </a:xfrm>
                <a:prstGeom prst="rect">
                  <a:avLst/>
                </a:prstGeom>
              </p:spPr>
            </p:pic>
            <p:sp>
              <p:nvSpPr>
                <p:cNvPr id="12" name="Arrow: Down 11">
                  <a:extLst>
                    <a:ext uri="{FF2B5EF4-FFF2-40B4-BE49-F238E27FC236}">
                      <a16:creationId xmlns:a16="http://schemas.microsoft.com/office/drawing/2014/main" id="{97BC1D43-F44B-63C3-BBDD-F1567F8F4ECC}"/>
                    </a:ext>
                  </a:extLst>
                </p:cNvPr>
                <p:cNvSpPr/>
                <p:nvPr/>
              </p:nvSpPr>
              <p:spPr>
                <a:xfrm>
                  <a:off x="5255812" y="145370"/>
                  <a:ext cx="159026" cy="762789"/>
                </a:xfrm>
                <a:prstGeom prst="downArrow">
                  <a:avLst>
                    <a:gd name="adj1" fmla="val 35299"/>
                    <a:gd name="adj2" fmla="val 85704"/>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2FE6CA-2B19-5160-3180-24D5D1C0F0A0}"/>
                    </a:ext>
                  </a:extLst>
                </p:cNvPr>
                <p:cNvSpPr txBox="1"/>
                <p:nvPr/>
              </p:nvSpPr>
              <p:spPr>
                <a:xfrm>
                  <a:off x="5355203" y="342098"/>
                  <a:ext cx="1916265" cy="369332"/>
                </a:xfrm>
                <a:prstGeom prst="rect">
                  <a:avLst/>
                </a:prstGeom>
                <a:noFill/>
              </p:spPr>
              <p:txBody>
                <a:bodyPr wrap="square" rtlCol="0">
                  <a:spAutoFit/>
                </a:bodyPr>
                <a:lstStyle/>
                <a:p>
                  <a:pPr algn="ctr"/>
                  <a:r>
                    <a:rPr lang="en-US" sz="1800" b="1" dirty="0">
                      <a:solidFill>
                        <a:schemeClr val="accent4"/>
                      </a:solidFill>
                    </a:rPr>
                    <a:t>Summer range</a:t>
                  </a:r>
                </a:p>
              </p:txBody>
            </p:sp>
            <p:sp>
              <p:nvSpPr>
                <p:cNvPr id="14" name="Arrow: Down 13">
                  <a:extLst>
                    <a:ext uri="{FF2B5EF4-FFF2-40B4-BE49-F238E27FC236}">
                      <a16:creationId xmlns:a16="http://schemas.microsoft.com/office/drawing/2014/main" id="{7CC84D2F-40DA-9070-7BA5-F299FF97E712}"/>
                    </a:ext>
                  </a:extLst>
                </p:cNvPr>
                <p:cNvSpPr/>
                <p:nvPr/>
              </p:nvSpPr>
              <p:spPr>
                <a:xfrm flipV="1">
                  <a:off x="5567197" y="4183258"/>
                  <a:ext cx="159026" cy="762789"/>
                </a:xfrm>
                <a:prstGeom prst="downArrow">
                  <a:avLst>
                    <a:gd name="adj1" fmla="val 35299"/>
                    <a:gd name="adj2" fmla="val 85704"/>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120F80-3ADE-1CDD-D902-E7C054E4B49D}"/>
                    </a:ext>
                  </a:extLst>
                </p:cNvPr>
                <p:cNvSpPr txBox="1"/>
                <p:nvPr/>
              </p:nvSpPr>
              <p:spPr>
                <a:xfrm>
                  <a:off x="5726224" y="4379987"/>
                  <a:ext cx="1620782" cy="369332"/>
                </a:xfrm>
                <a:prstGeom prst="rect">
                  <a:avLst/>
                </a:prstGeom>
                <a:solidFill>
                  <a:schemeClr val="bg1"/>
                </a:solidFill>
              </p:spPr>
              <p:txBody>
                <a:bodyPr wrap="square" rtlCol="0">
                  <a:spAutoFit/>
                </a:bodyPr>
                <a:lstStyle/>
                <a:p>
                  <a:pPr algn="ctr"/>
                  <a:r>
                    <a:rPr lang="en-US" sz="1800" b="1" dirty="0">
                      <a:solidFill>
                        <a:schemeClr val="tx2">
                          <a:lumMod val="50000"/>
                        </a:schemeClr>
                      </a:solidFill>
                    </a:rPr>
                    <a:t>Winter range</a:t>
                  </a:r>
                </a:p>
              </p:txBody>
            </p:sp>
          </p:grpSp>
          <p:sp>
            <p:nvSpPr>
              <p:cNvPr id="17" name="TextBox 16">
                <a:extLst>
                  <a:ext uri="{FF2B5EF4-FFF2-40B4-BE49-F238E27FC236}">
                    <a16:creationId xmlns:a16="http://schemas.microsoft.com/office/drawing/2014/main" id="{B4E116D8-7849-7DD8-B4BB-49CB76FC79BB}"/>
                  </a:ext>
                </a:extLst>
              </p:cNvPr>
              <p:cNvSpPr txBox="1"/>
              <p:nvPr/>
            </p:nvSpPr>
            <p:spPr>
              <a:xfrm>
                <a:off x="5058516" y="2940627"/>
                <a:ext cx="418704" cy="338554"/>
              </a:xfrm>
              <a:prstGeom prst="rect">
                <a:avLst/>
              </a:prstGeom>
              <a:solidFill>
                <a:srgbClr val="8BB4D9"/>
              </a:solidFill>
              <a:ln>
                <a:noFill/>
              </a:ln>
            </p:spPr>
            <p:txBody>
              <a:bodyPr wrap="none" rtlCol="0">
                <a:spAutoFit/>
              </a:bodyPr>
              <a:lstStyle/>
              <a:p>
                <a:r>
                  <a:rPr lang="en-US" sz="1600" b="1" dirty="0"/>
                  <a:t>1</a:t>
                </a:r>
                <a:r>
                  <a:rPr lang="en-US" sz="1600" b="1" baseline="30000" dirty="0"/>
                  <a:t>st</a:t>
                </a:r>
                <a:endParaRPr lang="en-US" sz="1600" b="1" dirty="0"/>
              </a:p>
            </p:txBody>
          </p:sp>
          <p:sp>
            <p:nvSpPr>
              <p:cNvPr id="20" name="TextBox 19">
                <a:extLst>
                  <a:ext uri="{FF2B5EF4-FFF2-40B4-BE49-F238E27FC236}">
                    <a16:creationId xmlns:a16="http://schemas.microsoft.com/office/drawing/2014/main" id="{1F75D6E5-9804-8C30-5C47-AD4F7E208D6A}"/>
                  </a:ext>
                </a:extLst>
              </p:cNvPr>
              <p:cNvSpPr txBox="1"/>
              <p:nvPr/>
            </p:nvSpPr>
            <p:spPr>
              <a:xfrm>
                <a:off x="5058516" y="2202127"/>
                <a:ext cx="465192" cy="338554"/>
              </a:xfrm>
              <a:prstGeom prst="rect">
                <a:avLst/>
              </a:prstGeom>
              <a:solidFill>
                <a:srgbClr val="E2C54A"/>
              </a:solidFill>
              <a:ln>
                <a:noFill/>
              </a:ln>
            </p:spPr>
            <p:txBody>
              <a:bodyPr wrap="none" rtlCol="0">
                <a:spAutoFit/>
              </a:bodyPr>
              <a:lstStyle/>
              <a:p>
                <a:r>
                  <a:rPr lang="en-US" sz="1600" b="1" dirty="0"/>
                  <a:t>2</a:t>
                </a:r>
                <a:r>
                  <a:rPr lang="en-US" sz="1600" b="1" baseline="30000" dirty="0"/>
                  <a:t>nd</a:t>
                </a:r>
                <a:endParaRPr lang="en-US" sz="1600" b="1" dirty="0"/>
              </a:p>
            </p:txBody>
          </p:sp>
          <p:sp>
            <p:nvSpPr>
              <p:cNvPr id="21" name="TextBox 20">
                <a:extLst>
                  <a:ext uri="{FF2B5EF4-FFF2-40B4-BE49-F238E27FC236}">
                    <a16:creationId xmlns:a16="http://schemas.microsoft.com/office/drawing/2014/main" id="{712B71E8-1DD6-2633-5E06-5C282547582B}"/>
                  </a:ext>
                </a:extLst>
              </p:cNvPr>
              <p:cNvSpPr txBox="1"/>
              <p:nvPr/>
            </p:nvSpPr>
            <p:spPr>
              <a:xfrm>
                <a:off x="5058516" y="1463627"/>
                <a:ext cx="434734" cy="338554"/>
              </a:xfrm>
              <a:prstGeom prst="rect">
                <a:avLst/>
              </a:prstGeom>
              <a:solidFill>
                <a:schemeClr val="accent1"/>
              </a:solidFill>
              <a:ln>
                <a:noFill/>
              </a:ln>
            </p:spPr>
            <p:txBody>
              <a:bodyPr wrap="none" rtlCol="0">
                <a:spAutoFit/>
              </a:bodyPr>
              <a:lstStyle/>
              <a:p>
                <a:r>
                  <a:rPr lang="en-US" sz="1600" b="1" dirty="0"/>
                  <a:t>3</a:t>
                </a:r>
                <a:r>
                  <a:rPr lang="en-US" sz="1600" b="1" baseline="30000" dirty="0"/>
                  <a:t>rd</a:t>
                </a:r>
                <a:endParaRPr lang="en-US" sz="1600" b="1" dirty="0"/>
              </a:p>
            </p:txBody>
          </p:sp>
        </p:grpSp>
        <p:sp>
          <p:nvSpPr>
            <p:cNvPr id="23" name="Arrow: Up 22">
              <a:extLst>
                <a:ext uri="{FF2B5EF4-FFF2-40B4-BE49-F238E27FC236}">
                  <a16:creationId xmlns:a16="http://schemas.microsoft.com/office/drawing/2014/main" id="{21F1F81C-2F5B-E1F2-84D9-A75CCAF79F33}"/>
                </a:ext>
              </a:extLst>
            </p:cNvPr>
            <p:cNvSpPr/>
            <p:nvPr/>
          </p:nvSpPr>
          <p:spPr>
            <a:xfrm>
              <a:off x="5058516" y="2634625"/>
              <a:ext cx="91941" cy="353716"/>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56BB1705-0CA9-6181-E3AD-00509FF918AD}"/>
                </a:ext>
              </a:extLst>
            </p:cNvPr>
            <p:cNvSpPr/>
            <p:nvPr/>
          </p:nvSpPr>
          <p:spPr>
            <a:xfrm>
              <a:off x="5058516" y="1873632"/>
              <a:ext cx="91941" cy="353716"/>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2891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3"/>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Potato Leafhopper Migration</a:t>
            </a:r>
            <a:endParaRPr/>
          </a:p>
        </p:txBody>
      </p:sp>
      <p:sp>
        <p:nvSpPr>
          <p:cNvPr id="235" name="Google Shape;235;p53"/>
          <p:cNvSpPr txBox="1">
            <a:spLocks noGrp="1"/>
          </p:cNvSpPr>
          <p:nvPr>
            <p:ph type="body" idx="1"/>
          </p:nvPr>
        </p:nvSpPr>
        <p:spPr>
          <a:xfrm>
            <a:off x="311700" y="1152474"/>
            <a:ext cx="4132550" cy="3946173"/>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sz="1700" b="1" dirty="0"/>
              <a:t>Map 1</a:t>
            </a:r>
            <a:endParaRPr sz="1700" b="1" dirty="0"/>
          </a:p>
          <a:p>
            <a:pPr marL="457200" lvl="0" indent="-336550" algn="l" rtl="0">
              <a:spcBef>
                <a:spcPts val="520"/>
              </a:spcBef>
              <a:spcAft>
                <a:spcPts val="0"/>
              </a:spcAft>
              <a:buSzPts val="1700"/>
              <a:buAutoNum type="arabicPeriod"/>
            </a:pPr>
            <a:r>
              <a:rPr lang="en" sz="1700" dirty="0"/>
              <a:t>Pick a year early in the time series.</a:t>
            </a:r>
            <a:endParaRPr sz="1700" dirty="0"/>
          </a:p>
          <a:p>
            <a:pPr marL="457200" lvl="0" indent="-336550" algn="l" rtl="0">
              <a:spcBef>
                <a:spcPts val="520"/>
              </a:spcBef>
              <a:spcAft>
                <a:spcPts val="0"/>
              </a:spcAft>
              <a:buSzPts val="1700"/>
              <a:buAutoNum type="arabicPeriod"/>
            </a:pPr>
            <a:r>
              <a:rPr lang="en" sz="1700" dirty="0"/>
              <a:t>Move the Day of the Year slider.</a:t>
            </a:r>
            <a:endParaRPr sz="1700" dirty="0"/>
          </a:p>
          <a:p>
            <a:pPr marL="457200" lvl="0" indent="-336550" algn="l" rtl="0">
              <a:spcBef>
                <a:spcPts val="520"/>
              </a:spcBef>
              <a:spcAft>
                <a:spcPts val="0"/>
              </a:spcAft>
              <a:buSzPts val="1700"/>
              <a:buAutoNum type="arabicPeriod"/>
            </a:pPr>
            <a:r>
              <a:rPr lang="en" sz="1700" dirty="0"/>
              <a:t>Make observations about how the map changes over time.</a:t>
            </a:r>
            <a:endParaRPr sz="1700" dirty="0"/>
          </a:p>
          <a:p>
            <a:pPr marL="0" lvl="0" indent="0" algn="l" rtl="0">
              <a:spcBef>
                <a:spcPts val="520"/>
              </a:spcBef>
              <a:spcAft>
                <a:spcPts val="0"/>
              </a:spcAft>
              <a:buNone/>
            </a:pPr>
            <a:r>
              <a:rPr lang="en" sz="1700" b="1" dirty="0"/>
              <a:t>Map 2</a:t>
            </a:r>
            <a:endParaRPr sz="1700" b="1" dirty="0"/>
          </a:p>
          <a:p>
            <a:pPr marL="457200" lvl="0" indent="-336550" algn="l" rtl="0">
              <a:spcBef>
                <a:spcPts val="520"/>
              </a:spcBef>
              <a:spcAft>
                <a:spcPts val="0"/>
              </a:spcAft>
              <a:buSzPts val="1700"/>
              <a:buAutoNum type="arabicPeriod"/>
            </a:pPr>
            <a:r>
              <a:rPr lang="en" sz="1700" dirty="0"/>
              <a:t>Pick a different year later in the time series.</a:t>
            </a:r>
            <a:endParaRPr sz="1700" dirty="0"/>
          </a:p>
          <a:p>
            <a:pPr marL="457200" lvl="0" indent="-336550" algn="l" rtl="0">
              <a:spcBef>
                <a:spcPts val="520"/>
              </a:spcBef>
              <a:spcAft>
                <a:spcPts val="0"/>
              </a:spcAft>
              <a:buSzPts val="1700"/>
              <a:buAutoNum type="arabicPeriod"/>
            </a:pPr>
            <a:r>
              <a:rPr lang="en" sz="1700" dirty="0"/>
              <a:t>Repeat steps 2-3 above.</a:t>
            </a:r>
            <a:endParaRPr sz="1700" dirty="0"/>
          </a:p>
          <a:p>
            <a:pPr marL="0" lvl="0" indent="0" algn="l" rtl="0">
              <a:spcBef>
                <a:spcPts val="520"/>
              </a:spcBef>
              <a:spcAft>
                <a:spcPts val="0"/>
              </a:spcAft>
              <a:buNone/>
            </a:pPr>
            <a:r>
              <a:rPr lang="en" sz="1700" b="1" dirty="0"/>
              <a:t>Compare your observations between the data sets. </a:t>
            </a:r>
            <a:endParaRPr sz="1700" dirty="0"/>
          </a:p>
        </p:txBody>
      </p:sp>
      <p:pic>
        <p:nvPicPr>
          <p:cNvPr id="236" name="Google Shape;236;p53"/>
          <p:cNvPicPr preferRelativeResize="0"/>
          <p:nvPr/>
        </p:nvPicPr>
        <p:blipFill>
          <a:blip r:embed="rId3">
            <a:alphaModFix/>
          </a:blip>
          <a:stretch>
            <a:fillRect/>
          </a:stretch>
        </p:blipFill>
        <p:spPr>
          <a:xfrm>
            <a:off x="4444250" y="1894950"/>
            <a:ext cx="4527599" cy="2223657"/>
          </a:xfrm>
          <a:prstGeom prst="rect">
            <a:avLst/>
          </a:prstGeom>
          <a:noFill/>
          <a:ln>
            <a:noFill/>
          </a:ln>
        </p:spPr>
      </p:pic>
      <p:sp>
        <p:nvSpPr>
          <p:cNvPr id="237" name="Google Shape;237;p53"/>
          <p:cNvSpPr txBox="1"/>
          <p:nvPr/>
        </p:nvSpPr>
        <p:spPr>
          <a:xfrm>
            <a:off x="5706075" y="290053"/>
            <a:ext cx="3201300" cy="750945"/>
          </a:xfrm>
          <a:prstGeom prst="rect">
            <a:avLst/>
          </a:prstGeom>
          <a:noFill/>
          <a:ln>
            <a:noFill/>
          </a:ln>
        </p:spPr>
        <p:txBody>
          <a:bodyPr spcFirstLastPara="1" wrap="square" lIns="91425" tIns="91425" rIns="91425" bIns="91425" anchor="ctr" anchorCtr="0">
            <a:spAutoFit/>
          </a:bodyPr>
          <a:lstStyle/>
          <a:p>
            <a:pPr marL="0" lvl="0" indent="0" algn="ctr" rtl="0">
              <a:lnSpc>
                <a:spcPct val="115000"/>
              </a:lnSpc>
              <a:buNone/>
            </a:pPr>
            <a:r>
              <a:rPr lang="en" sz="3200" b="1" dirty="0">
                <a:solidFill>
                  <a:srgbClr val="0066FF"/>
                </a:solidFill>
                <a:hlinkClick r:id="rId4">
                  <a:extLst>
                    <a:ext uri="{A12FA001-AC4F-418D-AE19-62706E023703}">
                      <ahyp:hlinkClr xmlns:ahyp="http://schemas.microsoft.com/office/drawing/2018/hyperlinkcolor" val="tx"/>
                    </a:ext>
                  </a:extLst>
                </a:hlinkClick>
              </a:rPr>
              <a:t>bit.ly/3XM2K6P</a:t>
            </a:r>
            <a:endParaRPr sz="2600" dirty="0">
              <a:solidFill>
                <a:srgbClr val="0066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4"/>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Potato Leafhopper Migration</a:t>
            </a:r>
            <a:endParaRPr/>
          </a:p>
        </p:txBody>
      </p:sp>
      <p:sp>
        <p:nvSpPr>
          <p:cNvPr id="243" name="Google Shape;243;p54"/>
          <p:cNvSpPr txBox="1">
            <a:spLocks noGrp="1"/>
          </p:cNvSpPr>
          <p:nvPr>
            <p:ph type="body" idx="1"/>
          </p:nvPr>
        </p:nvSpPr>
        <p:spPr>
          <a:xfrm>
            <a:off x="311700" y="1152475"/>
            <a:ext cx="8520600" cy="36915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Clr>
                <a:schemeClr val="dk1"/>
              </a:buClr>
              <a:buSzPts val="2600"/>
              <a:buChar char="•"/>
            </a:pPr>
            <a:r>
              <a:rPr lang="en">
                <a:solidFill>
                  <a:schemeClr val="dk1"/>
                </a:solidFill>
              </a:rPr>
              <a:t>What patterns or trends did you observe in leaf hopper appearance within a single year? </a:t>
            </a:r>
            <a:endParaRPr>
              <a:solidFill>
                <a:schemeClr val="dk1"/>
              </a:solidFill>
            </a:endParaRPr>
          </a:p>
          <a:p>
            <a:pPr marL="457200" lvl="0" indent="-393700" algn="l" rtl="0">
              <a:spcBef>
                <a:spcPts val="1000"/>
              </a:spcBef>
              <a:spcAft>
                <a:spcPts val="1000"/>
              </a:spcAft>
              <a:buClr>
                <a:schemeClr val="dk1"/>
              </a:buClr>
              <a:buSzPts val="2600"/>
              <a:buChar char="•"/>
            </a:pPr>
            <a:r>
              <a:rPr lang="en">
                <a:solidFill>
                  <a:schemeClr val="dk1"/>
                </a:solidFill>
              </a:rPr>
              <a:t>What patterns or trends did you observe between the two years you compared?</a:t>
            </a:r>
            <a:endParaRPr>
              <a:solidFill>
                <a:schemeClr val="dk1"/>
              </a:solidFill>
            </a:endParaRPr>
          </a:p>
        </p:txBody>
      </p:sp>
      <p:pic>
        <p:nvPicPr>
          <p:cNvPr id="244" name="Google Shape;244;p54"/>
          <p:cNvPicPr preferRelativeResize="0"/>
          <p:nvPr/>
        </p:nvPicPr>
        <p:blipFill>
          <a:blip r:embed="rId3">
            <a:alphaModFix/>
          </a:blip>
          <a:stretch>
            <a:fillRect/>
          </a:stretch>
        </p:blipFill>
        <p:spPr>
          <a:xfrm>
            <a:off x="1173637" y="2968547"/>
            <a:ext cx="6796726" cy="2174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55"/>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Potato Leafhopper Migration</a:t>
            </a:r>
            <a:endParaRPr/>
          </a:p>
        </p:txBody>
      </p:sp>
      <p:sp>
        <p:nvSpPr>
          <p:cNvPr id="250" name="Google Shape;250;p55"/>
          <p:cNvSpPr txBox="1">
            <a:spLocks noGrp="1"/>
          </p:cNvSpPr>
          <p:nvPr>
            <p:ph type="body" idx="1"/>
          </p:nvPr>
        </p:nvSpPr>
        <p:spPr>
          <a:xfrm>
            <a:off x="311700" y="1152475"/>
            <a:ext cx="8520600" cy="3691500"/>
          </a:xfrm>
          <a:prstGeom prst="rect">
            <a:avLst/>
          </a:prstGeom>
        </p:spPr>
        <p:txBody>
          <a:bodyPr spcFirstLastPara="1" wrap="square" lIns="91425" tIns="45700" rIns="91425" bIns="45700" anchor="t" anchorCtr="0">
            <a:normAutofit lnSpcReduction="10000"/>
          </a:bodyPr>
          <a:lstStyle/>
          <a:p>
            <a:pPr marL="457200" lvl="0" indent="-393700" algn="l" rtl="0">
              <a:spcBef>
                <a:spcPts val="0"/>
              </a:spcBef>
              <a:spcAft>
                <a:spcPts val="0"/>
              </a:spcAft>
              <a:buClr>
                <a:schemeClr val="dk1"/>
              </a:buClr>
              <a:buSzPts val="2600"/>
              <a:buChar char="•"/>
            </a:pPr>
            <a:r>
              <a:rPr lang="en" dirty="0"/>
              <a:t>Are leafhoppers altering their migration phenology? How do you know?</a:t>
            </a:r>
            <a:endParaRPr dirty="0"/>
          </a:p>
          <a:p>
            <a:pPr marL="457200" lvl="0" indent="-393700" algn="l" rtl="0">
              <a:spcBef>
                <a:spcPts val="1000"/>
              </a:spcBef>
              <a:spcAft>
                <a:spcPts val="0"/>
              </a:spcAft>
              <a:buClr>
                <a:schemeClr val="dk1"/>
              </a:buClr>
              <a:buSzPts val="2600"/>
              <a:buChar char="•"/>
            </a:pPr>
            <a:r>
              <a:rPr lang="en" dirty="0"/>
              <a:t>Do they always migrate only from north to south? </a:t>
            </a:r>
            <a:endParaRPr dirty="0"/>
          </a:p>
          <a:p>
            <a:pPr marL="457200" lvl="0" indent="-393700" algn="l" rtl="0">
              <a:spcBef>
                <a:spcPts val="1000"/>
              </a:spcBef>
              <a:spcAft>
                <a:spcPts val="0"/>
              </a:spcAft>
              <a:buClr>
                <a:schemeClr val="dk1"/>
              </a:buClr>
              <a:buSzPts val="2600"/>
              <a:buChar char="•"/>
            </a:pPr>
            <a:r>
              <a:rPr lang="en" dirty="0"/>
              <a:t>Why might one location not have leafhoppers until later in the year, if a more northern location already has them?</a:t>
            </a:r>
            <a:endParaRPr dirty="0"/>
          </a:p>
          <a:p>
            <a:pPr marL="457200" lvl="0" indent="-393700" algn="l" rtl="0">
              <a:spcBef>
                <a:spcPts val="1000"/>
              </a:spcBef>
              <a:spcAft>
                <a:spcPts val="0"/>
              </a:spcAft>
              <a:buClr>
                <a:schemeClr val="dk1"/>
              </a:buClr>
              <a:buSzPts val="2600"/>
              <a:buChar char="•"/>
            </a:pPr>
            <a:r>
              <a:rPr lang="en" dirty="0">
                <a:solidFill>
                  <a:schemeClr val="dk1"/>
                </a:solidFill>
              </a:rPr>
              <a:t>How might insect life history influence these patterns?</a:t>
            </a:r>
            <a:endParaRPr dirty="0">
              <a:solidFill>
                <a:schemeClr val="dk1"/>
              </a:solidFill>
            </a:endParaRPr>
          </a:p>
          <a:p>
            <a:pPr marL="457200" lvl="0" indent="-393700" algn="l" rtl="0">
              <a:spcBef>
                <a:spcPts val="1000"/>
              </a:spcBef>
              <a:spcAft>
                <a:spcPts val="1000"/>
              </a:spcAft>
              <a:buClr>
                <a:schemeClr val="dk1"/>
              </a:buClr>
              <a:buSzPts val="2600"/>
              <a:buChar char="•"/>
            </a:pPr>
            <a:r>
              <a:rPr lang="en" dirty="0">
                <a:solidFill>
                  <a:schemeClr val="dk1"/>
                </a:solidFill>
              </a:rPr>
              <a:t>Why might scientists be interested in insect seasonal activity and migration data?</a:t>
            </a:r>
            <a:endParaRPr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7"/>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Driving Question Board</a:t>
            </a:r>
            <a:endParaRPr/>
          </a:p>
        </p:txBody>
      </p:sp>
      <p:sp>
        <p:nvSpPr>
          <p:cNvPr id="262" name="Google Shape;262;p57"/>
          <p:cNvSpPr txBox="1">
            <a:spLocks noGrp="1"/>
          </p:cNvSpPr>
          <p:nvPr>
            <p:ph type="body" idx="2"/>
          </p:nvPr>
        </p:nvSpPr>
        <p:spPr>
          <a:xfrm>
            <a:off x="4832400" y="1152475"/>
            <a:ext cx="3999900" cy="3416400"/>
          </a:xfrm>
          <a:prstGeom prst="rect">
            <a:avLst/>
          </a:prstGeom>
        </p:spPr>
        <p:txBody>
          <a:bodyPr spcFirstLastPara="1" wrap="square" lIns="91425" tIns="45700" rIns="91425" bIns="45700" anchor="ctr" anchorCtr="0">
            <a:normAutofit lnSpcReduction="10000"/>
          </a:bodyPr>
          <a:lstStyle/>
          <a:p>
            <a:pPr marL="0" lvl="0" indent="0" algn="ctr" rtl="0">
              <a:spcBef>
                <a:spcPts val="520"/>
              </a:spcBef>
              <a:spcAft>
                <a:spcPts val="0"/>
              </a:spcAft>
              <a:buNone/>
            </a:pPr>
            <a:r>
              <a:rPr lang="en" sz="2500"/>
              <a:t>Can we answer any of our questions? </a:t>
            </a:r>
            <a:endParaRPr sz="2500"/>
          </a:p>
          <a:p>
            <a:pPr marL="0" lvl="0" indent="0" algn="ctr" rtl="0">
              <a:spcBef>
                <a:spcPts val="520"/>
              </a:spcBef>
              <a:spcAft>
                <a:spcPts val="0"/>
              </a:spcAft>
              <a:buNone/>
            </a:pPr>
            <a:endParaRPr sz="2500"/>
          </a:p>
          <a:p>
            <a:pPr marL="0" lvl="0" indent="0" algn="ctr" rtl="0">
              <a:spcBef>
                <a:spcPts val="520"/>
              </a:spcBef>
              <a:spcAft>
                <a:spcPts val="0"/>
              </a:spcAft>
              <a:buNone/>
            </a:pPr>
            <a:r>
              <a:rPr lang="en" sz="2500"/>
              <a:t>Should we remove any?</a:t>
            </a:r>
            <a:endParaRPr sz="2500"/>
          </a:p>
          <a:p>
            <a:pPr marL="0" lvl="0" indent="0" algn="ctr" rtl="0">
              <a:spcBef>
                <a:spcPts val="520"/>
              </a:spcBef>
              <a:spcAft>
                <a:spcPts val="0"/>
              </a:spcAft>
              <a:buNone/>
            </a:pPr>
            <a:endParaRPr sz="2500"/>
          </a:p>
          <a:p>
            <a:pPr marL="0" lvl="0" indent="0" algn="ctr" rtl="0">
              <a:spcBef>
                <a:spcPts val="520"/>
              </a:spcBef>
              <a:spcAft>
                <a:spcPts val="0"/>
              </a:spcAft>
              <a:buNone/>
            </a:pPr>
            <a:r>
              <a:rPr lang="en" sz="2500"/>
              <a:t>What other information do we need to answer our questions?</a:t>
            </a:r>
            <a:endParaRPr sz="2500"/>
          </a:p>
        </p:txBody>
      </p:sp>
      <p:pic>
        <p:nvPicPr>
          <p:cNvPr id="263" name="Google Shape;263;p57"/>
          <p:cNvPicPr preferRelativeResize="0"/>
          <p:nvPr/>
        </p:nvPicPr>
        <p:blipFill>
          <a:blip r:embed="rId3">
            <a:alphaModFix/>
          </a:blip>
          <a:stretch>
            <a:fillRect/>
          </a:stretch>
        </p:blipFill>
        <p:spPr>
          <a:xfrm>
            <a:off x="152400" y="1170125"/>
            <a:ext cx="4527601" cy="3395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8"/>
          <p:cNvSpPr txBox="1">
            <a:spLocks noGrp="1"/>
          </p:cNvSpPr>
          <p:nvPr>
            <p:ph type="title"/>
          </p:nvPr>
        </p:nvSpPr>
        <p:spPr>
          <a:xfrm>
            <a:off x="451377" y="2060852"/>
            <a:ext cx="7772400" cy="1021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Big Ideas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9"/>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Six-Word Memoir</a:t>
            </a:r>
            <a:endParaRPr/>
          </a:p>
        </p:txBody>
      </p:sp>
      <p:sp>
        <p:nvSpPr>
          <p:cNvPr id="274" name="Google Shape;274;p59"/>
          <p:cNvSpPr txBox="1">
            <a:spLocks noGrp="1"/>
          </p:cNvSpPr>
          <p:nvPr>
            <p:ph type="body" idx="1"/>
          </p:nvPr>
        </p:nvSpPr>
        <p:spPr>
          <a:xfrm>
            <a:off x="311700" y="1619175"/>
            <a:ext cx="8520600" cy="2949600"/>
          </a:xfrm>
          <a:prstGeom prst="rect">
            <a:avLst/>
          </a:prstGeom>
        </p:spPr>
        <p:txBody>
          <a:bodyPr spcFirstLastPara="1" wrap="square" lIns="91425" tIns="45700" rIns="91425" bIns="45700" anchor="ctr" anchorCtr="0">
            <a:normAutofit/>
          </a:bodyPr>
          <a:lstStyle/>
          <a:p>
            <a:pPr marL="0" lvl="0" indent="0" algn="ctr" rtl="0">
              <a:spcBef>
                <a:spcPts val="520"/>
              </a:spcBef>
              <a:spcAft>
                <a:spcPts val="0"/>
              </a:spcAft>
              <a:buNone/>
            </a:pPr>
            <a:r>
              <a:rPr lang="en" sz="2800">
                <a:solidFill>
                  <a:schemeClr val="dk1"/>
                </a:solidFill>
              </a:rPr>
              <a:t>In exactly six words, summarize the most important thing you’ve learned about insect phenology.</a:t>
            </a:r>
            <a:endParaRPr sz="2800">
              <a:solidFill>
                <a:schemeClr val="dk1"/>
              </a:solidFill>
            </a:endParaRPr>
          </a:p>
        </p:txBody>
      </p:sp>
      <p:pic>
        <p:nvPicPr>
          <p:cNvPr id="275" name="Google Shape;275;p59"/>
          <p:cNvPicPr preferRelativeResize="0"/>
          <p:nvPr/>
        </p:nvPicPr>
        <p:blipFill>
          <a:blip r:embed="rId3">
            <a:alphaModFix/>
          </a:blip>
          <a:stretch>
            <a:fillRect/>
          </a:stretch>
        </p:blipFill>
        <p:spPr>
          <a:xfrm>
            <a:off x="3833676" y="231645"/>
            <a:ext cx="4998626" cy="121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a:t>Essential Question</a:t>
            </a:r>
            <a:endParaRPr/>
          </a:p>
        </p:txBody>
      </p:sp>
      <p:sp>
        <p:nvSpPr>
          <p:cNvPr id="117" name="Google Shape;117;p23"/>
          <p:cNvSpPr txBox="1">
            <a:spLocks noGrp="1"/>
          </p:cNvSpPr>
          <p:nvPr>
            <p:ph type="body" idx="1"/>
          </p:nvPr>
        </p:nvSpPr>
        <p:spPr>
          <a:xfrm>
            <a:off x="530352" y="2028498"/>
            <a:ext cx="7772400" cy="1933902"/>
          </a:xfrm>
          <a:prstGeom prst="rect">
            <a:avLst/>
          </a:prstGeom>
          <a:noFill/>
          <a:ln>
            <a:noFill/>
          </a:ln>
        </p:spPr>
        <p:txBody>
          <a:bodyPr spcFirstLastPara="1" wrap="square" lIns="45700" tIns="45700" rIns="45700" bIns="45700" anchor="t" anchorCtr="0">
            <a:normAutofit/>
          </a:bodyPr>
          <a:lstStyle/>
          <a:p>
            <a:pPr marL="55563" lvl="0" indent="0" algn="l" rtl="0">
              <a:spcBef>
                <a:spcPts val="0"/>
              </a:spcBef>
              <a:spcAft>
                <a:spcPts val="0"/>
              </a:spcAft>
              <a:buSzPts val="2600"/>
              <a:buNone/>
            </a:pPr>
            <a:r>
              <a:rPr lang="en-US" dirty="0"/>
              <a:t>How do insect activity and migration change seasonally?</a:t>
            </a:r>
          </a:p>
          <a:p>
            <a:pPr marL="55563" lvl="0" indent="0" algn="l" rtl="0">
              <a:spcBef>
                <a:spcPts val="0"/>
              </a:spcBef>
              <a:spcAft>
                <a:spcPts val="0"/>
              </a:spcAft>
              <a:buSzPts val="2600"/>
              <a:buNone/>
            </a:pPr>
            <a:endParaRPr lang="en-US"/>
          </a:p>
          <a:p>
            <a:pPr marL="55563" lvl="0" indent="0" algn="l" rtl="0">
              <a:spcBef>
                <a:spcPts val="0"/>
              </a:spcBef>
              <a:spcAft>
                <a:spcPts val="0"/>
              </a:spcAft>
              <a:buSzPts val="2600"/>
              <a:buNone/>
            </a:pPr>
            <a:r>
              <a:rPr lang="en-US"/>
              <a:t>Why </a:t>
            </a:r>
            <a:r>
              <a:rPr lang="en-US" dirty="0"/>
              <a:t>is the timing of seasonal insect activity and migration important?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a:t>Lesson Objectives</a:t>
            </a:r>
            <a:endParaRPr/>
          </a:p>
        </p:txBody>
      </p:sp>
      <p:sp>
        <p:nvSpPr>
          <p:cNvPr id="123" name="Google Shape;123;p24"/>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p>
            <a:pPr marL="398463" lvl="0" indent="-177800" algn="l" rtl="0">
              <a:spcBef>
                <a:spcPts val="0"/>
              </a:spcBef>
              <a:spcAft>
                <a:spcPts val="0"/>
              </a:spcAft>
              <a:buClr>
                <a:schemeClr val="lt1"/>
              </a:buClr>
              <a:buSzPts val="2600"/>
              <a:buFont typeface="Arial"/>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3"/>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dirty="0"/>
              <a:t>Billion-Bug Highway</a:t>
            </a:r>
            <a:endParaRPr dirty="0"/>
          </a:p>
        </p:txBody>
      </p:sp>
      <p:sp>
        <p:nvSpPr>
          <p:cNvPr id="172" name="Google Shape;172;p43"/>
          <p:cNvSpPr txBox="1">
            <a:spLocks noGrp="1"/>
          </p:cNvSpPr>
          <p:nvPr>
            <p:ph type="body" idx="1"/>
          </p:nvPr>
        </p:nvSpPr>
        <p:spPr>
          <a:xfrm>
            <a:off x="311700" y="1152475"/>
            <a:ext cx="3999900" cy="3416400"/>
          </a:xfrm>
          <a:prstGeom prst="rect">
            <a:avLst/>
          </a:prstGeom>
        </p:spPr>
        <p:txBody>
          <a:bodyPr spcFirstLastPara="1" wrap="square" lIns="91425" tIns="45700" rIns="91425" bIns="45700" anchor="ctr" anchorCtr="0">
            <a:normAutofit/>
          </a:bodyPr>
          <a:lstStyle/>
          <a:p>
            <a:pPr marL="0" lvl="0" indent="0" algn="ctr" rtl="0">
              <a:spcBef>
                <a:spcPts val="520"/>
              </a:spcBef>
              <a:spcAft>
                <a:spcPts val="0"/>
              </a:spcAft>
              <a:buNone/>
            </a:pPr>
            <a:r>
              <a:rPr lang="en" sz="2800" dirty="0">
                <a:solidFill>
                  <a:schemeClr val="dk1"/>
                </a:solidFill>
              </a:rPr>
              <a:t>As you listen to the story, write down any questions you have on individual sticky notes.</a:t>
            </a:r>
            <a:endParaRPr sz="2800" dirty="0">
              <a:solidFill>
                <a:schemeClr val="dk1"/>
              </a:solidFill>
            </a:endParaRPr>
          </a:p>
        </p:txBody>
      </p:sp>
      <p:pic>
        <p:nvPicPr>
          <p:cNvPr id="173" name="Google Shape;173;p43">
            <a:hlinkClick r:id="rId3"/>
          </p:cNvPr>
          <p:cNvPicPr preferRelativeResize="0"/>
          <p:nvPr/>
        </p:nvPicPr>
        <p:blipFill>
          <a:blip r:embed="rId4">
            <a:alphaModFix/>
          </a:blip>
          <a:stretch>
            <a:fillRect/>
          </a:stretch>
        </p:blipFill>
        <p:spPr>
          <a:xfrm>
            <a:off x="4978325" y="1152475"/>
            <a:ext cx="3446628" cy="341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Driving Question Board</a:t>
            </a:r>
            <a:endParaRPr/>
          </a:p>
        </p:txBody>
      </p:sp>
      <p:sp>
        <p:nvSpPr>
          <p:cNvPr id="179" name="Google Shape;179;p44"/>
          <p:cNvSpPr txBox="1">
            <a:spLocks noGrp="1"/>
          </p:cNvSpPr>
          <p:nvPr>
            <p:ph type="body" idx="1"/>
          </p:nvPr>
        </p:nvSpPr>
        <p:spPr>
          <a:xfrm>
            <a:off x="311700" y="1152474"/>
            <a:ext cx="4785086" cy="3843037"/>
          </a:xfrm>
          <a:prstGeom prst="rect">
            <a:avLst/>
          </a:prstGeom>
        </p:spPr>
        <p:txBody>
          <a:bodyPr spcFirstLastPara="1" wrap="square" lIns="91425" tIns="45700" rIns="91425" bIns="45700" anchor="ctr" anchorCtr="0">
            <a:normAutofit lnSpcReduction="10000"/>
          </a:bodyPr>
          <a:lstStyle/>
          <a:p>
            <a:pPr marL="457200" lvl="0" indent="-349250" algn="l" rtl="0">
              <a:spcBef>
                <a:spcPts val="520"/>
              </a:spcBef>
              <a:spcAft>
                <a:spcPts val="0"/>
              </a:spcAft>
              <a:buClr>
                <a:schemeClr val="dk1"/>
              </a:buClr>
              <a:buSzPts val="1900"/>
              <a:buChar char="•"/>
            </a:pPr>
            <a:r>
              <a:rPr lang="en" sz="2800" dirty="0">
                <a:solidFill>
                  <a:schemeClr val="dk1"/>
                </a:solidFill>
              </a:rPr>
              <a:t>Everyone stand up</a:t>
            </a:r>
            <a:endParaRPr sz="2800" dirty="0">
              <a:solidFill>
                <a:schemeClr val="dk1"/>
              </a:solidFill>
            </a:endParaRPr>
          </a:p>
          <a:p>
            <a:pPr marL="457200" lvl="0" indent="-349250" algn="l" rtl="0">
              <a:spcBef>
                <a:spcPts val="1000"/>
              </a:spcBef>
              <a:spcAft>
                <a:spcPts val="0"/>
              </a:spcAft>
              <a:buClr>
                <a:schemeClr val="dk1"/>
              </a:buClr>
              <a:buSzPts val="1900"/>
              <a:buChar char="•"/>
            </a:pPr>
            <a:r>
              <a:rPr lang="en" sz="2800" dirty="0">
                <a:solidFill>
                  <a:schemeClr val="dk1"/>
                </a:solidFill>
              </a:rPr>
              <a:t>Each person will share one question at a time</a:t>
            </a:r>
            <a:endParaRPr sz="2800" dirty="0">
              <a:solidFill>
                <a:schemeClr val="dk1"/>
              </a:solidFill>
            </a:endParaRPr>
          </a:p>
          <a:p>
            <a:pPr marL="457200" lvl="0" indent="-349250" algn="l" rtl="0">
              <a:spcBef>
                <a:spcPts val="1000"/>
              </a:spcBef>
              <a:spcAft>
                <a:spcPts val="0"/>
              </a:spcAft>
              <a:buClr>
                <a:schemeClr val="dk1"/>
              </a:buClr>
              <a:buSzPts val="1900"/>
              <a:buChar char="•"/>
            </a:pPr>
            <a:r>
              <a:rPr lang="en" sz="2800" dirty="0">
                <a:solidFill>
                  <a:schemeClr val="dk1"/>
                </a:solidFill>
              </a:rPr>
              <a:t>If one of your questions is shared by someone else, you can set it aside</a:t>
            </a:r>
            <a:endParaRPr sz="2800" dirty="0">
              <a:solidFill>
                <a:schemeClr val="dk1"/>
              </a:solidFill>
            </a:endParaRPr>
          </a:p>
          <a:p>
            <a:pPr marL="457200" lvl="0" indent="-349250" algn="l" rtl="0">
              <a:spcBef>
                <a:spcPts val="1000"/>
              </a:spcBef>
              <a:spcAft>
                <a:spcPts val="1000"/>
              </a:spcAft>
              <a:buClr>
                <a:schemeClr val="dk1"/>
              </a:buClr>
              <a:buSzPts val="1900"/>
              <a:buChar char="•"/>
            </a:pPr>
            <a:r>
              <a:rPr lang="en" sz="2800" dirty="0">
                <a:solidFill>
                  <a:schemeClr val="dk1"/>
                </a:solidFill>
              </a:rPr>
              <a:t>Once all your questions have been shared, sit down</a:t>
            </a:r>
            <a:endParaRPr sz="2800" dirty="0">
              <a:solidFill>
                <a:schemeClr val="dk1"/>
              </a:solidFill>
            </a:endParaRPr>
          </a:p>
        </p:txBody>
      </p:sp>
      <p:pic>
        <p:nvPicPr>
          <p:cNvPr id="2" name="Google Shape;216;p50">
            <a:extLst>
              <a:ext uri="{FF2B5EF4-FFF2-40B4-BE49-F238E27FC236}">
                <a16:creationId xmlns:a16="http://schemas.microsoft.com/office/drawing/2014/main" id="{C8CD5EE3-047D-CC25-BF68-665E06E857B3}"/>
              </a:ext>
            </a:extLst>
          </p:cNvPr>
          <p:cNvPicPr preferRelativeResize="0">
            <a:picLocks noChangeAspect="1"/>
          </p:cNvPicPr>
          <p:nvPr/>
        </p:nvPicPr>
        <p:blipFill>
          <a:blip r:embed="rId3">
            <a:alphaModFix/>
          </a:blip>
          <a:stretch>
            <a:fillRect/>
          </a:stretch>
        </p:blipFill>
        <p:spPr>
          <a:xfrm>
            <a:off x="5214457" y="1693447"/>
            <a:ext cx="3681454" cy="27610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5"/>
          <p:cNvSpPr txBox="1">
            <a:spLocks noGrp="1"/>
          </p:cNvSpPr>
          <p:nvPr>
            <p:ph type="title"/>
          </p:nvPr>
        </p:nvSpPr>
        <p:spPr>
          <a:xfrm>
            <a:off x="311700" y="445025"/>
            <a:ext cx="8520600" cy="572700"/>
          </a:xfrm>
          <a:prstGeom prst="rect">
            <a:avLst/>
          </a:prstGeom>
        </p:spPr>
        <p:txBody>
          <a:bodyPr spcFirstLastPara="1" wrap="square" lIns="0" tIns="45700" rIns="0" bIns="0" anchor="b" anchorCtr="0">
            <a:normAutofit fontScale="90000"/>
          </a:bodyPr>
          <a:lstStyle/>
          <a:p>
            <a:pPr marL="0" lvl="0" indent="0" algn="l" rtl="0">
              <a:spcBef>
                <a:spcPts val="0"/>
              </a:spcBef>
              <a:spcAft>
                <a:spcPts val="0"/>
              </a:spcAft>
              <a:buNone/>
            </a:pPr>
            <a:r>
              <a:rPr lang="en"/>
              <a:t>What I See - What it Means (WIS-WIM)</a:t>
            </a:r>
            <a:endParaRPr/>
          </a:p>
        </p:txBody>
      </p:sp>
      <p:sp>
        <p:nvSpPr>
          <p:cNvPr id="187" name="Google Shape;187;p45"/>
          <p:cNvSpPr txBox="1">
            <a:spLocks noGrp="1"/>
          </p:cNvSpPr>
          <p:nvPr>
            <p:ph type="body" idx="1"/>
          </p:nvPr>
        </p:nvSpPr>
        <p:spPr>
          <a:xfrm>
            <a:off x="311700" y="1152474"/>
            <a:ext cx="4761232" cy="3832993"/>
          </a:xfrm>
          <a:prstGeom prst="rect">
            <a:avLst/>
          </a:prstGeom>
        </p:spPr>
        <p:txBody>
          <a:bodyPr spcFirstLastPara="1" wrap="square" lIns="91425" tIns="45700" rIns="91425" bIns="45700" anchor="ctr" anchorCtr="0">
            <a:normAutofit fontScale="92500" lnSpcReduction="20000"/>
          </a:bodyPr>
          <a:lstStyle/>
          <a:p>
            <a:pPr marL="457200" lvl="0" indent="-349250" algn="l" rtl="0">
              <a:spcBef>
                <a:spcPts val="520"/>
              </a:spcBef>
              <a:spcAft>
                <a:spcPts val="0"/>
              </a:spcAft>
              <a:buClr>
                <a:schemeClr val="dk1"/>
              </a:buClr>
              <a:buSzPts val="1900"/>
              <a:buAutoNum type="arabicPeriod"/>
            </a:pPr>
            <a:r>
              <a:rPr lang="en" sz="2800" b="1" dirty="0">
                <a:solidFill>
                  <a:schemeClr val="dk1"/>
                </a:solidFill>
              </a:rPr>
              <a:t>What I See: </a:t>
            </a:r>
            <a:r>
              <a:rPr lang="en" sz="2800" dirty="0">
                <a:solidFill>
                  <a:schemeClr val="dk1"/>
                </a:solidFill>
              </a:rPr>
              <a:t>Make observations about what you see on the graph(s) and annotate them.</a:t>
            </a:r>
            <a:endParaRPr sz="2800" dirty="0">
              <a:solidFill>
                <a:schemeClr val="dk1"/>
              </a:solidFill>
            </a:endParaRPr>
          </a:p>
          <a:p>
            <a:pPr marL="457200" lvl="0" indent="-349250" algn="l" rtl="0">
              <a:spcBef>
                <a:spcPts val="1000"/>
              </a:spcBef>
              <a:spcAft>
                <a:spcPts val="0"/>
              </a:spcAft>
              <a:buClr>
                <a:schemeClr val="dk1"/>
              </a:buClr>
              <a:buSzPts val="1900"/>
              <a:buAutoNum type="arabicPeriod"/>
            </a:pPr>
            <a:r>
              <a:rPr lang="en" sz="2800" b="1" dirty="0">
                <a:solidFill>
                  <a:schemeClr val="dk1"/>
                </a:solidFill>
              </a:rPr>
              <a:t>What It Means: </a:t>
            </a:r>
            <a:r>
              <a:rPr lang="en" sz="2800" dirty="0">
                <a:solidFill>
                  <a:schemeClr val="dk1"/>
                </a:solidFill>
              </a:rPr>
              <a:t>Interpret the meaning of each observation you made.</a:t>
            </a:r>
            <a:endParaRPr sz="2800" dirty="0">
              <a:solidFill>
                <a:schemeClr val="dk1"/>
              </a:solidFill>
            </a:endParaRPr>
          </a:p>
          <a:p>
            <a:pPr marL="457200" lvl="0" indent="-349250" algn="l" rtl="0">
              <a:spcBef>
                <a:spcPts val="1000"/>
              </a:spcBef>
              <a:spcAft>
                <a:spcPts val="1000"/>
              </a:spcAft>
              <a:buClr>
                <a:schemeClr val="dk1"/>
              </a:buClr>
              <a:buSzPts val="1900"/>
              <a:buAutoNum type="arabicPeriod"/>
            </a:pPr>
            <a:r>
              <a:rPr lang="en" sz="2800" dirty="0">
                <a:solidFill>
                  <a:schemeClr val="dk1"/>
                </a:solidFill>
              </a:rPr>
              <a:t>In a sentence or two, explain what the figure communicates.</a:t>
            </a:r>
            <a:endParaRPr sz="2800" dirty="0">
              <a:solidFill>
                <a:schemeClr val="dk1"/>
              </a:solidFill>
            </a:endParaRPr>
          </a:p>
        </p:txBody>
      </p:sp>
      <p:pic>
        <p:nvPicPr>
          <p:cNvPr id="188" name="Google Shape;188;p45"/>
          <p:cNvPicPr preferRelativeResize="0"/>
          <p:nvPr/>
        </p:nvPicPr>
        <p:blipFill>
          <a:blip r:embed="rId3">
            <a:alphaModFix/>
          </a:blip>
          <a:stretch>
            <a:fillRect/>
          </a:stretch>
        </p:blipFill>
        <p:spPr>
          <a:xfrm>
            <a:off x="5281075" y="1607675"/>
            <a:ext cx="3551225" cy="250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46"/>
          <p:cNvPicPr preferRelativeResize="0"/>
          <p:nvPr/>
        </p:nvPicPr>
        <p:blipFill>
          <a:blip r:embed="rId3">
            <a:alphaModFix/>
          </a:blip>
          <a:stretch>
            <a:fillRect/>
          </a:stretch>
        </p:blipFill>
        <p:spPr>
          <a:xfrm>
            <a:off x="457188" y="0"/>
            <a:ext cx="8229617"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7" name="Picture 6" descr="A graph showing the number of different numbers&#10;&#10;Description automatically generated">
            <a:extLst>
              <a:ext uri="{FF2B5EF4-FFF2-40B4-BE49-F238E27FC236}">
                <a16:creationId xmlns:a16="http://schemas.microsoft.com/office/drawing/2014/main" id="{8F625733-1295-6F5E-4FD0-028EF031C374}"/>
              </a:ext>
            </a:extLst>
          </p:cNvPr>
          <p:cNvPicPr>
            <a:picLocks noChangeAspect="1"/>
          </p:cNvPicPr>
          <p:nvPr/>
        </p:nvPicPr>
        <p:blipFill>
          <a:blip r:embed="rId3"/>
          <a:stretch>
            <a:fillRect/>
          </a:stretch>
        </p:blipFill>
        <p:spPr>
          <a:xfrm>
            <a:off x="103034" y="1538842"/>
            <a:ext cx="4436772" cy="3325843"/>
          </a:xfrm>
          <a:prstGeom prst="rect">
            <a:avLst/>
          </a:prstGeom>
          <a:ln>
            <a:solidFill>
              <a:schemeClr val="tx1"/>
            </a:solidFill>
          </a:ln>
        </p:spPr>
      </p:pic>
      <p:pic>
        <p:nvPicPr>
          <p:cNvPr id="9" name="Picture 8" descr="A graph on a white board&#10;&#10;Description automatically generated">
            <a:extLst>
              <a:ext uri="{FF2B5EF4-FFF2-40B4-BE49-F238E27FC236}">
                <a16:creationId xmlns:a16="http://schemas.microsoft.com/office/drawing/2014/main" id="{045D5E88-FDAA-8A15-BA54-D305CEBC5723}"/>
              </a:ext>
            </a:extLst>
          </p:cNvPr>
          <p:cNvPicPr>
            <a:picLocks noChangeAspect="1"/>
          </p:cNvPicPr>
          <p:nvPr/>
        </p:nvPicPr>
        <p:blipFill>
          <a:blip r:embed="rId4"/>
          <a:stretch>
            <a:fillRect/>
          </a:stretch>
        </p:blipFill>
        <p:spPr>
          <a:xfrm>
            <a:off x="4649273" y="1477122"/>
            <a:ext cx="4436772" cy="3449282"/>
          </a:xfrm>
          <a:prstGeom prst="rect">
            <a:avLst/>
          </a:prstGeom>
          <a:ln>
            <a:solidFill>
              <a:schemeClr val="tx1"/>
            </a:solidFill>
          </a:ln>
        </p:spPr>
      </p:pic>
      <p:sp>
        <p:nvSpPr>
          <p:cNvPr id="10" name="Title 9">
            <a:extLst>
              <a:ext uri="{FF2B5EF4-FFF2-40B4-BE49-F238E27FC236}">
                <a16:creationId xmlns:a16="http://schemas.microsoft.com/office/drawing/2014/main" id="{738884A1-0DC1-380E-097F-109B30084913}"/>
              </a:ext>
            </a:extLst>
          </p:cNvPr>
          <p:cNvSpPr>
            <a:spLocks noGrp="1"/>
          </p:cNvSpPr>
          <p:nvPr>
            <p:ph type="title"/>
          </p:nvPr>
        </p:nvSpPr>
        <p:spPr/>
        <p:txBody>
          <a:bodyPr/>
          <a:lstStyle/>
          <a:p>
            <a:r>
              <a:rPr lang="en-US" dirty="0"/>
              <a:t>How are the graphs related?</a:t>
            </a:r>
          </a:p>
        </p:txBody>
      </p:sp>
    </p:spTree>
    <p:extLst>
      <p:ext uri="{BB962C8B-B14F-4D97-AF65-F5344CB8AC3E}">
        <p14:creationId xmlns:p14="http://schemas.microsoft.com/office/powerpoint/2010/main" val="4275574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1334</Words>
  <Application>Microsoft Office PowerPoint</Application>
  <PresentationFormat>On-screen Show (16:9)</PresentationFormat>
  <Paragraphs>116</Paragraphs>
  <Slides>27</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Noto Sans Symbols</vt:lpstr>
      <vt:lpstr>Arial</vt:lpstr>
      <vt:lpstr>Calibri</vt:lpstr>
      <vt:lpstr>LEARN theme</vt:lpstr>
      <vt:lpstr>LEARN theme</vt:lpstr>
      <vt:lpstr>PowerPoint Presentation</vt:lpstr>
      <vt:lpstr>Phenology &amp; Climate Change</vt:lpstr>
      <vt:lpstr>Essential Question</vt:lpstr>
      <vt:lpstr>Lesson Objectives</vt:lpstr>
      <vt:lpstr>Billion-Bug Highway</vt:lpstr>
      <vt:lpstr>Driving Question Board</vt:lpstr>
      <vt:lpstr>What I See - What it Means (WIS-WIM)</vt:lpstr>
      <vt:lpstr>PowerPoint Presentation</vt:lpstr>
      <vt:lpstr>How are the graphs related?</vt:lpstr>
      <vt:lpstr>Insect migration</vt:lpstr>
      <vt:lpstr>Why migrate?</vt:lpstr>
      <vt:lpstr>Why migrate?</vt:lpstr>
      <vt:lpstr>Phenology</vt:lpstr>
      <vt:lpstr>Degree days</vt:lpstr>
      <vt:lpstr>Detecting organisms on radar</vt:lpstr>
      <vt:lpstr>Detecting organisms on radar</vt:lpstr>
      <vt:lpstr>Noon, August 25, 2021: a quadrillion insects in the air = 10,000,000,000,000,000 insects (1015)</vt:lpstr>
      <vt:lpstr>Driving Question Board</vt:lpstr>
      <vt:lpstr>Big Ideas</vt:lpstr>
      <vt:lpstr>Potato Leaf Hoppers</vt:lpstr>
      <vt:lpstr>Potato Leaf Hoppers</vt:lpstr>
      <vt:lpstr>Potato Leafhopper Migration</vt:lpstr>
      <vt:lpstr>Potato Leafhopper Migration</vt:lpstr>
      <vt:lpstr>Potato Leafhopper Migration</vt:lpstr>
      <vt:lpstr>Driving Question Board</vt:lpstr>
      <vt:lpstr>Big Ideas</vt:lpstr>
      <vt:lpstr>Six-Word Memoir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Shaffery, Heather M.</dc:creator>
  <cp:lastModifiedBy>Shaffery, Heather M.</cp:lastModifiedBy>
  <cp:revision>3</cp:revision>
  <dcterms:modified xsi:type="dcterms:W3CDTF">2023-08-10T17:06:09Z</dcterms:modified>
</cp:coreProperties>
</file>