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33"/>
  </p:notesMasterIdLst>
  <p:sldIdLst>
    <p:sldId id="256" r:id="rId2"/>
    <p:sldId id="257" r:id="rId3"/>
    <p:sldId id="258" r:id="rId4"/>
    <p:sldId id="259" r:id="rId5"/>
    <p:sldId id="261" r:id="rId6"/>
    <p:sldId id="268" r:id="rId7"/>
    <p:sldId id="270" r:id="rId8"/>
    <p:sldId id="269" r:id="rId9"/>
    <p:sldId id="271" r:id="rId10"/>
    <p:sldId id="273" r:id="rId11"/>
    <p:sldId id="293" r:id="rId12"/>
    <p:sldId id="295" r:id="rId13"/>
    <p:sldId id="296" r:id="rId14"/>
    <p:sldId id="297" r:id="rId15"/>
    <p:sldId id="298" r:id="rId16"/>
    <p:sldId id="312" r:id="rId17"/>
    <p:sldId id="294" r:id="rId18"/>
    <p:sldId id="301" r:id="rId19"/>
    <p:sldId id="300" r:id="rId20"/>
    <p:sldId id="299" r:id="rId21"/>
    <p:sldId id="305" r:id="rId22"/>
    <p:sldId id="304" r:id="rId23"/>
    <p:sldId id="302" r:id="rId24"/>
    <p:sldId id="303" r:id="rId25"/>
    <p:sldId id="306" r:id="rId26"/>
    <p:sldId id="267" r:id="rId27"/>
    <p:sldId id="308" r:id="rId28"/>
    <p:sldId id="311" r:id="rId29"/>
    <p:sldId id="288" r:id="rId30"/>
    <p:sldId id="310" r:id="rId31"/>
    <p:sldId id="307"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7CCCFC-5EC5-4166-9672-30231C932B95}">
  <a:tblStyle styleId="{8F7CCCFC-5EC5-4166-9672-30231C932B9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50" autoAdjust="0"/>
    <p:restoredTop sz="79832" autoAdjust="0"/>
  </p:normalViewPr>
  <p:slideViewPr>
    <p:cSldViewPr snapToGrid="0">
      <p:cViewPr varScale="1">
        <p:scale>
          <a:sx n="203" d="100"/>
          <a:sy n="203" d="100"/>
        </p:scale>
        <p:origin x="216" y="104"/>
      </p:cViewPr>
      <p:guideLst>
        <p:guide orient="horz" pos="162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eroecology.shinyapps.io/Birds_Bugs_and_Phenolog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earn.k20center.ou.edu/strategy/151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eroecology.shinyapps.io/Birds_Bugs_and_Phenolog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eroecology.shinyapps.io/Birds_Bugs_and_Phenolog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earn.k20center.ou.edu/strategy/11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llaboutbirds.org/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llaboutbirds.org/guid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audubon.org/bird-guid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earn.k20center.ou.edu/strategy/151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eroecology.shinyapps.io/Birds_Bugs_and_Phenolog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k20center.ou.edu/strategy/18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k20center.ou.edu/strategy/18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BF032BF4-3C6E-9108-7987-9E55FBEF775D}"/>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14123503-8333-6875-9D38-6F02E91497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Birds, Bugs, and Phenology. </a:t>
            </a:r>
            <a:r>
              <a:rPr lang="en-US" dirty="0">
                <a:hlinkClick r:id="rId3"/>
              </a:rPr>
              <a:t>https://aeroecology.shinyapps.io/Birds_Bugs_and_Phenology/</a:t>
            </a:r>
            <a:endParaRPr lang="en-US" dirty="0"/>
          </a:p>
          <a:p>
            <a:pPr marL="0" indent="0">
              <a:buNone/>
            </a:pPr>
            <a:endParaRPr lang="en-US" dirty="0"/>
          </a:p>
        </p:txBody>
      </p:sp>
      <p:sp>
        <p:nvSpPr>
          <p:cNvPr id="81" name="Google Shape;81;p8:notes">
            <a:extLst>
              <a:ext uri="{FF2B5EF4-FFF2-40B4-BE49-F238E27FC236}">
                <a16:creationId xmlns:a16="http://schemas.microsoft.com/office/drawing/2014/main" id="{8F03557D-B1D7-9567-863E-CA6BC1CCE3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13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0AF3AE40-7FDA-1E2D-F871-EB18AA0BE4EA}"/>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0DEC6F74-C41B-B07C-139A-3F0C4F9E8B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K20 Center. (n.d.). Driving question board. Strategies. </a:t>
            </a:r>
            <a:r>
              <a:rPr lang="en-US" sz="1100" b="0" i="0" u="sng" strike="noStrike" cap="none" dirty="0">
                <a:solidFill>
                  <a:srgbClr val="000000"/>
                </a:solidFill>
                <a:effectLst/>
                <a:latin typeface="Arial"/>
                <a:ea typeface="Arial"/>
                <a:cs typeface="Arial"/>
                <a:sym typeface="Arial"/>
                <a:hlinkClick r:id="rId3"/>
              </a:rPr>
              <a:t>https://learn.k20center.ou.edu/strategy/1511</a:t>
            </a:r>
            <a:endParaRPr dirty="0"/>
          </a:p>
        </p:txBody>
      </p:sp>
      <p:sp>
        <p:nvSpPr>
          <p:cNvPr id="81" name="Google Shape;81;p8:notes">
            <a:extLst>
              <a:ext uri="{FF2B5EF4-FFF2-40B4-BE49-F238E27FC236}">
                <a16:creationId xmlns:a16="http://schemas.microsoft.com/office/drawing/2014/main" id="{35260407-FCFF-B168-EE54-26C8E4638D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019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6293F69E-A97F-ADB7-77A3-4D17DC0D8B72}"/>
            </a:ext>
          </a:extLst>
        </p:cNvPr>
        <p:cNvGrpSpPr/>
        <p:nvPr/>
      </p:nvGrpSpPr>
      <p:grpSpPr>
        <a:xfrm>
          <a:off x="0" y="0"/>
          <a:ext cx="0" cy="0"/>
          <a:chOff x="0" y="0"/>
          <a:chExt cx="0" cy="0"/>
        </a:xfrm>
      </p:grpSpPr>
      <p:sp>
        <p:nvSpPr>
          <p:cNvPr id="100" name="Google Shape;100;p11:notes">
            <a:extLst>
              <a:ext uri="{FF2B5EF4-FFF2-40B4-BE49-F238E27FC236}">
                <a16:creationId xmlns:a16="http://schemas.microsoft.com/office/drawing/2014/main" id="{20A7279F-87B2-A441-8879-708D6B54DE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11:notes">
            <a:extLst>
              <a:ext uri="{FF2B5EF4-FFF2-40B4-BE49-F238E27FC236}">
                <a16:creationId xmlns:a16="http://schemas.microsoft.com/office/drawing/2014/main" id="{34A65018-2196-2A94-F4BC-FD97D8F269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Birds, Bugs, and Phenology. </a:t>
            </a:r>
            <a:r>
              <a:rPr lang="en-US" dirty="0">
                <a:hlinkClick r:id="rId3"/>
              </a:rPr>
              <a:t>https://aeroecology.shinyapps.io/Birds_Bugs_and_Phenology/</a:t>
            </a:r>
            <a:endParaRPr lang="en-US" dirty="0"/>
          </a:p>
          <a:p>
            <a:pPr marL="0" indent="0">
              <a:buNone/>
            </a:pPr>
            <a:endParaRPr lang="en-US" dirty="0"/>
          </a:p>
        </p:txBody>
      </p:sp>
    </p:spTree>
    <p:extLst>
      <p:ext uri="{BB962C8B-B14F-4D97-AF65-F5344CB8AC3E}">
        <p14:creationId xmlns:p14="http://schemas.microsoft.com/office/powerpoint/2010/main" val="215051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C0D55F19-4409-276B-76FF-9A62237AC777}"/>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A7638441-8E84-6B04-C05B-907F8763C1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Birds, Bugs, and Phenology. </a:t>
            </a:r>
            <a:r>
              <a:rPr lang="en-US" dirty="0">
                <a:hlinkClick r:id="rId3"/>
              </a:rPr>
              <a:t>https://aeroecology.shinyapps.io/Birds_Bugs_and_Phenology/</a:t>
            </a:r>
            <a:endParaRPr lang="en-US" dirty="0"/>
          </a:p>
          <a:p>
            <a:pPr marL="0" indent="0">
              <a:buNone/>
            </a:pPr>
            <a:endParaRPr lang="en-US" dirty="0"/>
          </a:p>
        </p:txBody>
      </p:sp>
      <p:sp>
        <p:nvSpPr>
          <p:cNvPr id="81" name="Google Shape;81;p8:notes">
            <a:extLst>
              <a:ext uri="{FF2B5EF4-FFF2-40B4-BE49-F238E27FC236}">
                <a16:creationId xmlns:a16="http://schemas.microsoft.com/office/drawing/2014/main" id="{5C1B9569-10AB-F68D-3E61-5742E5EAB0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92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0F3B7E5B-3C55-415C-F7B5-FBE37D6F8494}"/>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9BE0CD17-B09C-8FAF-43D2-6FA9134004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K20 Center. (n.d.). Collective brain dump. Strategies. </a:t>
            </a:r>
            <a:r>
              <a:rPr lang="en-US" sz="1100" b="0" i="0" u="sng" strike="noStrike" cap="none" dirty="0">
                <a:solidFill>
                  <a:srgbClr val="000000"/>
                </a:solidFill>
                <a:effectLst/>
                <a:latin typeface="Arial"/>
                <a:ea typeface="Arial"/>
                <a:cs typeface="Arial"/>
                <a:sym typeface="Arial"/>
                <a:hlinkClick r:id="rId3"/>
              </a:rPr>
              <a:t>https://learn.k20center.ou.edu/strategy/111</a:t>
            </a:r>
            <a:endParaRPr lang="en-US" sz="1100" b="0" i="0" u="sng"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100" b="0" i="0" u="sng"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Note:</a:t>
            </a:r>
          </a:p>
          <a:p>
            <a:pPr marL="0" lvl="0" indent="0" algn="l" rtl="0">
              <a:spcBef>
                <a:spcPts val="0"/>
              </a:spcBef>
              <a:spcAft>
                <a:spcPts val="0"/>
              </a:spcAft>
              <a:buNone/>
            </a:pPr>
            <a:r>
              <a:rPr lang="en-US" sz="1000" b="0" i="0" u="none" strike="noStrike" cap="none" dirty="0">
                <a:solidFill>
                  <a:srgbClr val="000000"/>
                </a:solidFill>
                <a:effectLst/>
                <a:latin typeface="Arial"/>
                <a:cs typeface="Arial"/>
                <a:sym typeface="Arial"/>
              </a:rPr>
              <a:t>Biotic and abiotic factors are essential components of ecosystems.  Biotic factors are living things that affect other organisms or the environment. Examples include plants and animals. Abiotic factors are non-living things that that influence living organisms. Examples include sunlight, water, soil, and temperature. </a:t>
            </a:r>
            <a:endParaRPr sz="1000" u="none" dirty="0"/>
          </a:p>
        </p:txBody>
      </p:sp>
      <p:sp>
        <p:nvSpPr>
          <p:cNvPr id="81" name="Google Shape;81;p8:notes">
            <a:extLst>
              <a:ext uri="{FF2B5EF4-FFF2-40B4-BE49-F238E27FC236}">
                <a16:creationId xmlns:a16="http://schemas.microsoft.com/office/drawing/2014/main" id="{B0C115DC-8035-D54A-A6E3-158BC77963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456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DDFB4980-8C1B-58B7-CEAC-C209692420F7}"/>
            </a:ext>
          </a:extLst>
        </p:cNvPr>
        <p:cNvGrpSpPr/>
        <p:nvPr/>
      </p:nvGrpSpPr>
      <p:grpSpPr>
        <a:xfrm>
          <a:off x="0" y="0"/>
          <a:ext cx="0" cy="0"/>
          <a:chOff x="0" y="0"/>
          <a:chExt cx="0" cy="0"/>
        </a:xfrm>
      </p:grpSpPr>
      <p:sp>
        <p:nvSpPr>
          <p:cNvPr id="73" name="Google Shape;73;p7:notes">
            <a:extLst>
              <a:ext uri="{FF2B5EF4-FFF2-40B4-BE49-F238E27FC236}">
                <a16:creationId xmlns:a16="http://schemas.microsoft.com/office/drawing/2014/main" id="{9DF30F4D-A178-0396-8DAC-2E776A29A5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All About Birds Guide. </a:t>
            </a:r>
            <a:r>
              <a:rPr lang="en-US" dirty="0">
                <a:hlinkClick r:id="rId3"/>
              </a:rPr>
              <a:t>https://www.allaboutbirds.org/guide/</a:t>
            </a:r>
            <a:endParaRPr lang="en-US" dirty="0"/>
          </a:p>
          <a:p>
            <a:pPr>
              <a:buNone/>
            </a:pPr>
            <a:r>
              <a:rPr lang="en-US" dirty="0"/>
              <a:t> </a:t>
            </a:r>
          </a:p>
          <a:p>
            <a:pPr marL="0" lvl="0" indent="0" algn="l">
              <a:spcBef>
                <a:spcPts val="0"/>
              </a:spcBef>
              <a:spcAft>
                <a:spcPts val="0"/>
              </a:spcAft>
              <a:buNone/>
            </a:pPr>
            <a:endParaRPr dirty="0"/>
          </a:p>
        </p:txBody>
      </p:sp>
      <p:sp>
        <p:nvSpPr>
          <p:cNvPr id="74" name="Google Shape;74;p7:notes">
            <a:extLst>
              <a:ext uri="{FF2B5EF4-FFF2-40B4-BE49-F238E27FC236}">
                <a16:creationId xmlns:a16="http://schemas.microsoft.com/office/drawing/2014/main" id="{B7DD2D63-EB16-5073-12D6-CD36B4012E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766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D8F917BB-176A-8F06-9A9F-3EB627113B9E}"/>
            </a:ext>
          </a:extLst>
        </p:cNvPr>
        <p:cNvGrpSpPr/>
        <p:nvPr/>
      </p:nvGrpSpPr>
      <p:grpSpPr>
        <a:xfrm>
          <a:off x="0" y="0"/>
          <a:ext cx="0" cy="0"/>
          <a:chOff x="0" y="0"/>
          <a:chExt cx="0" cy="0"/>
        </a:xfrm>
      </p:grpSpPr>
      <p:sp>
        <p:nvSpPr>
          <p:cNvPr id="73" name="Google Shape;73;p7:notes">
            <a:extLst>
              <a:ext uri="{FF2B5EF4-FFF2-40B4-BE49-F238E27FC236}">
                <a16:creationId xmlns:a16="http://schemas.microsoft.com/office/drawing/2014/main" id="{19856305-D0FD-E4F7-806C-C40D67E1F4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None/>
            </a:pPr>
            <a:r>
              <a:rPr lang="en-US" dirty="0"/>
              <a:t>All About Birds Guide. </a:t>
            </a:r>
            <a:r>
              <a:rPr lang="en-US" dirty="0">
                <a:hlinkClick r:id="rId3"/>
              </a:rPr>
              <a:t>https://www.allaboutbirds.org/guide/</a:t>
            </a:r>
            <a:endParaRPr lang="en-US" dirty="0"/>
          </a:p>
          <a:p>
            <a:pPr algn="l">
              <a:buNone/>
            </a:pPr>
            <a:r>
              <a:rPr lang="en-US" dirty="0"/>
              <a:t>Audubon Guide to North American Birds. </a:t>
            </a:r>
            <a:r>
              <a:rPr lang="en-US" dirty="0">
                <a:hlinkClick r:id="rId4"/>
              </a:rPr>
              <a:t>https://www.audubon.org/bird-guide</a:t>
            </a:r>
            <a:endParaRPr lang="en-US" dirty="0"/>
          </a:p>
          <a:p>
            <a:pPr marL="0" indent="0">
              <a:buNone/>
            </a:pPr>
            <a:endParaRPr lang="en-US" dirty="0"/>
          </a:p>
        </p:txBody>
      </p:sp>
      <p:sp>
        <p:nvSpPr>
          <p:cNvPr id="74" name="Google Shape;74;p7:notes">
            <a:extLst>
              <a:ext uri="{FF2B5EF4-FFF2-40B4-BE49-F238E27FC236}">
                <a16:creationId xmlns:a16="http://schemas.microsoft.com/office/drawing/2014/main" id="{3C916A31-3E09-C160-0EF1-96516303F1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9266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0AF3AE40-7FDA-1E2D-F871-EB18AA0BE4EA}"/>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0DEC6F74-C41B-B07C-139A-3F0C4F9E8B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K20 Center. (n.d.). Driving question board. Strategies. </a:t>
            </a:r>
            <a:r>
              <a:rPr lang="en-US" sz="1100" b="0" i="0" u="sng" strike="noStrike" cap="none" dirty="0">
                <a:solidFill>
                  <a:srgbClr val="000000"/>
                </a:solidFill>
                <a:effectLst/>
                <a:latin typeface="Arial"/>
                <a:ea typeface="Arial"/>
                <a:cs typeface="Arial"/>
                <a:sym typeface="Arial"/>
                <a:hlinkClick r:id="rId3"/>
              </a:rPr>
              <a:t>https://learn.k20center.ou.edu/strategy/1511</a:t>
            </a:r>
            <a:endParaRPr dirty="0"/>
          </a:p>
        </p:txBody>
      </p:sp>
      <p:sp>
        <p:nvSpPr>
          <p:cNvPr id="81" name="Google Shape;81;p8:notes">
            <a:extLst>
              <a:ext uri="{FF2B5EF4-FFF2-40B4-BE49-F238E27FC236}">
                <a16:creationId xmlns:a16="http://schemas.microsoft.com/office/drawing/2014/main" id="{35260407-FCFF-B168-EE54-26C8E4638D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0198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AF43A3F2-D942-6286-6570-690B0BF1AA65}"/>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37DD87E6-1517-1382-3F7C-9FB0C08286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Yera, R. (2022). </a:t>
            </a:r>
            <a:r>
              <a:rPr lang="en-US" i="1" dirty="0"/>
              <a:t>Blue heron eating lunch </a:t>
            </a:r>
            <a:r>
              <a:rPr lang="en-US" dirty="0"/>
              <a:t>[Photograph]. </a:t>
            </a:r>
            <a:r>
              <a:rPr lang="en-US" dirty="0" err="1"/>
              <a:t>Unsplash</a:t>
            </a:r>
            <a:r>
              <a:rPr lang="en-US" dirty="0"/>
              <a:t>. Retrieved from https://unsplash.com/photos/a-bird-with-a-fish-in-its-mouth-yMzFdPGkbPo</a:t>
            </a:r>
          </a:p>
        </p:txBody>
      </p:sp>
      <p:sp>
        <p:nvSpPr>
          <p:cNvPr id="81" name="Google Shape;81;p8:notes">
            <a:extLst>
              <a:ext uri="{FF2B5EF4-FFF2-40B4-BE49-F238E27FC236}">
                <a16:creationId xmlns:a16="http://schemas.microsoft.com/office/drawing/2014/main" id="{55CB74F4-30D3-17CC-AD4D-50FC6E35B6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517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C40A1063-8D05-F4FE-AA6A-EE81CF516784}"/>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B26DA815-82AA-6C34-B269-B7E9775DDB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8:notes">
            <a:extLst>
              <a:ext uri="{FF2B5EF4-FFF2-40B4-BE49-F238E27FC236}">
                <a16:creationId xmlns:a16="http://schemas.microsoft.com/office/drawing/2014/main" id="{0516E354-3A21-8255-8226-12137B365C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10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6F6BB146-969C-5A42-C8EA-87C51176D03E}"/>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30370D1A-CF31-1804-E970-D887A8086F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Wainscoat</a:t>
            </a:r>
            <a:r>
              <a:rPr lang="en-US" dirty="0"/>
              <a:t>, J. (2019). </a:t>
            </a:r>
            <a:r>
              <a:rPr lang="en-US" i="1" dirty="0"/>
              <a:t>A classic formation</a:t>
            </a:r>
            <a:r>
              <a:rPr lang="en-US" dirty="0"/>
              <a:t> [Photograph]. </a:t>
            </a:r>
            <a:r>
              <a:rPr lang="en-US" dirty="0" err="1"/>
              <a:t>Unsplash</a:t>
            </a:r>
            <a:r>
              <a:rPr lang="en-US" dirty="0"/>
              <a:t>. Retrieved from https://unsplash.com/photos/three-gray-seagulls-in-flight-tnNmKOkZHaU</a:t>
            </a:r>
            <a:endParaRPr dirty="0"/>
          </a:p>
        </p:txBody>
      </p:sp>
      <p:sp>
        <p:nvSpPr>
          <p:cNvPr id="81" name="Google Shape;81;p8:notes">
            <a:extLst>
              <a:ext uri="{FF2B5EF4-FFF2-40B4-BE49-F238E27FC236}">
                <a16:creationId xmlns:a16="http://schemas.microsoft.com/office/drawing/2014/main" id="{D805753D-9D48-60A1-E054-343B78A735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677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63D79099-FE5C-6682-222C-E0EDDFA2A5EC}"/>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EBFDF4DF-262B-797B-ACF1-5736B6A7BD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Cimprich, P. (n.d.). </a:t>
            </a:r>
            <a:r>
              <a:rPr lang="en-US" i="1" dirty="0"/>
              <a:t>Remote tracking equipment </a:t>
            </a:r>
            <a:r>
              <a:rPr lang="en-US" dirty="0"/>
              <a:t>[Photograph]. Unpublished photo.</a:t>
            </a:r>
          </a:p>
        </p:txBody>
      </p:sp>
      <p:sp>
        <p:nvSpPr>
          <p:cNvPr id="81" name="Google Shape;81;p8:notes">
            <a:extLst>
              <a:ext uri="{FF2B5EF4-FFF2-40B4-BE49-F238E27FC236}">
                <a16:creationId xmlns:a16="http://schemas.microsoft.com/office/drawing/2014/main" id="{832E302C-B608-1C49-6CEC-204A348723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9280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D2C93DDA-62B0-5B8E-0B19-6184780B8763}"/>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2849CE45-4894-B62E-CC1E-6F64AC3F00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Audio recording devices (“Automated Recording Units”) are often similar to trail cameras, in that they are mounted for long term recording, but of audio instead of video.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Monkachino</a:t>
            </a:r>
            <a:r>
              <a:rPr lang="en-US" dirty="0"/>
              <a:t> (2011, Feb. 22) </a:t>
            </a:r>
            <a:r>
              <a:rPr lang="en-US" i="1" dirty="0"/>
              <a:t>Song meter on tree </a:t>
            </a:r>
            <a:r>
              <a:rPr lang="en-US" dirty="0"/>
              <a:t>[Photograph]. Wikipedia. Retrieved from https://en.wikipedia.org/wiki/File:Song_Meter_on_tree.JPG.</a:t>
            </a:r>
          </a:p>
          <a:p>
            <a:pPr marL="0" lvl="0" indent="0" algn="l" rtl="0">
              <a:spcBef>
                <a:spcPts val="0"/>
              </a:spcBef>
              <a:spcAft>
                <a:spcPts val="0"/>
              </a:spcAft>
              <a:buNone/>
            </a:pPr>
            <a:endParaRPr dirty="0"/>
          </a:p>
        </p:txBody>
      </p:sp>
      <p:sp>
        <p:nvSpPr>
          <p:cNvPr id="81" name="Google Shape;81;p8:notes">
            <a:extLst>
              <a:ext uri="{FF2B5EF4-FFF2-40B4-BE49-F238E27FC236}">
                <a16:creationId xmlns:a16="http://schemas.microsoft.com/office/drawing/2014/main" id="{416B76F9-51F9-9236-C5D9-2DA6712BDE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889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D7A3FE67-0275-8276-0C6D-157C1E7D3D2D}"/>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0E0BCCA9-8405-8CAE-C9DA-ED25103517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Mist nets are fine mesh nets, similar to hair nets but higher quality, which are difficult for birds to spot. Birds fly into the nets and get caught in pockets built into the net. Researchers carefully remove the birds from the nets to band and collect data. Data include detailed body measurements and blood, feathers, claw clippings, or fecal samples. Body measurements are used in a variety of ways, and the tissue samples allow researchers to do genetic and isotope analysis and monitor bird resource use and gut microbes. </a:t>
            </a:r>
          </a:p>
          <a:p>
            <a:pPr marL="0" indent="0">
              <a:buNone/>
            </a:pPr>
            <a:endParaRPr lang="en-US" dirty="0"/>
          </a:p>
          <a:p>
            <a:pPr marL="0" indent="0">
              <a:buNone/>
            </a:pPr>
            <a:r>
              <a:rPr lang="en-US" dirty="0"/>
              <a:t>After measurements and tissues are collected the birds are banded (or their existing bands are recorded with their data). Bird banding is done at specific hours by experienced banders who attach small metal rings to the ankles of birds for future identification. This allows researchers to recapture birds over time, which produces data sets that can be used to assess </a:t>
            </a:r>
            <a:r>
              <a:rPr lang="en-US" sz="2400" dirty="0">
                <a:solidFill>
                  <a:schemeClr val="dk1"/>
                </a:solidFill>
                <a:latin typeface="Avenir"/>
                <a:ea typeface="Avenir"/>
                <a:cs typeface="Avenir"/>
                <a:sym typeface="Avenir"/>
              </a:rPr>
              <a:t>breeding or migration patterns, p</a:t>
            </a:r>
            <a:r>
              <a:rPr lang="en-US" sz="2400" b="0" i="0" u="none" strike="noStrike" cap="none" dirty="0">
                <a:solidFill>
                  <a:schemeClr val="dk1"/>
                </a:solidFill>
                <a:latin typeface="Avenir"/>
                <a:ea typeface="Avenir"/>
                <a:cs typeface="Avenir"/>
                <a:sym typeface="Avenir"/>
              </a:rPr>
              <a:t>opulation trends, demographics, migration phenology, habitat use, and survivorship, among others. </a:t>
            </a:r>
          </a:p>
          <a:p>
            <a:pPr marL="0" indent="0">
              <a:buNone/>
            </a:pPr>
            <a:endParaRPr lang="en-US" sz="2400" b="0" i="0" u="none" strike="noStrike" cap="none" dirty="0">
              <a:solidFill>
                <a:schemeClr val="dk1"/>
              </a:solidFill>
              <a:latin typeface="Avenir"/>
              <a:ea typeface="Avenir"/>
              <a:cs typeface="Avenir"/>
              <a:sym typeface="Avenir"/>
            </a:endParaRPr>
          </a:p>
          <a:p>
            <a:pPr marL="0" indent="0">
              <a:buNone/>
            </a:pPr>
            <a:r>
              <a:rPr lang="en-US" sz="2400" b="0" i="0" u="none" strike="noStrike" cap="none" dirty="0">
                <a:solidFill>
                  <a:schemeClr val="dk1"/>
                </a:solidFill>
                <a:latin typeface="Avenir"/>
                <a:ea typeface="Avenir"/>
                <a:cs typeface="Avenir"/>
                <a:sym typeface="Avenir"/>
              </a:rPr>
              <a:t>The Warbler Arrival data on the Shiny app come from the long-term banding activities at </a:t>
            </a:r>
            <a:r>
              <a:rPr lang="en-US" sz="2400" b="0" i="0" u="none" strike="noStrike" cap="none" dirty="0" err="1">
                <a:solidFill>
                  <a:schemeClr val="dk1"/>
                </a:solidFill>
                <a:latin typeface="Avenir"/>
                <a:ea typeface="Avenir"/>
                <a:cs typeface="Avenir"/>
                <a:sym typeface="Avenir"/>
              </a:rPr>
              <a:t>Powdermill</a:t>
            </a:r>
            <a:r>
              <a:rPr lang="en-US" sz="2400" b="0" i="0" u="none" strike="noStrike" cap="none" dirty="0">
                <a:solidFill>
                  <a:schemeClr val="dk1"/>
                </a:solidFill>
                <a:latin typeface="Avenir"/>
                <a:ea typeface="Avenir"/>
                <a:cs typeface="Avenir"/>
                <a:sym typeface="Avenir"/>
              </a:rPr>
              <a:t> Nature Reserve Avian Research Center</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sz="1100" dirty="0">
              <a:solidFill>
                <a:schemeClr val="dk1"/>
              </a:solidFill>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sz="1100" dirty="0">
                <a:solidFill>
                  <a:schemeClr val="dk1"/>
                </a:solidFill>
                <a:latin typeface="Avenir"/>
                <a:ea typeface="Avenir"/>
                <a:cs typeface="Avenir"/>
                <a:sym typeface="Avenir"/>
              </a:rPr>
              <a:t>Unknown. (</a:t>
            </a:r>
            <a:r>
              <a:rPr lang="en-US" sz="1100" dirty="0" err="1">
                <a:solidFill>
                  <a:schemeClr val="dk1"/>
                </a:solidFill>
                <a:latin typeface="Avenir"/>
                <a:ea typeface="Avenir"/>
                <a:cs typeface="Avenir"/>
                <a:sym typeface="Avenir"/>
              </a:rPr>
              <a:t>n.d</a:t>
            </a:r>
            <a:r>
              <a:rPr lang="en-US" sz="1100" dirty="0">
                <a:solidFill>
                  <a:schemeClr val="dk1"/>
                </a:solidFill>
                <a:latin typeface="Avenir"/>
                <a:ea typeface="Avenir"/>
                <a:cs typeface="Avenir"/>
                <a:sym typeface="Avenir"/>
              </a:rPr>
              <a:t>). </a:t>
            </a:r>
            <a:r>
              <a:rPr lang="en-US" sz="1100" i="1" dirty="0">
                <a:solidFill>
                  <a:schemeClr val="dk1"/>
                </a:solidFill>
                <a:latin typeface="Avenir"/>
                <a:ea typeface="Avenir"/>
                <a:cs typeface="Avenir"/>
                <a:sym typeface="Avenir"/>
              </a:rPr>
              <a:t>Bird receiving identification band </a:t>
            </a:r>
            <a:r>
              <a:rPr lang="en-US" sz="1100" dirty="0">
                <a:solidFill>
                  <a:schemeClr val="dk1"/>
                </a:solidFill>
                <a:latin typeface="Avenir"/>
                <a:ea typeface="Avenir"/>
                <a:cs typeface="Avenir"/>
                <a:sym typeface="Avenir"/>
              </a:rPr>
              <a:t>[Photograph]. </a:t>
            </a:r>
            <a:r>
              <a:rPr lang="en-US" sz="1100" dirty="0" err="1">
                <a:solidFill>
                  <a:schemeClr val="dk1"/>
                </a:solidFill>
                <a:latin typeface="Avenir"/>
                <a:ea typeface="Avenir"/>
                <a:cs typeface="Avenir"/>
                <a:sym typeface="Avenir"/>
              </a:rPr>
              <a:t>Powdermill</a:t>
            </a:r>
            <a:r>
              <a:rPr lang="en-US" sz="1100" dirty="0">
                <a:solidFill>
                  <a:schemeClr val="dk1"/>
                </a:solidFill>
                <a:latin typeface="Avenir"/>
                <a:ea typeface="Avenir"/>
                <a:cs typeface="Avenir"/>
                <a:sym typeface="Avenir"/>
              </a:rPr>
              <a:t> Nature Reserve Avian Research Center: Banding Workshops. Retrieved from https://powdermillarc.org/banding-workshops/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a:solidFill>
                <a:schemeClr val="dk1"/>
              </a:solidFill>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chemeClr val="dk1"/>
                </a:solidFill>
                <a:latin typeface="Avenir"/>
                <a:ea typeface="Avenir"/>
                <a:cs typeface="Avenir"/>
                <a:sym typeface="Avenir"/>
              </a:rPr>
              <a:t>Unknown. (</a:t>
            </a:r>
            <a:r>
              <a:rPr lang="en-US" sz="1100" dirty="0" err="1">
                <a:solidFill>
                  <a:schemeClr val="dk1"/>
                </a:solidFill>
                <a:latin typeface="Avenir"/>
                <a:ea typeface="Avenir"/>
                <a:cs typeface="Avenir"/>
                <a:sym typeface="Avenir"/>
              </a:rPr>
              <a:t>n.d</a:t>
            </a:r>
            <a:r>
              <a:rPr lang="en-US" sz="1100" dirty="0">
                <a:solidFill>
                  <a:schemeClr val="dk1"/>
                </a:solidFill>
                <a:latin typeface="Avenir"/>
                <a:ea typeface="Avenir"/>
                <a:cs typeface="Avenir"/>
                <a:sym typeface="Avenir"/>
              </a:rPr>
              <a:t>). </a:t>
            </a:r>
            <a:r>
              <a:rPr lang="en-US" sz="1100" i="1" dirty="0">
                <a:solidFill>
                  <a:schemeClr val="dk1"/>
                </a:solidFill>
                <a:latin typeface="Avenir"/>
                <a:ea typeface="Avenir"/>
                <a:cs typeface="Avenir"/>
                <a:sym typeface="Avenir"/>
              </a:rPr>
              <a:t>Removing bird from a mist net </a:t>
            </a:r>
            <a:r>
              <a:rPr lang="en-US" sz="1100" dirty="0">
                <a:solidFill>
                  <a:schemeClr val="dk1"/>
                </a:solidFill>
                <a:latin typeface="Avenir"/>
                <a:ea typeface="Avenir"/>
                <a:cs typeface="Avenir"/>
                <a:sym typeface="Avenir"/>
              </a:rPr>
              <a:t>[Photograph]. </a:t>
            </a:r>
            <a:r>
              <a:rPr lang="en-US" sz="1100" dirty="0" err="1">
                <a:solidFill>
                  <a:schemeClr val="dk1"/>
                </a:solidFill>
                <a:latin typeface="Avenir"/>
                <a:ea typeface="Avenir"/>
                <a:cs typeface="Avenir"/>
                <a:sym typeface="Avenir"/>
              </a:rPr>
              <a:t>Powdermill</a:t>
            </a:r>
            <a:r>
              <a:rPr lang="en-US" sz="1100" dirty="0">
                <a:solidFill>
                  <a:schemeClr val="dk1"/>
                </a:solidFill>
                <a:latin typeface="Avenir"/>
                <a:ea typeface="Avenir"/>
                <a:cs typeface="Avenir"/>
                <a:sym typeface="Avenir"/>
              </a:rPr>
              <a:t> Nature Reserve Avian Research Center: Banding Workshops. Retrieved from https://powdermillarc.org/banding-workshops/</a:t>
            </a: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sz="1100" dirty="0">
              <a:solidFill>
                <a:schemeClr val="dk1"/>
              </a:solidFill>
              <a:latin typeface="Avenir"/>
              <a:ea typeface="Avenir"/>
              <a:cs typeface="Avenir"/>
              <a:sym typeface="Avenir"/>
            </a:endParaRPr>
          </a:p>
          <a:p>
            <a:pPr marL="0" lvl="0" indent="0" algn="l" rtl="0">
              <a:spcBef>
                <a:spcPts val="0"/>
              </a:spcBef>
              <a:spcAft>
                <a:spcPts val="0"/>
              </a:spcAft>
              <a:buNone/>
            </a:pPr>
            <a:endParaRPr dirty="0"/>
          </a:p>
        </p:txBody>
      </p:sp>
      <p:sp>
        <p:nvSpPr>
          <p:cNvPr id="81" name="Google Shape;81;p8:notes">
            <a:extLst>
              <a:ext uri="{FF2B5EF4-FFF2-40B4-BE49-F238E27FC236}">
                <a16:creationId xmlns:a16="http://schemas.microsoft.com/office/drawing/2014/main" id="{4B013C27-AA81-0C73-B546-4E652EF41B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986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DDB92F1C-FAAA-56A4-876A-0BF28BEE4E4F}"/>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A50BB34A-7F53-2101-E684-B71F74D5F7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One example of “at a distance” sampling via citizen science is the annual Christmas Bird Count. For more information, including how to participate, see https://www.audubon.org/answers-your-top-questions-about-christmas-bird-count </a:t>
            </a: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Cimprich, P. (n.d.). </a:t>
            </a:r>
            <a:r>
              <a:rPr lang="en-US" i="1" dirty="0"/>
              <a:t>Timelapse of bird migration from remote tracking data </a:t>
            </a:r>
            <a:r>
              <a:rPr lang="en-US" dirty="0"/>
              <a:t>[Animation]. Unpublished animation.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Cimprich, P. (n.d.). </a:t>
            </a:r>
            <a:r>
              <a:rPr lang="en-US" i="1" dirty="0"/>
              <a:t>Remote tracker attached to a bird </a:t>
            </a:r>
            <a:r>
              <a:rPr lang="en-US" dirty="0"/>
              <a:t>[Photograph]. Unpublished photo.</a:t>
            </a:r>
          </a:p>
        </p:txBody>
      </p:sp>
      <p:sp>
        <p:nvSpPr>
          <p:cNvPr id="81" name="Google Shape;81;p8:notes">
            <a:extLst>
              <a:ext uri="{FF2B5EF4-FFF2-40B4-BE49-F238E27FC236}">
                <a16:creationId xmlns:a16="http://schemas.microsoft.com/office/drawing/2014/main" id="{87B64A7C-5824-1394-ECAE-3215A3AB3D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600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98F4B434-799F-1FB9-B899-1FC4DB2C198C}"/>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1A57DBB0-9970-A42F-B7BF-1CC209D898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sz="1100" dirty="0"/>
              <a:t>Aerial Insectivore Migration on the Shiny App uses eBird data</a:t>
            </a:r>
          </a:p>
          <a:p>
            <a:pPr marL="0" indent="0">
              <a:buNone/>
            </a:pPr>
            <a:endParaRPr lang="en-US" dirty="0"/>
          </a:p>
          <a:p>
            <a:pPr marL="0" indent="0">
              <a:buNone/>
            </a:pPr>
            <a:r>
              <a:rPr lang="en-US" dirty="0"/>
              <a:t>Another example of “at a distance” sampling via community science is the annual Christmas Bird Count. </a:t>
            </a:r>
            <a:endParaRPr dirty="0"/>
          </a:p>
        </p:txBody>
      </p:sp>
      <p:sp>
        <p:nvSpPr>
          <p:cNvPr id="81" name="Google Shape;81;p8:notes">
            <a:extLst>
              <a:ext uri="{FF2B5EF4-FFF2-40B4-BE49-F238E27FC236}">
                <a16:creationId xmlns:a16="http://schemas.microsoft.com/office/drawing/2014/main" id="{40C7C7BC-25E5-220E-1C58-C93864F93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14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C4AED55E-2515-BB1F-0249-23884B330086}"/>
            </a:ext>
          </a:extLst>
        </p:cNvPr>
        <p:cNvGrpSpPr/>
        <p:nvPr/>
      </p:nvGrpSpPr>
      <p:grpSpPr>
        <a:xfrm>
          <a:off x="0" y="0"/>
          <a:ext cx="0" cy="0"/>
          <a:chOff x="0" y="0"/>
          <a:chExt cx="0" cy="0"/>
        </a:xfrm>
      </p:grpSpPr>
      <p:sp>
        <p:nvSpPr>
          <p:cNvPr id="67" name="Google Shape;67;p6:notes">
            <a:extLst>
              <a:ext uri="{FF2B5EF4-FFF2-40B4-BE49-F238E27FC236}">
                <a16:creationId xmlns:a16="http://schemas.microsoft.com/office/drawing/2014/main" id="{692FDF8D-7D3D-0D84-C40A-028D12BAF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6:notes">
            <a:extLst>
              <a:ext uri="{FF2B5EF4-FFF2-40B4-BE49-F238E27FC236}">
                <a16:creationId xmlns:a16="http://schemas.microsoft.com/office/drawing/2014/main" id="{E3AE56F0-50A1-46C3-3D8E-1DA289D574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1538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061B923B-0F5A-CF3E-5AAD-E6E9C388DECA}"/>
            </a:ext>
          </a:extLst>
        </p:cNvPr>
        <p:cNvGrpSpPr/>
        <p:nvPr/>
      </p:nvGrpSpPr>
      <p:grpSpPr>
        <a:xfrm>
          <a:off x="0" y="0"/>
          <a:ext cx="0" cy="0"/>
          <a:chOff x="0" y="0"/>
          <a:chExt cx="0" cy="0"/>
        </a:xfrm>
      </p:grpSpPr>
      <p:sp>
        <p:nvSpPr>
          <p:cNvPr id="67" name="Google Shape;67;p6:notes">
            <a:extLst>
              <a:ext uri="{FF2B5EF4-FFF2-40B4-BE49-F238E27FC236}">
                <a16:creationId xmlns:a16="http://schemas.microsoft.com/office/drawing/2014/main" id="{4D21756C-CB11-87D7-4664-53A553D8A9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6:notes">
            <a:extLst>
              <a:ext uri="{FF2B5EF4-FFF2-40B4-BE49-F238E27FC236}">
                <a16:creationId xmlns:a16="http://schemas.microsoft.com/office/drawing/2014/main" id="{1FBC174A-822E-F307-4986-0CA9D7D6B5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529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6E9075A6-8A46-EE57-9B11-E9216EB9D1FD}"/>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C0D7D686-5B9B-2F44-903D-2B9AD6B5C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8:notes">
            <a:extLst>
              <a:ext uri="{FF2B5EF4-FFF2-40B4-BE49-F238E27FC236}">
                <a16:creationId xmlns:a16="http://schemas.microsoft.com/office/drawing/2014/main" id="{298C410F-B684-127E-47B3-670DC72F73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150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5A3338C4-D9E7-9EF4-2F25-4AE153AF5781}"/>
            </a:ext>
          </a:extLst>
        </p:cNvPr>
        <p:cNvGrpSpPr/>
        <p:nvPr/>
      </p:nvGrpSpPr>
      <p:grpSpPr>
        <a:xfrm>
          <a:off x="0" y="0"/>
          <a:ext cx="0" cy="0"/>
          <a:chOff x="0" y="0"/>
          <a:chExt cx="0" cy="0"/>
        </a:xfrm>
      </p:grpSpPr>
      <p:sp>
        <p:nvSpPr>
          <p:cNvPr id="67" name="Google Shape;67;p6:notes">
            <a:extLst>
              <a:ext uri="{FF2B5EF4-FFF2-40B4-BE49-F238E27FC236}">
                <a16:creationId xmlns:a16="http://schemas.microsoft.com/office/drawing/2014/main" id="{2F6647E4-76BE-D37C-2AAB-97667A70DE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8" name="Google Shape;68;p6:notes">
            <a:extLst>
              <a:ext uri="{FF2B5EF4-FFF2-40B4-BE49-F238E27FC236}">
                <a16:creationId xmlns:a16="http://schemas.microsoft.com/office/drawing/2014/main" id="{3CE682B9-49A1-E2B6-B900-19519344C4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62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 name="Google Shape;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21F6A2F7-8D15-5543-1B29-0181E6DFFB75}"/>
            </a:ext>
          </a:extLst>
        </p:cNvPr>
        <p:cNvGrpSpPr/>
        <p:nvPr/>
      </p:nvGrpSpPr>
      <p:grpSpPr>
        <a:xfrm>
          <a:off x="0" y="0"/>
          <a:ext cx="0" cy="0"/>
          <a:chOff x="0" y="0"/>
          <a:chExt cx="0" cy="0"/>
        </a:xfrm>
      </p:grpSpPr>
      <p:sp>
        <p:nvSpPr>
          <p:cNvPr id="67" name="Google Shape;67;p6:notes">
            <a:extLst>
              <a:ext uri="{FF2B5EF4-FFF2-40B4-BE49-F238E27FC236}">
                <a16:creationId xmlns:a16="http://schemas.microsoft.com/office/drawing/2014/main" id="{499D6607-4143-4344-9ADC-CA75F4D1A5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Trophic level indicates an organism’s location in the food web. </a:t>
            </a:r>
            <a:endParaRPr dirty="0"/>
          </a:p>
        </p:txBody>
      </p:sp>
      <p:sp>
        <p:nvSpPr>
          <p:cNvPr id="68" name="Google Shape;68;p6:notes">
            <a:extLst>
              <a:ext uri="{FF2B5EF4-FFF2-40B4-BE49-F238E27FC236}">
                <a16:creationId xmlns:a16="http://schemas.microsoft.com/office/drawing/2014/main" id="{BB48CEC3-3407-3D66-3A5D-13AC303E7B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280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DFF75C27-EDB0-1D97-033A-02814CFBCEED}"/>
            </a:ext>
          </a:extLst>
        </p:cNvPr>
        <p:cNvGrpSpPr/>
        <p:nvPr/>
      </p:nvGrpSpPr>
      <p:grpSpPr>
        <a:xfrm>
          <a:off x="0" y="0"/>
          <a:ext cx="0" cy="0"/>
          <a:chOff x="0" y="0"/>
          <a:chExt cx="0" cy="0"/>
        </a:xfrm>
      </p:grpSpPr>
      <p:sp>
        <p:nvSpPr>
          <p:cNvPr id="100" name="Google Shape;100;p11:notes">
            <a:extLst>
              <a:ext uri="{FF2B5EF4-FFF2-40B4-BE49-F238E27FC236}">
                <a16:creationId xmlns:a16="http://schemas.microsoft.com/office/drawing/2014/main" id="{638DA981-EA5E-DF01-675E-75D28F9A82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11:notes">
            <a:extLst>
              <a:ext uri="{FF2B5EF4-FFF2-40B4-BE49-F238E27FC236}">
                <a16:creationId xmlns:a16="http://schemas.microsoft.com/office/drawing/2014/main" id="{A832D4A8-6ED1-A22C-B091-2E5D6547980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Birds, bugs, and phenology. </a:t>
            </a:r>
            <a:r>
              <a:rPr lang="en-US" dirty="0">
                <a:hlinkClick r:id="rId3"/>
              </a:rPr>
              <a:t>https://aeroecology.shinyapps.io/Birds_Bugs_and_Phenology/</a:t>
            </a:r>
            <a:endParaRPr lang="en-US" dirty="0"/>
          </a:p>
          <a:p>
            <a:pPr marL="0" indent="0">
              <a:buNone/>
            </a:pPr>
            <a:endParaRPr lang="en-US" dirty="0"/>
          </a:p>
        </p:txBody>
      </p:sp>
    </p:spTree>
    <p:extLst>
      <p:ext uri="{BB962C8B-B14F-4D97-AF65-F5344CB8AC3E}">
        <p14:creationId xmlns:p14="http://schemas.microsoft.com/office/powerpoint/2010/main" val="202060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CB6C09CD-C6AB-DD14-3320-BEFA24150803}"/>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3080F5E5-1E5E-9437-AAF4-B26FED332A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K20 Center. (n.d.). I notice, I wonder. Strategies. </a:t>
            </a:r>
            <a:r>
              <a:rPr lang="en-US" dirty="0">
                <a:hlinkClick r:id="rId3"/>
              </a:rPr>
              <a:t>https://learn.k20center.ou.edu/strategy/180</a:t>
            </a:r>
            <a:endParaRPr lang="en-US"/>
          </a:p>
          <a:p>
            <a:pPr marL="0" indent="0">
              <a:buNone/>
            </a:pPr>
            <a:endParaRPr lang="en-US" dirty="0"/>
          </a:p>
        </p:txBody>
      </p:sp>
      <p:sp>
        <p:nvSpPr>
          <p:cNvPr id="81" name="Google Shape;81;p8:notes">
            <a:extLst>
              <a:ext uri="{FF2B5EF4-FFF2-40B4-BE49-F238E27FC236}">
                <a16:creationId xmlns:a16="http://schemas.microsoft.com/office/drawing/2014/main" id="{4101C8B9-7FDF-4B38-91AF-EE45B482D5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311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A8A24279-50BE-92DF-D921-AF029FC51F30}"/>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3D8CBC61-E8C9-126A-D056-19C9C42338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K20 Center. (n.d.). I notice, I wonder. Strategies. </a:t>
            </a:r>
            <a:r>
              <a:rPr lang="en-US" dirty="0">
                <a:hlinkClick r:id="rId3"/>
              </a:rPr>
              <a:t>https://learn.k20center.ou.edu/strategy/180</a:t>
            </a:r>
            <a:endParaRPr lang="en-US"/>
          </a:p>
          <a:p>
            <a:pPr marL="0" indent="0">
              <a:buNone/>
            </a:pPr>
            <a:endParaRPr lang="en-US" dirty="0"/>
          </a:p>
        </p:txBody>
      </p:sp>
      <p:sp>
        <p:nvSpPr>
          <p:cNvPr id="81" name="Google Shape;81;p8:notes">
            <a:extLst>
              <a:ext uri="{FF2B5EF4-FFF2-40B4-BE49-F238E27FC236}">
                <a16:creationId xmlns:a16="http://schemas.microsoft.com/office/drawing/2014/main" id="{834581C0-8E06-92A7-BE23-5D97B55551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525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blipFill>
          <a:blip r:embed="rId2">
            <a:alphaModFix/>
          </a:blip>
          <a:stretch>
            <a:fillRect/>
          </a:stretch>
        </a:blipFill>
        <a:effectLst/>
      </p:bgPr>
    </p:bg>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secHead">
  <p:cSld name="SECTION_HEADER">
    <p:bg>
      <p:bgPr>
        <a:blipFill>
          <a:blip r:embed="rId2">
            <a:alphaModFix/>
          </a:blip>
          <a:stretch>
            <a:fillRect/>
          </a:stretch>
        </a:blipFill>
        <a:effectLst/>
      </p:bgPr>
    </p:bg>
    <p:spTree>
      <p:nvGrpSpPr>
        <p:cNvPr id="1" name="Shape 7"/>
        <p:cNvGrpSpPr/>
        <p:nvPr/>
      </p:nvGrpSpPr>
      <p:grpSpPr>
        <a:xfrm>
          <a:off x="0" y="0"/>
          <a:ext cx="0" cy="0"/>
          <a:chOff x="0" y="0"/>
          <a:chExt cx="0" cy="0"/>
        </a:xfrm>
      </p:grpSpPr>
      <p:pic>
        <p:nvPicPr>
          <p:cNvPr id="8" name="Google Shape;8;p3"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
        <p:nvSpPr>
          <p:cNvPr id="9" name="Google Shape;9;p3"/>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rmAutofit/>
          </a:bodyPr>
          <a:lstStyle>
            <a:lvl1pPr marR="0" lvl="0" algn="l" rtl="0">
              <a:lnSpc>
                <a:spcPct val="115000"/>
              </a:lnSpc>
              <a:spcBef>
                <a:spcPts val="0"/>
              </a:spcBef>
              <a:spcAft>
                <a:spcPts val="0"/>
              </a:spcAft>
              <a:buClr>
                <a:schemeClr val="lt1"/>
              </a:buClr>
              <a:buSzPts val="2600"/>
              <a:buFont typeface="Calibri"/>
              <a:buNone/>
              <a:defRPr sz="26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9pPr>
          </a:lstStyle>
          <a:p>
            <a:endParaRPr/>
          </a:p>
        </p:txBody>
      </p:sp>
      <p:sp>
        <p:nvSpPr>
          <p:cNvPr id="10" name="Google Shape;10;p3"/>
          <p:cNvSpPr txBox="1">
            <a:spLocks noGrp="1"/>
          </p:cNvSpPr>
          <p:nvPr>
            <p:ph type="ctrTitle"/>
          </p:nvPr>
        </p:nvSpPr>
        <p:spPr>
          <a:xfrm>
            <a:off x="455850" y="744575"/>
            <a:ext cx="8232300" cy="2052600"/>
          </a:xfrm>
          <a:prstGeom prst="rect">
            <a:avLst/>
          </a:prstGeom>
          <a:noFill/>
          <a:ln>
            <a:noFill/>
          </a:ln>
        </p:spPr>
        <p:txBody>
          <a:bodyPr spcFirstLastPara="1" wrap="square" lIns="91425" tIns="91425" rIns="91425" bIns="91425" anchor="b" anchorCtr="0">
            <a:normAutofit/>
          </a:bodyPr>
          <a:lstStyle>
            <a:lvl1pPr marR="0" lvl="0" algn="l" rtl="0">
              <a:lnSpc>
                <a:spcPct val="115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estion/Objective">
  <p:cSld name="Objective">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4"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
        <p:nvSpPr>
          <p:cNvPr id="13" name="Google Shape;13;p4"/>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lvl1pPr marR="0" lvl="0" algn="l" rtl="0">
              <a:lnSpc>
                <a:spcPct val="115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9pPr>
          </a:lstStyle>
          <a:p>
            <a:endParaRPr/>
          </a:p>
        </p:txBody>
      </p:sp>
      <p:sp>
        <p:nvSpPr>
          <p:cNvPr id="14" name="Google Shape;14;p4"/>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lt1"/>
              </a:buClr>
              <a:buSzPts val="2600"/>
              <a:buFont typeface="NTR"/>
              <a:buChar char="●"/>
              <a:defRPr sz="26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estion/Objective">
  <p:cSld name="Essential Question">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5"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
        <p:nvSpPr>
          <p:cNvPr id="17" name="Google Shape;17;p5"/>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lvl1pPr marR="0" lvl="0" algn="l" rtl="0">
              <a:lnSpc>
                <a:spcPct val="15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marR="0" lvl="1"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2pPr>
            <a:lvl3pPr marR="0" lvl="2"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3pPr>
            <a:lvl4pPr marR="0" lvl="3"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4pPr>
            <a:lvl5pPr marR="0" lvl="4"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5pPr>
            <a:lvl6pPr marR="0" lvl="5"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6pPr>
            <a:lvl7pPr marR="0" lvl="6"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7pPr>
            <a:lvl8pPr marR="0" lvl="7"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8pPr>
            <a:lvl9pPr marR="0" lvl="8"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9pPr>
          </a:lstStyle>
          <a:p>
            <a:endParaRPr/>
          </a:p>
        </p:txBody>
      </p:sp>
      <p:sp>
        <p:nvSpPr>
          <p:cNvPr id="18" name="Google Shape;18;p5"/>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Autofit/>
          </a:bodyPr>
          <a:lstStyle>
            <a:lvl1pPr marR="0" lvl="0" algn="l" rtl="0">
              <a:lnSpc>
                <a:spcPct val="150000"/>
              </a:lnSpc>
              <a:spcBef>
                <a:spcPts val="0"/>
              </a:spcBef>
              <a:spcAft>
                <a:spcPts val="0"/>
              </a:spcAft>
              <a:buClr>
                <a:schemeClr val="lt1"/>
              </a:buClr>
              <a:buSzPts val="2600"/>
              <a:buFont typeface="NTR"/>
              <a:buChar char="●"/>
              <a:defRPr sz="2600" b="0" i="0" u="none" strike="noStrike" cap="none">
                <a:solidFill>
                  <a:schemeClr val="lt1"/>
                </a:solidFill>
                <a:latin typeface="Calibri"/>
                <a:ea typeface="Calibri"/>
                <a:cs typeface="Calibri"/>
                <a:sym typeface="Calibri"/>
              </a:defRPr>
            </a:lvl1pPr>
            <a:lvl2pPr marR="0" lvl="1"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2pPr>
            <a:lvl3pPr marR="0" lvl="2"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3pPr>
            <a:lvl4pPr marR="0" lvl="3"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4pPr>
            <a:lvl5pPr marR="0" lvl="4"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5pPr>
            <a:lvl6pPr marR="0" lvl="5"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6pPr>
            <a:lvl7pPr marR="0" lvl="6"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7pPr>
            <a:lvl8pPr marR="0" lvl="7"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8pPr>
            <a:lvl9pPr marR="0" lvl="8"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Layout">
  <p:cSld name="Content - 1 Column">
    <p:bg>
      <p:bgPr>
        <a:solidFill>
          <a:schemeClr val="lt1"/>
        </a:solidFill>
        <a:effectLst/>
      </p:bgPr>
    </p:bg>
    <p:spTree>
      <p:nvGrpSpPr>
        <p:cNvPr id="1" name="Shape 23"/>
        <p:cNvGrpSpPr/>
        <p:nvPr/>
      </p:nvGrpSpPr>
      <p:grpSpPr>
        <a:xfrm>
          <a:off x="0" y="0"/>
          <a:ext cx="0" cy="0"/>
          <a:chOff x="0" y="0"/>
          <a:chExt cx="0" cy="0"/>
        </a:xfrm>
      </p:grpSpPr>
      <p:pic>
        <p:nvPicPr>
          <p:cNvPr id="24" name="Google Shape;24;p7"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25" name="Google Shape;25;p7"/>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
        <p:nvSpPr>
          <p:cNvPr id="26" name="Google Shape;26;p7"/>
          <p:cNvSpPr txBox="1">
            <a:spLocks noGrp="1"/>
          </p:cNvSpPr>
          <p:nvPr>
            <p:ph type="body" idx="1"/>
          </p:nvPr>
        </p:nvSpPr>
        <p:spPr>
          <a:xfrm>
            <a:off x="456300" y="1263111"/>
            <a:ext cx="8225400" cy="1968286"/>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NTR"/>
              <a:buChar char="●"/>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ourier New"/>
              <a:buChar char="o"/>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Noto Sans Symbols"/>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Layout">
  <p:cSld name="Content - 2 column">
    <p:bg>
      <p:bgPr>
        <a:solidFill>
          <a:schemeClr val="lt1"/>
        </a:solid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body" idx="1"/>
          </p:nvPr>
        </p:nvSpPr>
        <p:spPr>
          <a:xfrm>
            <a:off x="456300" y="1263111"/>
            <a:ext cx="3993900" cy="3251519"/>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NTR"/>
              <a:buChar char="●"/>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ourier New"/>
              <a:buChar char="o"/>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Noto Sans Symbols"/>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body" idx="2"/>
          </p:nvPr>
        </p:nvSpPr>
        <p:spPr>
          <a:xfrm>
            <a:off x="4687932" y="1263111"/>
            <a:ext cx="3993900" cy="3251519"/>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Calibri"/>
              <a:buAutoNum type="arabicPeriod"/>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alibri"/>
              <a:buAutoNum type="alphaLcPeriod"/>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Calibri"/>
              <a:buAutoNum type="romanLcPeriod"/>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pic>
        <p:nvPicPr>
          <p:cNvPr id="30" name="Google Shape;30;p8"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1" name="Google Shape;31;p8"/>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o Option 1">
  <p:cSld name="Video">
    <p:bg>
      <p:bgPr>
        <a:solidFill>
          <a:schemeClr val="lt1"/>
        </a:solidFill>
        <a:effectLst/>
      </p:bgPr>
    </p:bg>
    <p:spTree>
      <p:nvGrpSpPr>
        <p:cNvPr id="1" name="Shape 32"/>
        <p:cNvGrpSpPr/>
        <p:nvPr/>
      </p:nvGrpSpPr>
      <p:grpSpPr>
        <a:xfrm>
          <a:off x="0" y="0"/>
          <a:ext cx="0" cy="0"/>
          <a:chOff x="0" y="0"/>
          <a:chExt cx="0" cy="0"/>
        </a:xfrm>
      </p:grpSpPr>
      <p:pic>
        <p:nvPicPr>
          <p:cNvPr id="33" name="Google Shape;33;p9"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4" name="Google Shape;34;p9"/>
          <p:cNvSpPr txBox="1">
            <a:spLocks noGrp="1"/>
          </p:cNvSpPr>
          <p:nvPr>
            <p:ph type="title"/>
          </p:nvPr>
        </p:nvSpPr>
        <p:spPr>
          <a:xfrm>
            <a:off x="754050" y="4329575"/>
            <a:ext cx="7635900" cy="572700"/>
          </a:xfrm>
          <a:prstGeom prst="rect">
            <a:avLst/>
          </a:prstGeom>
          <a:noFill/>
          <a:ln>
            <a:noFill/>
          </a:ln>
        </p:spPr>
        <p:txBody>
          <a:bodyPr spcFirstLastPara="1" wrap="square" lIns="91425" tIns="91425" rIns="91425" bIns="91425" anchor="t" anchorCtr="0">
            <a:normAutofit/>
          </a:bodyPr>
          <a:lstStyle>
            <a:lvl1pPr marR="0" lvl="0" algn="ctr" rtl="0">
              <a:lnSpc>
                <a:spcPct val="115000"/>
              </a:lnSpc>
              <a:spcBef>
                <a:spcPts val="0"/>
              </a:spcBef>
              <a:spcAft>
                <a:spcPts val="0"/>
              </a:spcAft>
              <a:buClr>
                <a:srgbClr val="275781"/>
              </a:buClr>
              <a:buSzPts val="1800"/>
              <a:buFont typeface="Calibri"/>
              <a:buNone/>
              <a:defRPr sz="1800" b="0" i="0" u="none" strike="noStrike" cap="none">
                <a:solidFill>
                  <a:srgbClr val="27578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lt1"/>
        </a:solidFill>
        <a:effectLst/>
      </p:bgPr>
    </p:bg>
    <p:spTree>
      <p:nvGrpSpPr>
        <p:cNvPr id="1" name="Shape 35"/>
        <p:cNvGrpSpPr/>
        <p:nvPr/>
      </p:nvGrpSpPr>
      <p:grpSpPr>
        <a:xfrm>
          <a:off x="0" y="0"/>
          <a:ext cx="0" cy="0"/>
          <a:chOff x="0" y="0"/>
          <a:chExt cx="0" cy="0"/>
        </a:xfrm>
      </p:grpSpPr>
      <p:pic>
        <p:nvPicPr>
          <p:cNvPr id="36" name="Google Shape;36;p10"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7" name="Google Shape;37;p10"/>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k20.ou.edu/6i"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learn.k20center.ou.edu/strategy/1511"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9F474E6C-DE3B-E171-5F76-F3B74BC25481}"/>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644E403-C535-B83F-2B04-72D8E28B0CCF}"/>
              </a:ext>
            </a:extLst>
          </p:cNvPr>
          <p:cNvSpPr txBox="1">
            <a:spLocks noGrp="1"/>
          </p:cNvSpPr>
          <p:nvPr>
            <p:ph type="title"/>
          </p:nvPr>
        </p:nvSpPr>
        <p:spPr>
          <a:xfrm>
            <a:off x="455402" y="323955"/>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Warbler Arrival</a:t>
            </a:r>
          </a:p>
        </p:txBody>
      </p:sp>
      <p:sp>
        <p:nvSpPr>
          <p:cNvPr id="84" name="Google Shape;84;p18">
            <a:extLst>
              <a:ext uri="{FF2B5EF4-FFF2-40B4-BE49-F238E27FC236}">
                <a16:creationId xmlns:a16="http://schemas.microsoft.com/office/drawing/2014/main" id="{9BF06C7A-5DC3-32DC-14BE-F30DD44CC74D}"/>
              </a:ext>
            </a:extLst>
          </p:cNvPr>
          <p:cNvSpPr txBox="1">
            <a:spLocks noGrp="1"/>
          </p:cNvSpPr>
          <p:nvPr>
            <p:ph type="body" idx="1"/>
          </p:nvPr>
        </p:nvSpPr>
        <p:spPr>
          <a:xfrm>
            <a:off x="456301" y="1263111"/>
            <a:ext cx="4924591" cy="3556434"/>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0"/>
              </a:spcBef>
              <a:spcAft>
                <a:spcPts val="0"/>
              </a:spcAft>
              <a:buClr>
                <a:srgbClr val="91192A"/>
              </a:buClr>
              <a:buSzPts val="2600"/>
              <a:buFont typeface="Arial" panose="020B0604020202020204" pitchFamily="34" charset="0"/>
              <a:buChar char="•"/>
            </a:pPr>
            <a:r>
              <a:rPr lang="en-US" sz="2400" dirty="0"/>
              <a:t>Are there any species that show evidence of changing arrival times? </a:t>
            </a:r>
          </a:p>
          <a:p>
            <a:pPr lvl="0" algn="l" rtl="0">
              <a:lnSpc>
                <a:spcPct val="100000"/>
              </a:lnSpc>
              <a:spcBef>
                <a:spcPts val="0"/>
              </a:spcBef>
              <a:spcAft>
                <a:spcPts val="0"/>
              </a:spcAft>
              <a:buClr>
                <a:srgbClr val="91192A"/>
              </a:buClr>
              <a:buSzPts val="2600"/>
              <a:buFont typeface="Arial" panose="020B0604020202020204" pitchFamily="34" charset="0"/>
              <a:buChar char="•"/>
            </a:pPr>
            <a:r>
              <a:rPr lang="en-US" sz="2400" dirty="0"/>
              <a:t>How is warbler arrival changing over time, in general?</a:t>
            </a:r>
          </a:p>
          <a:p>
            <a:pPr lvl="0" algn="l" rtl="0">
              <a:lnSpc>
                <a:spcPct val="100000"/>
              </a:lnSpc>
              <a:spcBef>
                <a:spcPts val="0"/>
              </a:spcBef>
              <a:spcAft>
                <a:spcPts val="0"/>
              </a:spcAft>
              <a:buClr>
                <a:srgbClr val="91192A"/>
              </a:buClr>
              <a:buSzPts val="2600"/>
              <a:buFont typeface="Arial" panose="020B0604020202020204" pitchFamily="34" charset="0"/>
              <a:buChar char="•"/>
            </a:pPr>
            <a:r>
              <a:rPr lang="en-US" sz="2400" dirty="0"/>
              <a:t>What factors might impact birds’ migration arrival time?</a:t>
            </a:r>
          </a:p>
        </p:txBody>
      </p:sp>
      <p:pic>
        <p:nvPicPr>
          <p:cNvPr id="6" name="Picture 5" descr="A list of nine bird species is provided. To the right of the list are two tables -- one table identifies arrival times of the bird known as the warbler. ">
            <a:extLst>
              <a:ext uri="{FF2B5EF4-FFF2-40B4-BE49-F238E27FC236}">
                <a16:creationId xmlns:a16="http://schemas.microsoft.com/office/drawing/2014/main" id="{2FAD7456-2B47-306B-33FA-52261EB23BBD}"/>
              </a:ext>
            </a:extLst>
          </p:cNvPr>
          <p:cNvPicPr>
            <a:picLocks noChangeAspect="1"/>
          </p:cNvPicPr>
          <p:nvPr/>
        </p:nvPicPr>
        <p:blipFill>
          <a:blip r:embed="rId3"/>
          <a:stretch>
            <a:fillRect/>
          </a:stretch>
        </p:blipFill>
        <p:spPr>
          <a:xfrm>
            <a:off x="5686425" y="1505231"/>
            <a:ext cx="3237330" cy="2628619"/>
          </a:xfrm>
          <a:prstGeom prst="rect">
            <a:avLst/>
          </a:prstGeom>
        </p:spPr>
      </p:pic>
    </p:spTree>
    <p:extLst>
      <p:ext uri="{BB962C8B-B14F-4D97-AF65-F5344CB8AC3E}">
        <p14:creationId xmlns:p14="http://schemas.microsoft.com/office/powerpoint/2010/main" val="138205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B593CFD0-95AD-7981-DC7F-D10282DE1117}"/>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36A07B57-9648-8EF6-2557-8B2C550D6236}"/>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Driving Question Board</a:t>
            </a:r>
            <a:endParaRPr dirty="0"/>
          </a:p>
        </p:txBody>
      </p:sp>
      <p:sp>
        <p:nvSpPr>
          <p:cNvPr id="84" name="Google Shape;84;p18">
            <a:extLst>
              <a:ext uri="{FF2B5EF4-FFF2-40B4-BE49-F238E27FC236}">
                <a16:creationId xmlns:a16="http://schemas.microsoft.com/office/drawing/2014/main" id="{B81015B6-B4B6-7564-42E5-ECBBDCA97DF0}"/>
              </a:ext>
            </a:extLst>
          </p:cNvPr>
          <p:cNvSpPr txBox="1">
            <a:spLocks noGrp="1"/>
          </p:cNvSpPr>
          <p:nvPr>
            <p:ph type="body" idx="1"/>
          </p:nvPr>
        </p:nvSpPr>
        <p:spPr>
          <a:xfrm>
            <a:off x="456301" y="1263111"/>
            <a:ext cx="5301032" cy="2925712"/>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What new questions do we have?</a:t>
            </a:r>
          </a:p>
        </p:txBody>
      </p:sp>
      <p:pic>
        <p:nvPicPr>
          <p:cNvPr id="3074" name="Picture 2">
            <a:extLst>
              <a:ext uri="{FF2B5EF4-FFF2-40B4-BE49-F238E27FC236}">
                <a16:creationId xmlns:a16="http://schemas.microsoft.com/office/drawing/2014/main" id="{2896711C-532D-B063-72FE-EF69A0A23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333" y="1611278"/>
            <a:ext cx="3107252" cy="226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31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9858AE13-F2E9-A676-E8CE-73D0BD746B2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8EE8D59-7B81-F279-80BF-22AD6B2670D9}"/>
              </a:ext>
            </a:extLst>
          </p:cNvPr>
          <p:cNvSpPr>
            <a:spLocks noGrp="1"/>
          </p:cNvSpPr>
          <p:nvPr>
            <p:ph type="title"/>
          </p:nvPr>
        </p:nvSpPr>
        <p:spPr>
          <a:xfrm>
            <a:off x="459300" y="108598"/>
            <a:ext cx="8225400" cy="686609"/>
          </a:xfrm>
        </p:spPr>
        <p:txBody>
          <a:bodyPr/>
          <a:lstStyle/>
          <a:p>
            <a:r>
              <a:rPr lang="en-US" dirty="0"/>
              <a:t>Shiny: </a:t>
            </a:r>
            <a:r>
              <a:rPr lang="en" dirty="0"/>
              <a:t>Aerial Insectivore Migration</a:t>
            </a:r>
            <a:endParaRPr lang="en-US" dirty="0"/>
          </a:p>
        </p:txBody>
      </p:sp>
      <p:sp>
        <p:nvSpPr>
          <p:cNvPr id="8" name="Google Shape;103;p21">
            <a:extLst>
              <a:ext uri="{FF2B5EF4-FFF2-40B4-BE49-F238E27FC236}">
                <a16:creationId xmlns:a16="http://schemas.microsoft.com/office/drawing/2014/main" id="{354D83CF-15A6-BA4C-6A5A-F3831694D256}"/>
              </a:ext>
            </a:extLst>
          </p:cNvPr>
          <p:cNvSpPr txBox="1">
            <a:spLocks/>
          </p:cNvSpPr>
          <p:nvPr/>
        </p:nvSpPr>
        <p:spPr>
          <a:xfrm>
            <a:off x="459300" y="795207"/>
            <a:ext cx="8225400" cy="780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pPr algn="ctr">
              <a:lnSpc>
                <a:spcPct val="100000"/>
              </a:lnSpc>
              <a:buSzPts val="2000"/>
            </a:pPr>
            <a:r>
              <a:rPr lang="en-US" sz="2400" dirty="0">
                <a:solidFill>
                  <a:schemeClr val="accent2"/>
                </a:solidFill>
              </a:rPr>
              <a:t>Which species tends to be the earliest to complete its northward migration?</a:t>
            </a:r>
          </a:p>
        </p:txBody>
      </p:sp>
      <p:pic>
        <p:nvPicPr>
          <p:cNvPr id="9" name="Google Shape;315;p65" descr="On the left of slide is a table which asks student to select a species of bird. To the right of this table are two maps of the eastern United States that show with green dots which particular insect is present. Red dots indicate the absence of same insect. The insects are food for the birds that students have identified.">
            <a:extLst>
              <a:ext uri="{FF2B5EF4-FFF2-40B4-BE49-F238E27FC236}">
                <a16:creationId xmlns:a16="http://schemas.microsoft.com/office/drawing/2014/main" id="{31983A45-32E2-3B60-6621-4F65D0536BB8}"/>
              </a:ext>
            </a:extLst>
          </p:cNvPr>
          <p:cNvPicPr preferRelativeResize="0">
            <a:picLocks noChangeAspect="1"/>
          </p:cNvPicPr>
          <p:nvPr/>
        </p:nvPicPr>
        <p:blipFill>
          <a:blip r:embed="rId3">
            <a:alphaModFix/>
          </a:blip>
          <a:stretch>
            <a:fillRect/>
          </a:stretch>
        </p:blipFill>
        <p:spPr>
          <a:xfrm>
            <a:off x="1281243" y="1673835"/>
            <a:ext cx="6379290" cy="3161642"/>
          </a:xfrm>
          <a:prstGeom prst="rect">
            <a:avLst/>
          </a:prstGeom>
          <a:noFill/>
          <a:ln>
            <a:noFill/>
          </a:ln>
        </p:spPr>
      </p:pic>
      <p:sp>
        <p:nvSpPr>
          <p:cNvPr id="10" name="&quot;Not Allowed&quot; Symbol 9">
            <a:extLst>
              <a:ext uri="{FF2B5EF4-FFF2-40B4-BE49-F238E27FC236}">
                <a16:creationId xmlns:a16="http://schemas.microsoft.com/office/drawing/2014/main" id="{DB885118-4D0C-15DD-8742-B12CBB5D1B2A}"/>
              </a:ext>
            </a:extLst>
          </p:cNvPr>
          <p:cNvSpPr/>
          <p:nvPr/>
        </p:nvSpPr>
        <p:spPr>
          <a:xfrm>
            <a:off x="5053466" y="3936610"/>
            <a:ext cx="1005840" cy="1005840"/>
          </a:xfrm>
          <a:prstGeom prst="noSmoking">
            <a:avLst>
              <a:gd name="adj" fmla="val 5193"/>
            </a:avLst>
          </a:prstGeom>
          <a:solidFill>
            <a:schemeClr val="accent3"/>
          </a:solidFill>
          <a:ln>
            <a:solidFill>
              <a:schemeClr val="accent3"/>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474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26DEE532-F0C4-F0F0-EE75-FF490B68F646}"/>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9C9C4B87-844A-7F65-9F78-E8BF6473121F}"/>
              </a:ext>
            </a:extLst>
          </p:cNvPr>
          <p:cNvSpPr txBox="1">
            <a:spLocks noGrp="1"/>
          </p:cNvSpPr>
          <p:nvPr>
            <p:ph type="title"/>
          </p:nvPr>
        </p:nvSpPr>
        <p:spPr>
          <a:xfrm>
            <a:off x="456301" y="147855"/>
            <a:ext cx="8225400" cy="818087"/>
          </a:xfrm>
          <a:prstGeom prst="rect">
            <a:avLst/>
          </a:prstGeom>
          <a:noFill/>
          <a:ln>
            <a:noFill/>
          </a:ln>
        </p:spPr>
        <p:txBody>
          <a:bodyPr spcFirstLastPara="1" wrap="square" lIns="91425" tIns="91425" rIns="91425" bIns="91425" anchor="t" anchorCtr="0">
            <a:noAutofit/>
          </a:bodyPr>
          <a:lstStyle/>
          <a:p>
            <a:pPr lvl="0">
              <a:lnSpc>
                <a:spcPct val="150000"/>
              </a:lnSpc>
            </a:pPr>
            <a:r>
              <a:rPr lang="en" dirty="0"/>
              <a:t>Aerial Insectivore Migration</a:t>
            </a:r>
            <a:endParaRPr dirty="0"/>
          </a:p>
        </p:txBody>
      </p:sp>
      <p:sp>
        <p:nvSpPr>
          <p:cNvPr id="84" name="Google Shape;84;p18">
            <a:extLst>
              <a:ext uri="{FF2B5EF4-FFF2-40B4-BE49-F238E27FC236}">
                <a16:creationId xmlns:a16="http://schemas.microsoft.com/office/drawing/2014/main" id="{5C3020F7-CBD1-C309-D51D-334B7BD2634A}"/>
              </a:ext>
            </a:extLst>
          </p:cNvPr>
          <p:cNvSpPr txBox="1">
            <a:spLocks noGrp="1"/>
          </p:cNvSpPr>
          <p:nvPr>
            <p:ph type="body" idx="1"/>
          </p:nvPr>
        </p:nvSpPr>
        <p:spPr>
          <a:xfrm>
            <a:off x="456301" y="1061617"/>
            <a:ext cx="4742099" cy="2169780"/>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How did you reach your conclusion about which species gets to the north first?</a:t>
            </a:r>
          </a:p>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What is the best way to evaluate arrival time for a species? Why?</a:t>
            </a:r>
          </a:p>
        </p:txBody>
      </p:sp>
      <p:pic>
        <p:nvPicPr>
          <p:cNvPr id="2" name="Google Shape;315;p65" descr="Two maps side-by-side that show red and green dots. Use these dots to determine which of the two bird species arrives at their designated states first. ">
            <a:extLst>
              <a:ext uri="{FF2B5EF4-FFF2-40B4-BE49-F238E27FC236}">
                <a16:creationId xmlns:a16="http://schemas.microsoft.com/office/drawing/2014/main" id="{D3EF59A0-8E41-400D-1438-12350C7DFBA2}"/>
              </a:ext>
            </a:extLst>
          </p:cNvPr>
          <p:cNvPicPr preferRelativeResize="0">
            <a:picLocks noChangeAspect="1"/>
          </p:cNvPicPr>
          <p:nvPr/>
        </p:nvPicPr>
        <p:blipFill>
          <a:blip r:embed="rId3">
            <a:alphaModFix/>
          </a:blip>
          <a:srcRect l="37789" r="1" b="33824"/>
          <a:stretch>
            <a:fillRect/>
          </a:stretch>
        </p:blipFill>
        <p:spPr>
          <a:xfrm>
            <a:off x="5198400" y="1637580"/>
            <a:ext cx="3543919" cy="2086696"/>
          </a:xfrm>
          <a:prstGeom prst="rect">
            <a:avLst/>
          </a:prstGeom>
          <a:noFill/>
          <a:ln>
            <a:noFill/>
          </a:ln>
        </p:spPr>
      </p:pic>
    </p:spTree>
    <p:extLst>
      <p:ext uri="{BB962C8B-B14F-4D97-AF65-F5344CB8AC3E}">
        <p14:creationId xmlns:p14="http://schemas.microsoft.com/office/powerpoint/2010/main" val="3784809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AFBD0BE3-D7A5-FC60-63B3-5A09E7111269}"/>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94A9936C-9E4A-8958-039E-9C1A4DD911CA}"/>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lvl="0">
              <a:lnSpc>
                <a:spcPct val="150000"/>
              </a:lnSpc>
            </a:pPr>
            <a:r>
              <a:rPr lang="en" dirty="0"/>
              <a:t>Aerial Insectivore Migration</a:t>
            </a:r>
            <a:endParaRPr dirty="0"/>
          </a:p>
        </p:txBody>
      </p:sp>
      <p:sp>
        <p:nvSpPr>
          <p:cNvPr id="84" name="Google Shape;84;p18">
            <a:extLst>
              <a:ext uri="{FF2B5EF4-FFF2-40B4-BE49-F238E27FC236}">
                <a16:creationId xmlns:a16="http://schemas.microsoft.com/office/drawing/2014/main" id="{73A0142D-BEC7-9477-F390-64952BBA8AC4}"/>
              </a:ext>
            </a:extLst>
          </p:cNvPr>
          <p:cNvSpPr txBox="1">
            <a:spLocks noGrp="1"/>
          </p:cNvSpPr>
          <p:nvPr>
            <p:ph type="body" idx="1"/>
          </p:nvPr>
        </p:nvSpPr>
        <p:spPr>
          <a:xfrm>
            <a:off x="478528" y="1426552"/>
            <a:ext cx="4115699" cy="2672345"/>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What are some factors that would affect the timing of birds’ migration north?</a:t>
            </a:r>
          </a:p>
        </p:txBody>
      </p:sp>
      <p:pic>
        <p:nvPicPr>
          <p:cNvPr id="6" name="Picture 5" descr="A group of colorful brain&#10;&#10;AI-generated content may be incorrect.">
            <a:extLst>
              <a:ext uri="{FF2B5EF4-FFF2-40B4-BE49-F238E27FC236}">
                <a16:creationId xmlns:a16="http://schemas.microsoft.com/office/drawing/2014/main" id="{00477791-76C6-0CAD-33DA-4491A3C33712}"/>
              </a:ext>
            </a:extLst>
          </p:cNvPr>
          <p:cNvPicPr>
            <a:picLocks noChangeAspect="1"/>
          </p:cNvPicPr>
          <p:nvPr/>
        </p:nvPicPr>
        <p:blipFill>
          <a:blip r:embed="rId3"/>
          <a:stretch>
            <a:fillRect/>
          </a:stretch>
        </p:blipFill>
        <p:spPr>
          <a:xfrm>
            <a:off x="5682346" y="1263110"/>
            <a:ext cx="2999229" cy="2999229"/>
          </a:xfrm>
          <a:prstGeom prst="rect">
            <a:avLst/>
          </a:prstGeom>
        </p:spPr>
      </p:pic>
    </p:spTree>
    <p:extLst>
      <p:ext uri="{BB962C8B-B14F-4D97-AF65-F5344CB8AC3E}">
        <p14:creationId xmlns:p14="http://schemas.microsoft.com/office/powerpoint/2010/main" val="287086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1C3A1BF-E7D3-6136-1355-4CC0ABACC335}"/>
            </a:ext>
          </a:extLst>
        </p:cNvPr>
        <p:cNvGrpSpPr/>
        <p:nvPr/>
      </p:nvGrpSpPr>
      <p:grpSpPr>
        <a:xfrm>
          <a:off x="0" y="0"/>
          <a:ext cx="0" cy="0"/>
          <a:chOff x="0" y="0"/>
          <a:chExt cx="0" cy="0"/>
        </a:xfrm>
      </p:grpSpPr>
      <p:sp>
        <p:nvSpPr>
          <p:cNvPr id="76" name="Google Shape;76;p17">
            <a:extLst>
              <a:ext uri="{FF2B5EF4-FFF2-40B4-BE49-F238E27FC236}">
                <a16:creationId xmlns:a16="http://schemas.microsoft.com/office/drawing/2014/main" id="{F448F1A7-B6F1-CCE0-FCD5-2B0A805D50CB}"/>
              </a:ext>
            </a:extLst>
          </p:cNvPr>
          <p:cNvSpPr txBox="1">
            <a:spLocks noGrp="1"/>
          </p:cNvSpPr>
          <p:nvPr>
            <p:ph type="title"/>
          </p:nvPr>
        </p:nvSpPr>
        <p:spPr>
          <a:xfrm>
            <a:off x="456175" y="128592"/>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Aerial Insectivore Life History</a:t>
            </a:r>
            <a:endParaRPr dirty="0"/>
          </a:p>
        </p:txBody>
      </p:sp>
      <p:sp>
        <p:nvSpPr>
          <p:cNvPr id="77" name="Google Shape;77;p17">
            <a:extLst>
              <a:ext uri="{FF2B5EF4-FFF2-40B4-BE49-F238E27FC236}">
                <a16:creationId xmlns:a16="http://schemas.microsoft.com/office/drawing/2014/main" id="{30B5A3BB-E50C-E8E9-F1C5-CF098780BE7C}"/>
              </a:ext>
            </a:extLst>
          </p:cNvPr>
          <p:cNvSpPr txBox="1">
            <a:spLocks noGrp="1"/>
          </p:cNvSpPr>
          <p:nvPr>
            <p:ph type="body" idx="1"/>
          </p:nvPr>
        </p:nvSpPr>
        <p:spPr>
          <a:xfrm>
            <a:off x="462294" y="900184"/>
            <a:ext cx="3993900" cy="3251519"/>
          </a:xfrm>
          <a:prstGeom prst="rect">
            <a:avLst/>
          </a:prstGeom>
          <a:noFill/>
          <a:ln>
            <a:noFill/>
          </a:ln>
        </p:spPr>
        <p:txBody>
          <a:bodyPr spcFirstLastPara="1" wrap="square" lIns="91425" tIns="91425" rIns="91425" bIns="91425" anchor="t" anchorCtr="0">
            <a:noAutofit/>
          </a:bodyPr>
          <a:lstStyle/>
          <a:p>
            <a:pPr marL="63500" lvl="0" indent="0" algn="ctr" rtl="0">
              <a:lnSpc>
                <a:spcPct val="150000"/>
              </a:lnSpc>
              <a:spcBef>
                <a:spcPts val="0"/>
              </a:spcBef>
              <a:spcAft>
                <a:spcPts val="0"/>
              </a:spcAft>
              <a:buSzPts val="2600"/>
              <a:buNone/>
            </a:pPr>
            <a:r>
              <a:rPr lang="en-US" dirty="0"/>
              <a:t>All About Birds</a:t>
            </a:r>
            <a:endParaRPr dirty="0"/>
          </a:p>
          <a:p>
            <a:pPr marL="1371600" lvl="2" indent="-228600" algn="l" rtl="0">
              <a:lnSpc>
                <a:spcPct val="150000"/>
              </a:lnSpc>
              <a:spcBef>
                <a:spcPts val="0"/>
              </a:spcBef>
              <a:spcAft>
                <a:spcPts val="0"/>
              </a:spcAft>
              <a:buSzPts val="2600"/>
              <a:buNone/>
            </a:pPr>
            <a:endParaRPr dirty="0"/>
          </a:p>
        </p:txBody>
      </p:sp>
      <p:pic>
        <p:nvPicPr>
          <p:cNvPr id="9" name="Picture 8" descr="Screenshot of Cornell Lab's All About Birds webpage featuring a bird guide search tool for over 600 North American species. The page includes navigation links for Birds, Live Cams, Courses, Merlin Bird ID, and options to get involved, get news, or donate.&#10;&#10;">
            <a:extLst>
              <a:ext uri="{FF2B5EF4-FFF2-40B4-BE49-F238E27FC236}">
                <a16:creationId xmlns:a16="http://schemas.microsoft.com/office/drawing/2014/main" id="{99E390C5-E8E4-5E75-2306-253808C738FD}"/>
              </a:ext>
            </a:extLst>
          </p:cNvPr>
          <p:cNvPicPr>
            <a:picLocks noChangeAspect="1"/>
          </p:cNvPicPr>
          <p:nvPr/>
        </p:nvPicPr>
        <p:blipFill>
          <a:blip r:embed="rId3"/>
          <a:stretch>
            <a:fillRect/>
          </a:stretch>
        </p:blipFill>
        <p:spPr>
          <a:xfrm>
            <a:off x="784739" y="1626038"/>
            <a:ext cx="3368214" cy="1359937"/>
          </a:xfrm>
          <a:prstGeom prst="rect">
            <a:avLst/>
          </a:prstGeom>
          <a:ln>
            <a:solidFill>
              <a:schemeClr val="tx1"/>
            </a:solidFill>
          </a:ln>
        </p:spPr>
      </p:pic>
      <p:pic>
        <p:nvPicPr>
          <p:cNvPr id="13" name="Picture 12" descr="A QR code on a white background. This QR code takes the student to a BIRD GUIDE.&#10;&#10;">
            <a:extLst>
              <a:ext uri="{FF2B5EF4-FFF2-40B4-BE49-F238E27FC236}">
                <a16:creationId xmlns:a16="http://schemas.microsoft.com/office/drawing/2014/main" id="{4805C268-CB65-1797-6169-63088B521163}"/>
              </a:ext>
            </a:extLst>
          </p:cNvPr>
          <p:cNvPicPr>
            <a:picLocks noChangeAspect="1"/>
          </p:cNvPicPr>
          <p:nvPr/>
        </p:nvPicPr>
        <p:blipFill>
          <a:blip r:embed="rId4"/>
          <a:srcRect b="15155"/>
          <a:stretch>
            <a:fillRect/>
          </a:stretch>
        </p:blipFill>
        <p:spPr>
          <a:xfrm>
            <a:off x="1827556" y="3080919"/>
            <a:ext cx="1263375" cy="1246913"/>
          </a:xfrm>
          <a:prstGeom prst="rect">
            <a:avLst/>
          </a:prstGeom>
        </p:spPr>
      </p:pic>
      <p:sp>
        <p:nvSpPr>
          <p:cNvPr id="15" name="TextBox 14">
            <a:extLst>
              <a:ext uri="{FF2B5EF4-FFF2-40B4-BE49-F238E27FC236}">
                <a16:creationId xmlns:a16="http://schemas.microsoft.com/office/drawing/2014/main" id="{256A5D0B-63A1-2270-9A19-EDDDE8DF8BDC}"/>
              </a:ext>
            </a:extLst>
          </p:cNvPr>
          <p:cNvSpPr txBox="1"/>
          <p:nvPr/>
        </p:nvSpPr>
        <p:spPr>
          <a:xfrm>
            <a:off x="936847" y="4335285"/>
            <a:ext cx="3063998" cy="461665"/>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https://k20.ou.edu/6j</a:t>
            </a:r>
          </a:p>
        </p:txBody>
      </p:sp>
    </p:spTree>
    <p:extLst>
      <p:ext uri="{BB962C8B-B14F-4D97-AF65-F5344CB8AC3E}">
        <p14:creationId xmlns:p14="http://schemas.microsoft.com/office/powerpoint/2010/main" val="903127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CB1189B6-91C7-2422-88AC-3E5C291E999A}"/>
            </a:ext>
          </a:extLst>
        </p:cNvPr>
        <p:cNvGrpSpPr/>
        <p:nvPr/>
      </p:nvGrpSpPr>
      <p:grpSpPr>
        <a:xfrm>
          <a:off x="0" y="0"/>
          <a:ext cx="0" cy="0"/>
          <a:chOff x="0" y="0"/>
          <a:chExt cx="0" cy="0"/>
        </a:xfrm>
      </p:grpSpPr>
      <p:sp>
        <p:nvSpPr>
          <p:cNvPr id="76" name="Google Shape;76;p17">
            <a:extLst>
              <a:ext uri="{FF2B5EF4-FFF2-40B4-BE49-F238E27FC236}">
                <a16:creationId xmlns:a16="http://schemas.microsoft.com/office/drawing/2014/main" id="{513E69BC-3B1A-7D44-DB4F-2C45C241737F}"/>
              </a:ext>
            </a:extLst>
          </p:cNvPr>
          <p:cNvSpPr txBox="1">
            <a:spLocks noGrp="1"/>
          </p:cNvSpPr>
          <p:nvPr>
            <p:ph type="title"/>
          </p:nvPr>
        </p:nvSpPr>
        <p:spPr>
          <a:xfrm>
            <a:off x="456175" y="128592"/>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Aerial Insectivore Life History</a:t>
            </a:r>
            <a:endParaRPr dirty="0"/>
          </a:p>
        </p:txBody>
      </p:sp>
      <p:sp>
        <p:nvSpPr>
          <p:cNvPr id="77" name="Google Shape;77;p17">
            <a:extLst>
              <a:ext uri="{FF2B5EF4-FFF2-40B4-BE49-F238E27FC236}">
                <a16:creationId xmlns:a16="http://schemas.microsoft.com/office/drawing/2014/main" id="{C68AF60D-2D15-1550-F8E2-BE025CFD04DF}"/>
              </a:ext>
            </a:extLst>
          </p:cNvPr>
          <p:cNvSpPr txBox="1">
            <a:spLocks noGrp="1"/>
          </p:cNvSpPr>
          <p:nvPr>
            <p:ph type="body" idx="1"/>
          </p:nvPr>
        </p:nvSpPr>
        <p:spPr>
          <a:xfrm>
            <a:off x="462294" y="900184"/>
            <a:ext cx="3993900" cy="3251519"/>
          </a:xfrm>
          <a:prstGeom prst="rect">
            <a:avLst/>
          </a:prstGeom>
          <a:noFill/>
          <a:ln>
            <a:noFill/>
          </a:ln>
        </p:spPr>
        <p:txBody>
          <a:bodyPr spcFirstLastPara="1" wrap="square" lIns="91425" tIns="91425" rIns="91425" bIns="91425" anchor="t" anchorCtr="0">
            <a:noAutofit/>
          </a:bodyPr>
          <a:lstStyle/>
          <a:p>
            <a:pPr marL="63500" lvl="0" indent="0" algn="ctr" rtl="0">
              <a:lnSpc>
                <a:spcPct val="150000"/>
              </a:lnSpc>
              <a:spcBef>
                <a:spcPts val="0"/>
              </a:spcBef>
              <a:spcAft>
                <a:spcPts val="0"/>
              </a:spcAft>
              <a:buSzPts val="2600"/>
              <a:buNone/>
            </a:pPr>
            <a:r>
              <a:rPr lang="en-US" dirty="0"/>
              <a:t>All About Birds</a:t>
            </a:r>
            <a:endParaRPr dirty="0"/>
          </a:p>
          <a:p>
            <a:pPr marL="1371600" lvl="2" indent="-228600" algn="l" rtl="0">
              <a:lnSpc>
                <a:spcPct val="150000"/>
              </a:lnSpc>
              <a:spcBef>
                <a:spcPts val="0"/>
              </a:spcBef>
              <a:spcAft>
                <a:spcPts val="0"/>
              </a:spcAft>
              <a:buSzPts val="2600"/>
              <a:buNone/>
            </a:pPr>
            <a:endParaRPr dirty="0"/>
          </a:p>
        </p:txBody>
      </p:sp>
      <p:sp>
        <p:nvSpPr>
          <p:cNvPr id="78" name="Google Shape;78;p17">
            <a:extLst>
              <a:ext uri="{FF2B5EF4-FFF2-40B4-BE49-F238E27FC236}">
                <a16:creationId xmlns:a16="http://schemas.microsoft.com/office/drawing/2014/main" id="{967B3312-1497-0E85-8D92-01C6DD03F918}"/>
              </a:ext>
            </a:extLst>
          </p:cNvPr>
          <p:cNvSpPr txBox="1">
            <a:spLocks noGrp="1"/>
          </p:cNvSpPr>
          <p:nvPr>
            <p:ph type="body" idx="2"/>
          </p:nvPr>
        </p:nvSpPr>
        <p:spPr>
          <a:xfrm>
            <a:off x="4687675" y="900184"/>
            <a:ext cx="3993900" cy="3633085"/>
          </a:xfrm>
          <a:prstGeom prst="rect">
            <a:avLst/>
          </a:prstGeom>
          <a:noFill/>
          <a:ln>
            <a:noFill/>
          </a:ln>
        </p:spPr>
        <p:txBody>
          <a:bodyPr spcFirstLastPara="1" wrap="square" lIns="91425" tIns="91425" rIns="91425" bIns="91425" anchor="t" anchorCtr="0">
            <a:noAutofit/>
          </a:bodyPr>
          <a:lstStyle/>
          <a:p>
            <a:pPr marL="63500" lvl="0" indent="0" algn="ctr" rtl="0">
              <a:lnSpc>
                <a:spcPct val="150000"/>
              </a:lnSpc>
              <a:spcBef>
                <a:spcPts val="0"/>
              </a:spcBef>
              <a:spcAft>
                <a:spcPts val="0"/>
              </a:spcAft>
              <a:buSzPts val="2600"/>
              <a:buNone/>
            </a:pPr>
            <a:r>
              <a:rPr lang="en-US" dirty="0"/>
              <a:t>Audubon Guide</a:t>
            </a:r>
            <a:endParaRPr dirty="0"/>
          </a:p>
        </p:txBody>
      </p:sp>
      <p:pic>
        <p:nvPicPr>
          <p:cNvPr id="7" name="Picture 6" descr="A QR code on white background that takes student to the Audubon Guide to North American Birds.">
            <a:extLst>
              <a:ext uri="{FF2B5EF4-FFF2-40B4-BE49-F238E27FC236}">
                <a16:creationId xmlns:a16="http://schemas.microsoft.com/office/drawing/2014/main" id="{F48F58A1-ECC6-9549-4D56-D2F84BFABAFA}"/>
              </a:ext>
            </a:extLst>
          </p:cNvPr>
          <p:cNvPicPr>
            <a:picLocks noChangeAspect="1"/>
          </p:cNvPicPr>
          <p:nvPr/>
        </p:nvPicPr>
        <p:blipFill>
          <a:blip r:embed="rId3"/>
          <a:srcRect b="21545"/>
          <a:stretch>
            <a:fillRect/>
          </a:stretch>
        </p:blipFill>
        <p:spPr>
          <a:xfrm>
            <a:off x="5313104" y="1626037"/>
            <a:ext cx="2743041" cy="1359937"/>
          </a:xfrm>
          <a:prstGeom prst="rect">
            <a:avLst/>
          </a:prstGeom>
          <a:ln>
            <a:solidFill>
              <a:schemeClr val="tx1"/>
            </a:solidFill>
          </a:ln>
        </p:spPr>
      </p:pic>
      <p:pic>
        <p:nvPicPr>
          <p:cNvPr id="9" name="Picture 8">
            <a:extLst>
              <a:ext uri="{FF2B5EF4-FFF2-40B4-BE49-F238E27FC236}">
                <a16:creationId xmlns:a16="http://schemas.microsoft.com/office/drawing/2014/main" id="{714B8E46-998E-4A2E-416F-86C1489B7072}"/>
              </a:ext>
            </a:extLst>
          </p:cNvPr>
          <p:cNvPicPr>
            <a:picLocks noChangeAspect="1"/>
          </p:cNvPicPr>
          <p:nvPr/>
        </p:nvPicPr>
        <p:blipFill>
          <a:blip r:embed="rId4"/>
          <a:stretch>
            <a:fillRect/>
          </a:stretch>
        </p:blipFill>
        <p:spPr>
          <a:xfrm>
            <a:off x="784739" y="1626038"/>
            <a:ext cx="3368214" cy="1359937"/>
          </a:xfrm>
          <a:prstGeom prst="rect">
            <a:avLst/>
          </a:prstGeom>
          <a:ln>
            <a:solidFill>
              <a:schemeClr val="tx1"/>
            </a:solidFill>
          </a:ln>
        </p:spPr>
      </p:pic>
      <p:pic>
        <p:nvPicPr>
          <p:cNvPr id="13" name="Picture 12" descr="A qr code on a white background&#10;&#10;AI-generated content may be incorrect.">
            <a:extLst>
              <a:ext uri="{FF2B5EF4-FFF2-40B4-BE49-F238E27FC236}">
                <a16:creationId xmlns:a16="http://schemas.microsoft.com/office/drawing/2014/main" id="{7889D3EF-29EB-A0BA-BA0B-985673865788}"/>
              </a:ext>
            </a:extLst>
          </p:cNvPr>
          <p:cNvPicPr>
            <a:picLocks noChangeAspect="1"/>
          </p:cNvPicPr>
          <p:nvPr/>
        </p:nvPicPr>
        <p:blipFill>
          <a:blip r:embed="rId5"/>
          <a:srcRect b="15155"/>
          <a:stretch>
            <a:fillRect/>
          </a:stretch>
        </p:blipFill>
        <p:spPr>
          <a:xfrm>
            <a:off x="1827556" y="3080919"/>
            <a:ext cx="1263375" cy="1246913"/>
          </a:xfrm>
          <a:prstGeom prst="rect">
            <a:avLst/>
          </a:prstGeom>
        </p:spPr>
      </p:pic>
      <p:sp>
        <p:nvSpPr>
          <p:cNvPr id="15" name="TextBox 14">
            <a:extLst>
              <a:ext uri="{FF2B5EF4-FFF2-40B4-BE49-F238E27FC236}">
                <a16:creationId xmlns:a16="http://schemas.microsoft.com/office/drawing/2014/main" id="{AC0CE5D7-38E6-695C-2498-57037AB8EF6D}"/>
              </a:ext>
            </a:extLst>
          </p:cNvPr>
          <p:cNvSpPr txBox="1"/>
          <p:nvPr/>
        </p:nvSpPr>
        <p:spPr>
          <a:xfrm>
            <a:off x="936847" y="4335285"/>
            <a:ext cx="3063998" cy="461665"/>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https://k20.ou.edu/6j</a:t>
            </a:r>
          </a:p>
        </p:txBody>
      </p:sp>
      <p:pic>
        <p:nvPicPr>
          <p:cNvPr id="19" name="Picture 18">
            <a:extLst>
              <a:ext uri="{FF2B5EF4-FFF2-40B4-BE49-F238E27FC236}">
                <a16:creationId xmlns:a16="http://schemas.microsoft.com/office/drawing/2014/main" id="{91AD7B32-A461-982E-D98D-908632EE0C55}"/>
              </a:ext>
            </a:extLst>
          </p:cNvPr>
          <p:cNvPicPr>
            <a:picLocks noChangeAspect="1"/>
          </p:cNvPicPr>
          <p:nvPr/>
        </p:nvPicPr>
        <p:blipFill>
          <a:blip r:embed="rId6"/>
          <a:srcRect b="14648"/>
          <a:stretch>
            <a:fillRect/>
          </a:stretch>
        </p:blipFill>
        <p:spPr>
          <a:xfrm>
            <a:off x="6053068" y="3080919"/>
            <a:ext cx="1263376" cy="1254366"/>
          </a:xfrm>
          <a:prstGeom prst="rect">
            <a:avLst/>
          </a:prstGeom>
        </p:spPr>
      </p:pic>
      <p:sp>
        <p:nvSpPr>
          <p:cNvPr id="21" name="TextBox 20">
            <a:extLst>
              <a:ext uri="{FF2B5EF4-FFF2-40B4-BE49-F238E27FC236}">
                <a16:creationId xmlns:a16="http://schemas.microsoft.com/office/drawing/2014/main" id="{C39C2A0E-B540-62A2-C1B0-D535DDB2BD13}"/>
              </a:ext>
            </a:extLst>
          </p:cNvPr>
          <p:cNvSpPr txBox="1"/>
          <p:nvPr/>
        </p:nvSpPr>
        <p:spPr>
          <a:xfrm>
            <a:off x="5171072" y="4338063"/>
            <a:ext cx="3027104" cy="461665"/>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https://k20.ou.edu/6k</a:t>
            </a:r>
          </a:p>
        </p:txBody>
      </p:sp>
    </p:spTree>
    <p:extLst>
      <p:ext uri="{BB962C8B-B14F-4D97-AF65-F5344CB8AC3E}">
        <p14:creationId xmlns:p14="http://schemas.microsoft.com/office/powerpoint/2010/main" val="1503175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B593CFD0-95AD-7981-DC7F-D10282DE1117}"/>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36A07B57-9648-8EF6-2557-8B2C550D6236}"/>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Driving Question Board</a:t>
            </a:r>
            <a:endParaRPr dirty="0"/>
          </a:p>
        </p:txBody>
      </p:sp>
      <p:sp>
        <p:nvSpPr>
          <p:cNvPr id="84" name="Google Shape;84;p18">
            <a:extLst>
              <a:ext uri="{FF2B5EF4-FFF2-40B4-BE49-F238E27FC236}">
                <a16:creationId xmlns:a16="http://schemas.microsoft.com/office/drawing/2014/main" id="{B81015B6-B4B6-7564-42E5-ECBBDCA97DF0}"/>
              </a:ext>
            </a:extLst>
          </p:cNvPr>
          <p:cNvSpPr txBox="1">
            <a:spLocks noGrp="1"/>
          </p:cNvSpPr>
          <p:nvPr>
            <p:ph type="body" idx="1"/>
          </p:nvPr>
        </p:nvSpPr>
        <p:spPr>
          <a:xfrm>
            <a:off x="456301" y="1263111"/>
            <a:ext cx="4115699" cy="2925712"/>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Can we answer any of our questions? </a:t>
            </a:r>
          </a:p>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Do we need to adjust our themes/grouping?</a:t>
            </a:r>
          </a:p>
        </p:txBody>
      </p:sp>
      <p:pic>
        <p:nvPicPr>
          <p:cNvPr id="3074" name="Picture 2">
            <a:extLst>
              <a:ext uri="{FF2B5EF4-FFF2-40B4-BE49-F238E27FC236}">
                <a16:creationId xmlns:a16="http://schemas.microsoft.com/office/drawing/2014/main" id="{2896711C-532D-B063-72FE-EF69A0A23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001" y="1370988"/>
            <a:ext cx="3288574" cy="240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08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A099B457-D50D-C32C-A6AC-E2D363FA644B}"/>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7DF794E0-BDE1-6C4E-F57B-8951031613FC}"/>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Bird Life History</a:t>
            </a:r>
            <a:endParaRPr dirty="0"/>
          </a:p>
        </p:txBody>
      </p:sp>
      <p:sp>
        <p:nvSpPr>
          <p:cNvPr id="84" name="Google Shape;84;p18">
            <a:extLst>
              <a:ext uri="{FF2B5EF4-FFF2-40B4-BE49-F238E27FC236}">
                <a16:creationId xmlns:a16="http://schemas.microsoft.com/office/drawing/2014/main" id="{0331F766-EE6C-A413-5EA5-D555F9D1C536}"/>
              </a:ext>
            </a:extLst>
          </p:cNvPr>
          <p:cNvSpPr txBox="1">
            <a:spLocks noGrp="1"/>
          </p:cNvSpPr>
          <p:nvPr>
            <p:ph type="body" idx="1"/>
          </p:nvPr>
        </p:nvSpPr>
        <p:spPr>
          <a:xfrm>
            <a:off x="456301" y="1263111"/>
            <a:ext cx="5272592" cy="3687784"/>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sz="2400" dirty="0"/>
              <a:t>Life history describes different characteristics of an organism that help it survive and reproduce.</a:t>
            </a:r>
          </a:p>
          <a:p>
            <a:pPr lvl="0" algn="l" rtl="0">
              <a:lnSpc>
                <a:spcPct val="150000"/>
              </a:lnSpc>
              <a:spcBef>
                <a:spcPts val="0"/>
              </a:spcBef>
              <a:spcAft>
                <a:spcPts val="0"/>
              </a:spcAft>
              <a:buClr>
                <a:srgbClr val="91192A"/>
              </a:buClr>
              <a:buSzPts val="2600"/>
              <a:buFont typeface="Arial" panose="020B0604020202020204" pitchFamily="34" charset="0"/>
              <a:buChar char="•"/>
            </a:pPr>
            <a:r>
              <a:rPr lang="en-US" sz="2400" dirty="0"/>
              <a:t>The history includes things like habitat use, diet, behavior, and breeding characteristics.</a:t>
            </a:r>
          </a:p>
        </p:txBody>
      </p:sp>
      <p:pic>
        <p:nvPicPr>
          <p:cNvPr id="3" name="Picture 2" descr="A Blue Heron with a fish in its mouth&#10;&#10;">
            <a:extLst>
              <a:ext uri="{FF2B5EF4-FFF2-40B4-BE49-F238E27FC236}">
                <a16:creationId xmlns:a16="http://schemas.microsoft.com/office/drawing/2014/main" id="{AC6585E0-4D3B-E736-8664-F93C6395278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728893" y="1911934"/>
            <a:ext cx="2952682" cy="1968455"/>
          </a:xfrm>
          <a:prstGeom prst="rect">
            <a:avLst/>
          </a:prstGeom>
        </p:spPr>
      </p:pic>
    </p:spTree>
    <p:extLst>
      <p:ext uri="{BB962C8B-B14F-4D97-AF65-F5344CB8AC3E}">
        <p14:creationId xmlns:p14="http://schemas.microsoft.com/office/powerpoint/2010/main" val="3412917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5ADC3932-879F-D2D9-B213-EC4BD7922371}"/>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E2F4A97B-FB42-06A7-4F27-02900F1530E5}"/>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Bird Life History: Annual Cycle</a:t>
            </a:r>
            <a:endParaRPr dirty="0"/>
          </a:p>
        </p:txBody>
      </p:sp>
      <p:sp>
        <p:nvSpPr>
          <p:cNvPr id="84" name="Google Shape;84;p18">
            <a:extLst>
              <a:ext uri="{FF2B5EF4-FFF2-40B4-BE49-F238E27FC236}">
                <a16:creationId xmlns:a16="http://schemas.microsoft.com/office/drawing/2014/main" id="{3BD625E2-2077-33BF-5E64-96787A5145B2}"/>
              </a:ext>
            </a:extLst>
          </p:cNvPr>
          <p:cNvSpPr txBox="1">
            <a:spLocks noGrp="1"/>
          </p:cNvSpPr>
          <p:nvPr>
            <p:ph type="body" idx="1"/>
          </p:nvPr>
        </p:nvSpPr>
        <p:spPr>
          <a:xfrm>
            <a:off x="456301" y="1263110"/>
            <a:ext cx="4898749" cy="3612005"/>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sz="2400" dirty="0"/>
              <a:t>This circle reflects the phases of growth and behavior of organisms over an entire year.</a:t>
            </a:r>
          </a:p>
          <a:p>
            <a:pPr lvl="0" algn="l" rtl="0">
              <a:lnSpc>
                <a:spcPct val="150000"/>
              </a:lnSpc>
              <a:spcBef>
                <a:spcPts val="0"/>
              </a:spcBef>
              <a:spcAft>
                <a:spcPts val="0"/>
              </a:spcAft>
              <a:buClr>
                <a:srgbClr val="91192A"/>
              </a:buClr>
              <a:buSzPts val="2600"/>
              <a:buFont typeface="Arial" panose="020B0604020202020204" pitchFamily="34" charset="0"/>
              <a:buChar char="•"/>
            </a:pPr>
            <a:r>
              <a:rPr lang="en-US" sz="2400" dirty="0"/>
              <a:t>In migrating birds, the focus is on breeding and non-breeding seasons and migration.</a:t>
            </a:r>
          </a:p>
        </p:txBody>
      </p:sp>
      <p:pic>
        <p:nvPicPr>
          <p:cNvPr id="16" name="Picture 15" descr="A blue circle with arrows&#10;The circle is divided into four seasons. Summer is at the top. Fall is on the right side. Winter is at the bottom. Spring is on the left.&#10;&#10;&#10;&#10;">
            <a:extLst>
              <a:ext uri="{FF2B5EF4-FFF2-40B4-BE49-F238E27FC236}">
                <a16:creationId xmlns:a16="http://schemas.microsoft.com/office/drawing/2014/main" id="{5126C78F-97E1-1870-8546-B70512E558D9}"/>
              </a:ext>
            </a:extLst>
          </p:cNvPr>
          <p:cNvPicPr>
            <a:picLocks noChangeAspect="1"/>
          </p:cNvPicPr>
          <p:nvPr/>
        </p:nvPicPr>
        <p:blipFill>
          <a:blip r:embed="rId3"/>
          <a:stretch>
            <a:fillRect/>
          </a:stretch>
        </p:blipFill>
        <p:spPr>
          <a:xfrm>
            <a:off x="5636218" y="1263110"/>
            <a:ext cx="3045357" cy="3080439"/>
          </a:xfrm>
          <a:prstGeom prst="rect">
            <a:avLst/>
          </a:prstGeom>
        </p:spPr>
      </p:pic>
    </p:spTree>
    <p:extLst>
      <p:ext uri="{BB962C8B-B14F-4D97-AF65-F5344CB8AC3E}">
        <p14:creationId xmlns:p14="http://schemas.microsoft.com/office/powerpoint/2010/main" val="17928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2"/>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lt1"/>
              </a:buClr>
              <a:buSzPts val="2600"/>
              <a:buFont typeface="Calibri"/>
              <a:buNone/>
            </a:pPr>
            <a:r>
              <a:rPr lang="en-US" dirty="0"/>
              <a:t>Bird Activity and Migration</a:t>
            </a:r>
          </a:p>
        </p:txBody>
      </p:sp>
      <p:sp>
        <p:nvSpPr>
          <p:cNvPr id="47" name="Google Shape;47;p12"/>
          <p:cNvSpPr txBox="1">
            <a:spLocks noGrp="1"/>
          </p:cNvSpPr>
          <p:nvPr>
            <p:ph type="ctrTitle"/>
          </p:nvPr>
        </p:nvSpPr>
        <p:spPr>
          <a:xfrm>
            <a:off x="455850" y="744575"/>
            <a:ext cx="8232300" cy="2052600"/>
          </a:xfrm>
          <a:prstGeom prst="rect">
            <a:avLst/>
          </a:prstGeom>
          <a:noFill/>
          <a:ln>
            <a:noFill/>
          </a:ln>
        </p:spPr>
        <p:txBody>
          <a:bodyPr spcFirstLastPara="1" wrap="square" lIns="91425" tIns="91425" rIns="91425" bIns="91425" anchor="b" anchorCtr="0">
            <a:normAutofit/>
          </a:bodyPr>
          <a:lstStyle/>
          <a:p>
            <a:pPr lvl="0">
              <a:lnSpc>
                <a:spcPct val="150000"/>
              </a:lnSpc>
            </a:pPr>
            <a:r>
              <a:rPr lang="en" dirty="0"/>
              <a:t>Phenology &amp; Climate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5F3AEC08-C5C8-6E07-094F-D702A7719A7A}"/>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B0491ADD-FE16-6AC6-B06D-78B871399AA8}"/>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Bird Life History: Migration</a:t>
            </a:r>
          </a:p>
        </p:txBody>
      </p:sp>
      <p:sp>
        <p:nvSpPr>
          <p:cNvPr id="84" name="Google Shape;84;p18">
            <a:extLst>
              <a:ext uri="{FF2B5EF4-FFF2-40B4-BE49-F238E27FC236}">
                <a16:creationId xmlns:a16="http://schemas.microsoft.com/office/drawing/2014/main" id="{6563BF44-A295-202E-37DD-8A837EE2931F}"/>
              </a:ext>
            </a:extLst>
          </p:cNvPr>
          <p:cNvSpPr txBox="1">
            <a:spLocks noGrp="1"/>
          </p:cNvSpPr>
          <p:nvPr>
            <p:ph type="body" idx="1"/>
          </p:nvPr>
        </p:nvSpPr>
        <p:spPr>
          <a:xfrm>
            <a:off x="455613" y="1263650"/>
            <a:ext cx="5328851" cy="3435350"/>
          </a:xfrm>
          <a:noFill/>
          <a:ln>
            <a:noFill/>
          </a:ln>
        </p:spPr>
        <p:txBody>
          <a:bodyPr spcFirstLastPara="1" wrap="square" lIns="91425" tIns="91425" rIns="91425" bIns="91425" anchor="t" anchorCtr="0">
            <a:noAutofit/>
          </a:bodyPr>
          <a:lstStyle/>
          <a:p>
            <a:pPr lvl="0">
              <a:buFont typeface="Arial" panose="020B0604020202020204" pitchFamily="34" charset="0"/>
              <a:buChar char="•"/>
            </a:pPr>
            <a:r>
              <a:rPr lang="en-US" dirty="0"/>
              <a:t>Birds migrate to optimize the conditions they live in.</a:t>
            </a:r>
          </a:p>
          <a:p>
            <a:pPr lvl="0">
              <a:buFont typeface="Arial" panose="020B0604020202020204" pitchFamily="34" charset="0"/>
              <a:buChar char="•"/>
            </a:pPr>
            <a:r>
              <a:rPr lang="en-US" dirty="0"/>
              <a:t>Some conditions include changing temperature, day length, and available resources.</a:t>
            </a:r>
          </a:p>
          <a:p>
            <a:pPr lvl="0">
              <a:buFont typeface="Arial" panose="020B0604020202020204" pitchFamily="34" charset="0"/>
              <a:buChar char="•"/>
            </a:pPr>
            <a:r>
              <a:rPr lang="en-US" dirty="0"/>
              <a:t>Resources include food and nesting locations.</a:t>
            </a:r>
          </a:p>
        </p:txBody>
      </p:sp>
      <p:pic>
        <p:nvPicPr>
          <p:cNvPr id="3" name="Picture 2" descr="A group of three ducks flying in in perfect formation in the sky.&#10;&#10;">
            <a:extLst>
              <a:ext uri="{FF2B5EF4-FFF2-40B4-BE49-F238E27FC236}">
                <a16:creationId xmlns:a16="http://schemas.microsoft.com/office/drawing/2014/main" id="{26E7FEFF-509A-499A-D908-590BC5BDD016}"/>
              </a:ext>
            </a:extLst>
          </p:cNvPr>
          <p:cNvPicPr>
            <a:picLocks noChangeAspect="1"/>
          </p:cNvPicPr>
          <p:nvPr/>
        </p:nvPicPr>
        <p:blipFill>
          <a:blip r:embed="rId3"/>
          <a:stretch>
            <a:fillRect/>
          </a:stretch>
        </p:blipFill>
        <p:spPr>
          <a:xfrm>
            <a:off x="5896603" y="1515662"/>
            <a:ext cx="2899272" cy="1932388"/>
          </a:xfrm>
          <a:prstGeom prst="rect">
            <a:avLst/>
          </a:prstGeom>
        </p:spPr>
      </p:pic>
    </p:spTree>
    <p:extLst>
      <p:ext uri="{BB962C8B-B14F-4D97-AF65-F5344CB8AC3E}">
        <p14:creationId xmlns:p14="http://schemas.microsoft.com/office/powerpoint/2010/main" val="4125434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0EB0EFA2-FA2E-7A5E-358B-410DC9337102}"/>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6FF992A8-49E9-398F-D1FB-02406EDAADC3}"/>
              </a:ext>
            </a:extLst>
          </p:cNvPr>
          <p:cNvSpPr txBox="1">
            <a:spLocks noGrp="1"/>
          </p:cNvSpPr>
          <p:nvPr>
            <p:ph type="title"/>
          </p:nvPr>
        </p:nvSpPr>
        <p:spPr>
          <a:xfrm>
            <a:off x="493376" y="279467"/>
            <a:ext cx="8225400" cy="818087"/>
          </a:xfrm>
          <a:prstGeom prst="rect">
            <a:avLst/>
          </a:prstGeom>
          <a:noFill/>
          <a:ln>
            <a:noFill/>
          </a:ln>
        </p:spPr>
        <p:txBody>
          <a:bodyPr spcFirstLastPara="1" wrap="square" lIns="91425" tIns="91425" rIns="91425" bIns="91425" anchor="t" anchorCtr="0">
            <a:noAutofit/>
          </a:bodyPr>
          <a:lstStyle/>
          <a:p>
            <a:pPr lvl="0">
              <a:lnSpc>
                <a:spcPct val="150000"/>
              </a:lnSpc>
            </a:pPr>
            <a:r>
              <a:rPr lang="en-US" dirty="0"/>
              <a:t>Tracking Birds and Collecting Data</a:t>
            </a:r>
            <a:endParaRPr dirty="0"/>
          </a:p>
        </p:txBody>
      </p:sp>
      <p:sp>
        <p:nvSpPr>
          <p:cNvPr id="84" name="Google Shape;84;p18">
            <a:extLst>
              <a:ext uri="{FF2B5EF4-FFF2-40B4-BE49-F238E27FC236}">
                <a16:creationId xmlns:a16="http://schemas.microsoft.com/office/drawing/2014/main" id="{6BF8B5F7-3E32-517B-6A5A-4D236002E19A}"/>
              </a:ext>
            </a:extLst>
          </p:cNvPr>
          <p:cNvSpPr txBox="1">
            <a:spLocks noGrp="1"/>
          </p:cNvSpPr>
          <p:nvPr>
            <p:ph type="body" idx="1"/>
          </p:nvPr>
        </p:nvSpPr>
        <p:spPr>
          <a:xfrm>
            <a:off x="480450" y="1097554"/>
            <a:ext cx="4355071" cy="3600923"/>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sz="2200" dirty="0"/>
              <a:t>There are many ways to collect and track bird data, including:</a:t>
            </a:r>
          </a:p>
          <a:p>
            <a:pPr lvl="1" algn="l" rtl="0">
              <a:lnSpc>
                <a:spcPct val="150000"/>
              </a:lnSpc>
              <a:spcBef>
                <a:spcPts val="0"/>
              </a:spcBef>
              <a:spcAft>
                <a:spcPts val="0"/>
              </a:spcAft>
              <a:buClr>
                <a:srgbClr val="FFC000"/>
              </a:buClr>
              <a:buSzPct val="100000"/>
              <a:buFont typeface="Wingdings" panose="05000000000000000000" pitchFamily="2" charset="2"/>
              <a:buChar char="§"/>
            </a:pPr>
            <a:r>
              <a:rPr lang="en-US" sz="2200" dirty="0"/>
              <a:t>At a distance</a:t>
            </a:r>
          </a:p>
          <a:p>
            <a:pPr lvl="1" algn="l" rtl="0">
              <a:lnSpc>
                <a:spcPct val="150000"/>
              </a:lnSpc>
              <a:spcBef>
                <a:spcPts val="0"/>
              </a:spcBef>
              <a:spcAft>
                <a:spcPts val="0"/>
              </a:spcAft>
              <a:buClr>
                <a:srgbClr val="FFC000"/>
              </a:buClr>
              <a:buSzPct val="100000"/>
              <a:buFont typeface="Wingdings" panose="05000000000000000000" pitchFamily="2" charset="2"/>
              <a:buChar char="§"/>
            </a:pPr>
            <a:r>
              <a:rPr lang="en-US" sz="2200" dirty="0"/>
              <a:t>In the hand</a:t>
            </a:r>
          </a:p>
          <a:p>
            <a:pPr lvl="1" algn="l" rtl="0">
              <a:lnSpc>
                <a:spcPct val="150000"/>
              </a:lnSpc>
              <a:spcBef>
                <a:spcPts val="0"/>
              </a:spcBef>
              <a:spcAft>
                <a:spcPts val="0"/>
              </a:spcAft>
              <a:buClr>
                <a:srgbClr val="FFC000"/>
              </a:buClr>
              <a:buSzPct val="100000"/>
              <a:buFont typeface="Wingdings" panose="05000000000000000000" pitchFamily="2" charset="2"/>
              <a:buChar char="§"/>
            </a:pPr>
            <a:r>
              <a:rPr lang="en-US" sz="2200" dirty="0"/>
              <a:t>Remotely</a:t>
            </a:r>
          </a:p>
          <a:p>
            <a:pPr lvl="1" algn="l" rtl="0">
              <a:lnSpc>
                <a:spcPct val="150000"/>
              </a:lnSpc>
              <a:spcBef>
                <a:spcPts val="0"/>
              </a:spcBef>
              <a:spcAft>
                <a:spcPts val="0"/>
              </a:spcAft>
              <a:buClr>
                <a:srgbClr val="FFC000"/>
              </a:buClr>
              <a:buSzPct val="100000"/>
              <a:buFont typeface="Wingdings" panose="05000000000000000000" pitchFamily="2" charset="2"/>
              <a:buChar char="§"/>
            </a:pPr>
            <a:r>
              <a:rPr lang="en-US" sz="2200" dirty="0"/>
              <a:t>Community science</a:t>
            </a:r>
          </a:p>
        </p:txBody>
      </p:sp>
      <p:pic>
        <p:nvPicPr>
          <p:cNvPr id="2" name="Picture 2" descr="A photograph showing the equipment needed to collect and track birds. &#10;&#10;">
            <a:extLst>
              <a:ext uri="{FF2B5EF4-FFF2-40B4-BE49-F238E27FC236}">
                <a16:creationId xmlns:a16="http://schemas.microsoft.com/office/drawing/2014/main" id="{140C8BE5-6CB1-5C52-6F01-E58A1A313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971" y="1919988"/>
            <a:ext cx="3434604" cy="200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962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30159586-6E8F-50E4-854F-46B80E1C65CB}"/>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05F82933-B4F5-727E-BFBE-2575E94EA9DD}"/>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At a Distance</a:t>
            </a:r>
          </a:p>
        </p:txBody>
      </p:sp>
      <p:sp>
        <p:nvSpPr>
          <p:cNvPr id="84" name="Google Shape;84;p18">
            <a:extLst>
              <a:ext uri="{FF2B5EF4-FFF2-40B4-BE49-F238E27FC236}">
                <a16:creationId xmlns:a16="http://schemas.microsoft.com/office/drawing/2014/main" id="{E4C74E64-ACF8-F9D9-3864-3FDE73194A96}"/>
              </a:ext>
            </a:extLst>
          </p:cNvPr>
          <p:cNvSpPr txBox="1">
            <a:spLocks noGrp="1"/>
          </p:cNvSpPr>
          <p:nvPr>
            <p:ph type="body" idx="1"/>
          </p:nvPr>
        </p:nvSpPr>
        <p:spPr>
          <a:xfrm>
            <a:off x="455613" y="1263650"/>
            <a:ext cx="4116387" cy="3375374"/>
          </a:xfrm>
          <a:noFill/>
          <a:ln>
            <a:noFill/>
          </a:ln>
        </p:spPr>
        <p:txBody>
          <a:bodyPr spcFirstLastPara="1" wrap="square" lIns="91425" tIns="91425" rIns="91425" bIns="91425" anchor="t" anchorCtr="0">
            <a:noAutofit/>
          </a:bodyPr>
          <a:lstStyle/>
          <a:p>
            <a:pPr>
              <a:buFont typeface="Arial" panose="020B0604020202020204" pitchFamily="34" charset="0"/>
              <a:buChar char="•"/>
            </a:pPr>
            <a:r>
              <a:rPr lang="en-US" dirty="0"/>
              <a:t>Count individual birds seen or heard at specific locations.</a:t>
            </a:r>
          </a:p>
          <a:p>
            <a:pPr>
              <a:buFont typeface="Arial" panose="020B0604020202020204" pitchFamily="34" charset="0"/>
              <a:buChar char="•"/>
            </a:pPr>
            <a:r>
              <a:rPr lang="en-US" dirty="0"/>
              <a:t>Monitor nests.</a:t>
            </a:r>
          </a:p>
          <a:p>
            <a:pPr>
              <a:buFont typeface="Arial" panose="020B0604020202020204" pitchFamily="34" charset="0"/>
              <a:buChar char="•"/>
            </a:pPr>
            <a:r>
              <a:rPr lang="en-US" dirty="0"/>
              <a:t>Record bird sounds with mounted audio recording devices.</a:t>
            </a:r>
          </a:p>
        </p:txBody>
      </p:sp>
      <p:pic>
        <p:nvPicPr>
          <p:cNvPr id="4" name="Picture 3" descr="A green square box attached to a tree. The box is a recording device to collect bird songs. &#10;&#10;">
            <a:extLst>
              <a:ext uri="{FF2B5EF4-FFF2-40B4-BE49-F238E27FC236}">
                <a16:creationId xmlns:a16="http://schemas.microsoft.com/office/drawing/2014/main" id="{4EBF83F2-DCA3-DF53-E1F1-97973B9595F0}"/>
              </a:ext>
            </a:extLst>
          </p:cNvPr>
          <p:cNvPicPr>
            <a:picLocks noChangeAspect="1"/>
          </p:cNvPicPr>
          <p:nvPr/>
        </p:nvPicPr>
        <p:blipFill>
          <a:blip r:embed="rId3"/>
          <a:stretch>
            <a:fillRect/>
          </a:stretch>
        </p:blipFill>
        <p:spPr>
          <a:xfrm>
            <a:off x="5334419" y="1459518"/>
            <a:ext cx="3347156" cy="2224464"/>
          </a:xfrm>
          <a:prstGeom prst="rect">
            <a:avLst/>
          </a:prstGeom>
        </p:spPr>
      </p:pic>
    </p:spTree>
    <p:extLst>
      <p:ext uri="{BB962C8B-B14F-4D97-AF65-F5344CB8AC3E}">
        <p14:creationId xmlns:p14="http://schemas.microsoft.com/office/powerpoint/2010/main" val="3859554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1F22550D-41E7-233E-714A-BFA32EE8EA1F}"/>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7E2922DE-1516-E6B0-1EA7-BABECB6934DA}"/>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In the Hand</a:t>
            </a:r>
          </a:p>
        </p:txBody>
      </p:sp>
      <p:sp>
        <p:nvSpPr>
          <p:cNvPr id="84" name="Google Shape;84;p18">
            <a:extLst>
              <a:ext uri="{FF2B5EF4-FFF2-40B4-BE49-F238E27FC236}">
                <a16:creationId xmlns:a16="http://schemas.microsoft.com/office/drawing/2014/main" id="{B1B29F02-1D73-8811-EF02-FEDFCCB6156D}"/>
              </a:ext>
            </a:extLst>
          </p:cNvPr>
          <p:cNvSpPr txBox="1">
            <a:spLocks noGrp="1"/>
          </p:cNvSpPr>
          <p:nvPr>
            <p:ph type="body" idx="1"/>
          </p:nvPr>
        </p:nvSpPr>
        <p:spPr>
          <a:xfrm>
            <a:off x="455613" y="1263649"/>
            <a:ext cx="4116387" cy="3045041"/>
          </a:xfrm>
          <a:noFill/>
          <a:ln>
            <a:noFill/>
          </a:ln>
        </p:spPr>
        <p:txBody>
          <a:bodyPr spcFirstLastPara="1" wrap="square" lIns="91425" tIns="91425" rIns="91425" bIns="91425" anchor="t" anchorCtr="0">
            <a:noAutofit/>
          </a:bodyPr>
          <a:lstStyle/>
          <a:p>
            <a:pPr lvl="0">
              <a:buFont typeface="Arial" panose="020B0604020202020204" pitchFamily="34" charset="0"/>
              <a:buChar char="•"/>
            </a:pPr>
            <a:r>
              <a:rPr lang="en-US" dirty="0"/>
              <a:t>Catch birds, often with mist nets.</a:t>
            </a:r>
          </a:p>
          <a:p>
            <a:pPr lvl="0">
              <a:buFont typeface="Arial" panose="020B0604020202020204" pitchFamily="34" charset="0"/>
              <a:buChar char="•"/>
            </a:pPr>
            <a:r>
              <a:rPr lang="en-US" dirty="0"/>
              <a:t>Take measurements and tissue samples.</a:t>
            </a:r>
          </a:p>
          <a:p>
            <a:pPr lvl="0">
              <a:buFont typeface="Arial" panose="020B0604020202020204" pitchFamily="34" charset="0"/>
              <a:buChar char="•"/>
            </a:pPr>
            <a:r>
              <a:rPr lang="en-US" dirty="0"/>
              <a:t>Band birds and attach tracking devices.</a:t>
            </a:r>
          </a:p>
        </p:txBody>
      </p:sp>
      <p:pic>
        <p:nvPicPr>
          <p:cNvPr id="5" name="Picture 4" descr="A man and a woman working on a mist net to catch birds without harming them. &#10;&#10;">
            <a:extLst>
              <a:ext uri="{FF2B5EF4-FFF2-40B4-BE49-F238E27FC236}">
                <a16:creationId xmlns:a16="http://schemas.microsoft.com/office/drawing/2014/main" id="{C4D6398F-88EF-CD88-8EF2-B8E8732261CC}"/>
              </a:ext>
            </a:extLst>
          </p:cNvPr>
          <p:cNvPicPr>
            <a:picLocks noChangeAspect="1"/>
          </p:cNvPicPr>
          <p:nvPr/>
        </p:nvPicPr>
        <p:blipFill>
          <a:blip r:embed="rId3"/>
          <a:stretch>
            <a:fillRect/>
          </a:stretch>
        </p:blipFill>
        <p:spPr>
          <a:xfrm>
            <a:off x="6297184" y="300633"/>
            <a:ext cx="2391203" cy="3076681"/>
          </a:xfrm>
          <a:prstGeom prst="rect">
            <a:avLst/>
          </a:prstGeom>
        </p:spPr>
      </p:pic>
      <p:pic>
        <p:nvPicPr>
          <p:cNvPr id="4" name="Picture 3" descr="A person's hands holding a small bird to measure the size of bird claws and examine feathers. &#10;&#10;">
            <a:extLst>
              <a:ext uri="{FF2B5EF4-FFF2-40B4-BE49-F238E27FC236}">
                <a16:creationId xmlns:a16="http://schemas.microsoft.com/office/drawing/2014/main" id="{6770BDD8-9756-1F09-73DD-335C764DC7EB}"/>
              </a:ext>
            </a:extLst>
          </p:cNvPr>
          <p:cNvPicPr>
            <a:picLocks noChangeAspect="1"/>
          </p:cNvPicPr>
          <p:nvPr/>
        </p:nvPicPr>
        <p:blipFill>
          <a:blip r:embed="rId4"/>
          <a:srcRect l="10128" r="10968"/>
          <a:stretch>
            <a:fillRect/>
          </a:stretch>
        </p:blipFill>
        <p:spPr>
          <a:xfrm>
            <a:off x="4967112" y="3083318"/>
            <a:ext cx="3326361" cy="1615158"/>
          </a:xfrm>
          <a:prstGeom prst="rect">
            <a:avLst/>
          </a:prstGeom>
        </p:spPr>
      </p:pic>
    </p:spTree>
    <p:extLst>
      <p:ext uri="{BB962C8B-B14F-4D97-AF65-F5344CB8AC3E}">
        <p14:creationId xmlns:p14="http://schemas.microsoft.com/office/powerpoint/2010/main" val="3425040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58A4C5AA-5718-D64E-B04C-6A267AA884EF}"/>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45F4D30-721D-8263-8B38-B0F1241058D2}"/>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Remote Tracking</a:t>
            </a:r>
          </a:p>
        </p:txBody>
      </p:sp>
      <p:sp>
        <p:nvSpPr>
          <p:cNvPr id="84" name="Google Shape;84;p18">
            <a:extLst>
              <a:ext uri="{FF2B5EF4-FFF2-40B4-BE49-F238E27FC236}">
                <a16:creationId xmlns:a16="http://schemas.microsoft.com/office/drawing/2014/main" id="{8AA4D5A2-33EC-78F4-AC34-F192E6947DDA}"/>
              </a:ext>
            </a:extLst>
          </p:cNvPr>
          <p:cNvSpPr txBox="1">
            <a:spLocks noGrp="1"/>
          </p:cNvSpPr>
          <p:nvPr>
            <p:ph type="body" idx="1"/>
          </p:nvPr>
        </p:nvSpPr>
        <p:spPr>
          <a:xfrm>
            <a:off x="455613" y="1263650"/>
            <a:ext cx="4116387" cy="2987592"/>
          </a:xfrm>
          <a:noFill/>
          <a:ln>
            <a:noFill/>
          </a:ln>
        </p:spPr>
        <p:txBody>
          <a:bodyPr spcFirstLastPara="1" wrap="square" lIns="91425" tIns="91425" rIns="91425" bIns="91425" anchor="t" anchorCtr="0">
            <a:noAutofit/>
          </a:bodyPr>
          <a:lstStyle/>
          <a:p>
            <a:pPr lvl="0">
              <a:buFont typeface="Arial" panose="020B0604020202020204" pitchFamily="34" charset="0"/>
              <a:buChar char="•"/>
            </a:pPr>
            <a:r>
              <a:rPr lang="en-US" dirty="0"/>
              <a:t>Tracking devices which record geographic location and other data.</a:t>
            </a:r>
          </a:p>
          <a:p>
            <a:pPr lvl="0">
              <a:buFont typeface="Arial" panose="020B0604020202020204" pitchFamily="34" charset="0"/>
              <a:buChar char="•"/>
            </a:pPr>
            <a:r>
              <a:rPr lang="en-US" dirty="0"/>
              <a:t>Using radar. </a:t>
            </a:r>
          </a:p>
          <a:p>
            <a:pPr lvl="1">
              <a:buClr>
                <a:srgbClr val="FFC000"/>
              </a:buClr>
              <a:buFont typeface="Wingdings" panose="05000000000000000000" pitchFamily="2" charset="2"/>
              <a:buChar char="§"/>
            </a:pPr>
            <a:r>
              <a:rPr lang="en-US" dirty="0"/>
              <a:t>Similar to recording insects on radar.</a:t>
            </a:r>
          </a:p>
        </p:txBody>
      </p:sp>
      <p:pic>
        <p:nvPicPr>
          <p:cNvPr id="4" name="Picture 3" descr="A map depicting various birds, migratory routes in North America. &#10;&#10;">
            <a:extLst>
              <a:ext uri="{FF2B5EF4-FFF2-40B4-BE49-F238E27FC236}">
                <a16:creationId xmlns:a16="http://schemas.microsoft.com/office/drawing/2014/main" id="{EF882F8D-ED96-908B-94B0-61748FAEA1F8}"/>
              </a:ext>
            </a:extLst>
          </p:cNvPr>
          <p:cNvPicPr>
            <a:picLocks noChangeAspect="1"/>
          </p:cNvPicPr>
          <p:nvPr/>
        </p:nvPicPr>
        <p:blipFill>
          <a:blip r:embed="rId3"/>
          <a:srcRect t="11306" b="11351"/>
          <a:stretch>
            <a:fillRect/>
          </a:stretch>
        </p:blipFill>
        <p:spPr>
          <a:xfrm>
            <a:off x="5126957" y="240622"/>
            <a:ext cx="3561430" cy="2754490"/>
          </a:xfrm>
          <a:prstGeom prst="rect">
            <a:avLst/>
          </a:prstGeom>
        </p:spPr>
      </p:pic>
      <p:pic>
        <p:nvPicPr>
          <p:cNvPr id="5" name="Google Shape;451;p24" descr="Photograph of two individuals putting a tracking device on a bird for purposes of identifying where it goes. ">
            <a:extLst>
              <a:ext uri="{FF2B5EF4-FFF2-40B4-BE49-F238E27FC236}">
                <a16:creationId xmlns:a16="http://schemas.microsoft.com/office/drawing/2014/main" id="{00ADEF89-FDD5-61CB-7355-0C40C4724264}"/>
              </a:ext>
              <a:ext uri="{C183D7F6-B498-43B3-948B-1728B52AA6E4}">
                <adec:decorative xmlns:adec="http://schemas.microsoft.com/office/drawing/2017/decorative" val="0"/>
              </a:ext>
            </a:extLst>
          </p:cNvPr>
          <p:cNvPicPr preferRelativeResize="0">
            <a:picLocks noChangeAspect="1"/>
          </p:cNvPicPr>
          <p:nvPr/>
        </p:nvPicPr>
        <p:blipFill rotWithShape="1">
          <a:blip r:embed="rId4">
            <a:alphaModFix/>
          </a:blip>
          <a:srcRect t="27876"/>
          <a:stretch/>
        </p:blipFill>
        <p:spPr>
          <a:xfrm rot="5400000">
            <a:off x="5968353" y="2672578"/>
            <a:ext cx="1878638" cy="2523706"/>
          </a:xfrm>
          <a:prstGeom prst="rect">
            <a:avLst/>
          </a:prstGeom>
          <a:noFill/>
          <a:ln>
            <a:noFill/>
          </a:ln>
        </p:spPr>
      </p:pic>
    </p:spTree>
    <p:extLst>
      <p:ext uri="{BB962C8B-B14F-4D97-AF65-F5344CB8AC3E}">
        <p14:creationId xmlns:p14="http://schemas.microsoft.com/office/powerpoint/2010/main" val="3538977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625A7D8B-CE8E-33D8-F0C8-20EA0BC14AC1}"/>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79C92E1-E359-B9D6-2078-33051E8B477B}"/>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Community Science</a:t>
            </a:r>
          </a:p>
        </p:txBody>
      </p:sp>
      <p:sp>
        <p:nvSpPr>
          <p:cNvPr id="84" name="Google Shape;84;p18">
            <a:extLst>
              <a:ext uri="{FF2B5EF4-FFF2-40B4-BE49-F238E27FC236}">
                <a16:creationId xmlns:a16="http://schemas.microsoft.com/office/drawing/2014/main" id="{A28C7137-1A09-3BD3-E1CA-FDDE60A4BBEE}"/>
              </a:ext>
            </a:extLst>
          </p:cNvPr>
          <p:cNvSpPr txBox="1">
            <a:spLocks noGrp="1"/>
          </p:cNvSpPr>
          <p:nvPr>
            <p:ph type="body" idx="1"/>
          </p:nvPr>
        </p:nvSpPr>
        <p:spPr>
          <a:xfrm>
            <a:off x="455613" y="1263650"/>
            <a:ext cx="4116387" cy="3434826"/>
          </a:xfrm>
          <a:noFill/>
          <a:ln>
            <a:noFill/>
          </a:ln>
        </p:spPr>
        <p:txBody>
          <a:bodyPr spcFirstLastPara="1" wrap="square" lIns="91425" tIns="91425" rIns="91425" bIns="91425" anchor="t" anchorCtr="0">
            <a:noAutofit/>
          </a:bodyPr>
          <a:lstStyle/>
          <a:p>
            <a:pPr lvl="0">
              <a:buFont typeface="Arial" panose="020B0604020202020204" pitchFamily="34" charset="0"/>
              <a:buChar char="•"/>
            </a:pPr>
            <a:r>
              <a:rPr lang="en-US" dirty="0"/>
              <a:t>At a distance sampling</a:t>
            </a:r>
          </a:p>
          <a:p>
            <a:pPr lvl="0">
              <a:buFont typeface="Arial" panose="020B0604020202020204" pitchFamily="34" charset="0"/>
              <a:buChar char="•"/>
            </a:pPr>
            <a:r>
              <a:rPr lang="en-US" dirty="0"/>
              <a:t>eBird</a:t>
            </a:r>
          </a:p>
          <a:p>
            <a:pPr lvl="1">
              <a:buClr>
                <a:srgbClr val="FFC000"/>
              </a:buClr>
              <a:buFont typeface="Wingdings" panose="05000000000000000000" pitchFamily="2" charset="2"/>
              <a:buChar char="§"/>
            </a:pPr>
            <a:r>
              <a:rPr lang="en-US" dirty="0"/>
              <a:t>Birders record the number of different bird species in a location and upload it to an online database.</a:t>
            </a:r>
          </a:p>
        </p:txBody>
      </p:sp>
      <p:pic>
        <p:nvPicPr>
          <p:cNvPr id="2" name="Picture 1" descr="A map and an aerial photograph of &quot;at a distance&quot; sampling. An online data base. ">
            <a:extLst>
              <a:ext uri="{FF2B5EF4-FFF2-40B4-BE49-F238E27FC236}">
                <a16:creationId xmlns:a16="http://schemas.microsoft.com/office/drawing/2014/main" id="{3CADC3F0-B908-ADC9-5C97-635D89E2F15B}"/>
              </a:ext>
            </a:extLst>
          </p:cNvPr>
          <p:cNvPicPr>
            <a:picLocks noChangeAspect="1"/>
          </p:cNvPicPr>
          <p:nvPr/>
        </p:nvPicPr>
        <p:blipFill>
          <a:blip r:embed="rId3"/>
          <a:stretch>
            <a:fillRect/>
          </a:stretch>
        </p:blipFill>
        <p:spPr>
          <a:xfrm>
            <a:off x="5073441" y="509186"/>
            <a:ext cx="3106693" cy="4125127"/>
          </a:xfrm>
          <a:prstGeom prst="rect">
            <a:avLst/>
          </a:prstGeom>
        </p:spPr>
      </p:pic>
    </p:spTree>
    <p:extLst>
      <p:ext uri="{BB962C8B-B14F-4D97-AF65-F5344CB8AC3E}">
        <p14:creationId xmlns:p14="http://schemas.microsoft.com/office/powerpoint/2010/main" val="3247685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5C68E3E2-A869-9662-0CA0-6EF9E896F8AC}"/>
            </a:ext>
          </a:extLst>
        </p:cNvPr>
        <p:cNvGrpSpPr/>
        <p:nvPr/>
      </p:nvGrpSpPr>
      <p:grpSpPr>
        <a:xfrm>
          <a:off x="0" y="0"/>
          <a:ext cx="0" cy="0"/>
          <a:chOff x="0" y="0"/>
          <a:chExt cx="0" cy="0"/>
        </a:xfrm>
      </p:grpSpPr>
      <p:sp>
        <p:nvSpPr>
          <p:cNvPr id="70" name="Google Shape;70;p16">
            <a:extLst>
              <a:ext uri="{FF2B5EF4-FFF2-40B4-BE49-F238E27FC236}">
                <a16:creationId xmlns:a16="http://schemas.microsoft.com/office/drawing/2014/main" id="{B6767F06-2BBD-145B-27B4-444587473283}"/>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Bird Life History and Shiny Data</a:t>
            </a:r>
            <a:endParaRPr dirty="0"/>
          </a:p>
        </p:txBody>
      </p:sp>
      <p:sp>
        <p:nvSpPr>
          <p:cNvPr id="71" name="Google Shape;71;p16">
            <a:extLst>
              <a:ext uri="{FF2B5EF4-FFF2-40B4-BE49-F238E27FC236}">
                <a16:creationId xmlns:a16="http://schemas.microsoft.com/office/drawing/2014/main" id="{2385DC41-2351-A75C-4E4E-0A3F490079A2}"/>
              </a:ext>
            </a:extLst>
          </p:cNvPr>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How might bird life history explain the patterns you observed in the Shiny data?</a:t>
            </a:r>
          </a:p>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Why might arriving earlier or later to their breeding location impact birds’ reproductive success?</a:t>
            </a:r>
          </a:p>
        </p:txBody>
      </p:sp>
    </p:spTree>
    <p:extLst>
      <p:ext uri="{BB962C8B-B14F-4D97-AF65-F5344CB8AC3E}">
        <p14:creationId xmlns:p14="http://schemas.microsoft.com/office/powerpoint/2010/main" val="2679693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DE62B765-FC7F-6E2E-E051-859222C8D2A8}"/>
            </a:ext>
          </a:extLst>
        </p:cNvPr>
        <p:cNvGrpSpPr/>
        <p:nvPr/>
      </p:nvGrpSpPr>
      <p:grpSpPr>
        <a:xfrm>
          <a:off x="0" y="0"/>
          <a:ext cx="0" cy="0"/>
          <a:chOff x="0" y="0"/>
          <a:chExt cx="0" cy="0"/>
        </a:xfrm>
      </p:grpSpPr>
      <p:sp>
        <p:nvSpPr>
          <p:cNvPr id="70" name="Google Shape;70;p16">
            <a:extLst>
              <a:ext uri="{FF2B5EF4-FFF2-40B4-BE49-F238E27FC236}">
                <a16:creationId xmlns:a16="http://schemas.microsoft.com/office/drawing/2014/main" id="{36892D09-2532-1ABC-DB62-544011648C9A}"/>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Bird Life History and Shiny Data</a:t>
            </a:r>
            <a:endParaRPr dirty="0"/>
          </a:p>
        </p:txBody>
      </p:sp>
      <p:sp>
        <p:nvSpPr>
          <p:cNvPr id="71" name="Google Shape;71;p16">
            <a:extLst>
              <a:ext uri="{FF2B5EF4-FFF2-40B4-BE49-F238E27FC236}">
                <a16:creationId xmlns:a16="http://schemas.microsoft.com/office/drawing/2014/main" id="{51635F42-AE31-A5D2-0C62-9668FE4959CB}"/>
              </a:ext>
            </a:extLst>
          </p:cNvPr>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How does bird migration differ from insect migration?</a:t>
            </a:r>
          </a:p>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What is the relationship between insect activity/arrival and bird migration?</a:t>
            </a:r>
          </a:p>
        </p:txBody>
      </p:sp>
    </p:spTree>
    <p:extLst>
      <p:ext uri="{BB962C8B-B14F-4D97-AF65-F5344CB8AC3E}">
        <p14:creationId xmlns:p14="http://schemas.microsoft.com/office/powerpoint/2010/main" val="3035960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D52D0DC-2638-BE8E-CFFB-F4DADFCD8DC5}"/>
              </a:ext>
            </a:extLst>
          </p:cNvPr>
          <p:cNvSpPr>
            <a:spLocks noGrp="1"/>
          </p:cNvSpPr>
          <p:nvPr>
            <p:ph type="subTitle" idx="1"/>
          </p:nvPr>
        </p:nvSpPr>
        <p:spPr/>
        <p:txBody>
          <a:bodyPr/>
          <a:lstStyle/>
          <a:p>
            <a:r>
              <a:rPr lang="en-US" dirty="0"/>
              <a:t>What big science ideas have we learned so far?</a:t>
            </a:r>
          </a:p>
        </p:txBody>
      </p:sp>
      <p:sp>
        <p:nvSpPr>
          <p:cNvPr id="4" name="Title 3">
            <a:extLst>
              <a:ext uri="{FF2B5EF4-FFF2-40B4-BE49-F238E27FC236}">
                <a16:creationId xmlns:a16="http://schemas.microsoft.com/office/drawing/2014/main" id="{8BB41849-ED55-74AD-77BA-C6F808B4CD06}"/>
              </a:ext>
            </a:extLst>
          </p:cNvPr>
          <p:cNvSpPr>
            <a:spLocks noGrp="1"/>
          </p:cNvSpPr>
          <p:nvPr>
            <p:ph type="ctrTitle"/>
          </p:nvPr>
        </p:nvSpPr>
        <p:spPr/>
        <p:txBody>
          <a:bodyPr/>
          <a:lstStyle/>
          <a:p>
            <a:r>
              <a:rPr lang="en-US" dirty="0"/>
              <a:t>Big Ideas</a:t>
            </a:r>
          </a:p>
        </p:txBody>
      </p:sp>
    </p:spTree>
    <p:extLst>
      <p:ext uri="{BB962C8B-B14F-4D97-AF65-F5344CB8AC3E}">
        <p14:creationId xmlns:p14="http://schemas.microsoft.com/office/powerpoint/2010/main" val="2901228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C11F5010-8816-02FA-2A3D-09BEA66F1061}"/>
            </a:ext>
          </a:extLst>
        </p:cNvPr>
        <p:cNvGrpSpPr/>
        <p:nvPr/>
      </p:nvGrpSpPr>
      <p:grpSpPr>
        <a:xfrm>
          <a:off x="0" y="0"/>
          <a:ext cx="0" cy="0"/>
          <a:chOff x="0" y="0"/>
          <a:chExt cx="0" cy="0"/>
        </a:xfrm>
      </p:grpSpPr>
      <p:sp>
        <p:nvSpPr>
          <p:cNvPr id="84" name="Google Shape;84;p18" descr="Go to website that illustrates INSECT Species data. There are two maps side-by-side showing Insect activity. https://aeroecology.shinyapps.io/Birds_Bugs_and_Phenology/">
            <a:extLst>
              <a:ext uri="{FF2B5EF4-FFF2-40B4-BE49-F238E27FC236}">
                <a16:creationId xmlns:a16="http://schemas.microsoft.com/office/drawing/2014/main" id="{0A4187FD-6C79-5C90-D182-53552E31C67D}"/>
              </a:ext>
            </a:extLst>
          </p:cNvPr>
          <p:cNvSpPr txBox="1">
            <a:spLocks noGrp="1"/>
          </p:cNvSpPr>
          <p:nvPr>
            <p:ph type="body" idx="1"/>
          </p:nvPr>
        </p:nvSpPr>
        <p:spPr>
          <a:xfrm>
            <a:off x="456300" y="1042635"/>
            <a:ext cx="3993900" cy="3967515"/>
          </a:xfrm>
          <a:prstGeom prst="rect">
            <a:avLst/>
          </a:prstGeom>
          <a:noFill/>
          <a:ln>
            <a:noFill/>
          </a:ln>
        </p:spPr>
        <p:txBody>
          <a:bodyPr spcFirstLastPara="1" wrap="square" lIns="91425" tIns="91425" rIns="91425" bIns="91425" anchor="t" anchorCtr="0">
            <a:noAutofit/>
          </a:bodyPr>
          <a:lstStyle/>
          <a:p>
            <a:pPr marL="63500" lvl="0" indent="0" algn="l" rtl="0">
              <a:lnSpc>
                <a:spcPct val="100000"/>
              </a:lnSpc>
              <a:spcBef>
                <a:spcPts val="0"/>
              </a:spcBef>
              <a:spcAft>
                <a:spcPts val="0"/>
              </a:spcAft>
              <a:buClr>
                <a:srgbClr val="91192A"/>
              </a:buClr>
              <a:buSzPts val="2600"/>
              <a:buNone/>
            </a:pPr>
            <a:r>
              <a:rPr lang="en-US" b="1" dirty="0"/>
              <a:t>Map 1</a:t>
            </a:r>
          </a:p>
          <a:p>
            <a:pPr marL="520700" lvl="0" indent="-457200" algn="l" rtl="0">
              <a:lnSpc>
                <a:spcPct val="100000"/>
              </a:lnSpc>
              <a:spcBef>
                <a:spcPts val="0"/>
              </a:spcBef>
              <a:spcAft>
                <a:spcPts val="0"/>
              </a:spcAft>
              <a:buClr>
                <a:srgbClr val="91192A"/>
              </a:buClr>
              <a:buSzPts val="2600"/>
              <a:buFont typeface="+mj-lt"/>
              <a:buAutoNum type="arabicPeriod"/>
            </a:pPr>
            <a:r>
              <a:rPr lang="en-US" sz="2200" dirty="0"/>
              <a:t>Pick a bird species.</a:t>
            </a:r>
          </a:p>
          <a:p>
            <a:pPr marL="520700" lvl="0" indent="-457200" algn="l" rtl="0">
              <a:lnSpc>
                <a:spcPct val="100000"/>
              </a:lnSpc>
              <a:spcBef>
                <a:spcPts val="0"/>
              </a:spcBef>
              <a:spcAft>
                <a:spcPts val="0"/>
              </a:spcAft>
              <a:buClr>
                <a:srgbClr val="91192A"/>
              </a:buClr>
              <a:buSzPts val="2600"/>
              <a:buFont typeface="+mj-lt"/>
              <a:buAutoNum type="arabicPeriod"/>
            </a:pPr>
            <a:r>
              <a:rPr lang="en-US" sz="2200" dirty="0"/>
              <a:t>Pick a year and move the Day of the Year slider.</a:t>
            </a:r>
          </a:p>
          <a:p>
            <a:pPr marL="520700" lvl="0" indent="-457200" algn="l" rtl="0">
              <a:lnSpc>
                <a:spcPct val="100000"/>
              </a:lnSpc>
              <a:spcBef>
                <a:spcPts val="0"/>
              </a:spcBef>
              <a:spcAft>
                <a:spcPts val="0"/>
              </a:spcAft>
              <a:buClr>
                <a:srgbClr val="91192A"/>
              </a:buClr>
              <a:buSzPts val="2600"/>
              <a:buFont typeface="+mj-lt"/>
              <a:buAutoNum type="arabicPeriod"/>
            </a:pPr>
            <a:r>
              <a:rPr lang="en-US" sz="2200" dirty="0"/>
              <a:t>Make observations about how the map changes over time.</a:t>
            </a:r>
          </a:p>
          <a:p>
            <a:pPr marL="520700" lvl="0" indent="-457200" algn="l" rtl="0">
              <a:lnSpc>
                <a:spcPct val="100000"/>
              </a:lnSpc>
              <a:spcBef>
                <a:spcPts val="0"/>
              </a:spcBef>
              <a:spcAft>
                <a:spcPts val="0"/>
              </a:spcAft>
              <a:buClr>
                <a:srgbClr val="91192A"/>
              </a:buClr>
              <a:buSzPts val="2600"/>
              <a:buFont typeface="+mj-lt"/>
              <a:buAutoNum type="arabicPeriod"/>
            </a:pPr>
            <a:r>
              <a:rPr lang="en-US" sz="2200" dirty="0"/>
              <a:t>Repeat for additional years and make observations about how the map changes across years.</a:t>
            </a:r>
          </a:p>
        </p:txBody>
      </p:sp>
      <p:sp>
        <p:nvSpPr>
          <p:cNvPr id="3" name="Text Placeholder 2" descr="Using the same link, pick a different species of bird and check insect data. ">
            <a:extLst>
              <a:ext uri="{FF2B5EF4-FFF2-40B4-BE49-F238E27FC236}">
                <a16:creationId xmlns:a16="http://schemas.microsoft.com/office/drawing/2014/main" id="{7F0DE4CE-DF49-CB98-0A8A-56B198AF6190}"/>
              </a:ext>
            </a:extLst>
          </p:cNvPr>
          <p:cNvSpPr>
            <a:spLocks noGrp="1"/>
          </p:cNvSpPr>
          <p:nvPr>
            <p:ph type="body" idx="2"/>
          </p:nvPr>
        </p:nvSpPr>
        <p:spPr>
          <a:xfrm>
            <a:off x="4687800" y="1037913"/>
            <a:ext cx="3993900" cy="3775530"/>
          </a:xfrm>
        </p:spPr>
        <p:txBody>
          <a:bodyPr/>
          <a:lstStyle/>
          <a:p>
            <a:pPr marL="63500" lvl="0" indent="0">
              <a:lnSpc>
                <a:spcPct val="100000"/>
              </a:lnSpc>
              <a:buClr>
                <a:srgbClr val="91192A"/>
              </a:buClr>
              <a:buNone/>
            </a:pPr>
            <a:r>
              <a:rPr lang="en-US" b="1" dirty="0"/>
              <a:t>Map 2</a:t>
            </a:r>
          </a:p>
          <a:p>
            <a:pPr>
              <a:lnSpc>
                <a:spcPct val="100000"/>
              </a:lnSpc>
              <a:buClr>
                <a:srgbClr val="91192A"/>
              </a:buClr>
            </a:pPr>
            <a:r>
              <a:rPr lang="en-US" sz="2400" dirty="0"/>
              <a:t>Pick a different species.</a:t>
            </a:r>
          </a:p>
          <a:p>
            <a:pPr>
              <a:lnSpc>
                <a:spcPct val="100000"/>
              </a:lnSpc>
              <a:buClr>
                <a:srgbClr val="91192A"/>
              </a:buClr>
            </a:pPr>
            <a:r>
              <a:rPr lang="en-US" sz="2400" dirty="0"/>
              <a:t>Repeat steps 2-4.</a:t>
            </a:r>
          </a:p>
          <a:p>
            <a:pPr marL="63500" indent="0">
              <a:lnSpc>
                <a:spcPct val="100000"/>
              </a:lnSpc>
              <a:buClr>
                <a:srgbClr val="91192A"/>
              </a:buClr>
              <a:buNone/>
            </a:pPr>
            <a:endParaRPr lang="en-US" sz="2400" dirty="0"/>
          </a:p>
          <a:p>
            <a:pPr>
              <a:lnSpc>
                <a:spcPct val="100000"/>
              </a:lnSpc>
              <a:buClr>
                <a:srgbClr val="91192A"/>
              </a:buClr>
              <a:buFont typeface="Arial" panose="020B0604020202020204" pitchFamily="34" charset="0"/>
              <a:buChar char="•"/>
            </a:pPr>
            <a:r>
              <a:rPr lang="en-US" sz="2400" dirty="0"/>
              <a:t>Collect additional data using any comparisons you want.</a:t>
            </a:r>
          </a:p>
          <a:p>
            <a:pPr>
              <a:lnSpc>
                <a:spcPct val="100000"/>
              </a:lnSpc>
              <a:buClr>
                <a:srgbClr val="91192A"/>
              </a:buClr>
              <a:buFont typeface="Arial" panose="020B0604020202020204" pitchFamily="34" charset="0"/>
              <a:buChar char="•"/>
            </a:pPr>
            <a:r>
              <a:rPr lang="en-US" sz="2400" dirty="0"/>
              <a:t>Look for patterns and trends among the data sets.</a:t>
            </a:r>
          </a:p>
        </p:txBody>
      </p:sp>
      <p:sp>
        <p:nvSpPr>
          <p:cNvPr id="83" name="Google Shape;83;p18">
            <a:extLst>
              <a:ext uri="{FF2B5EF4-FFF2-40B4-BE49-F238E27FC236}">
                <a16:creationId xmlns:a16="http://schemas.microsoft.com/office/drawing/2014/main" id="{CDFBFDAC-8E51-B21B-048A-AE2E3D88C6DD}"/>
              </a:ext>
            </a:extLst>
          </p:cNvPr>
          <p:cNvSpPr txBox="1">
            <a:spLocks noGrp="1"/>
          </p:cNvSpPr>
          <p:nvPr>
            <p:ph type="title"/>
          </p:nvPr>
        </p:nvSpPr>
        <p:spPr>
          <a:xfrm>
            <a:off x="456300" y="219826"/>
            <a:ext cx="8225400" cy="818087"/>
          </a:xfrm>
          <a:prstGeom prst="rect">
            <a:avLst/>
          </a:prstGeom>
          <a:noFill/>
          <a:ln>
            <a:noFill/>
          </a:ln>
        </p:spPr>
        <p:txBody>
          <a:bodyPr spcFirstLastPara="1" wrap="square" lIns="91425" tIns="91425" rIns="91425" bIns="91425" anchor="ctr" anchorCtr="0">
            <a:noAutofit/>
          </a:bodyPr>
          <a:lstStyle/>
          <a:p>
            <a:pPr lvl="0">
              <a:lnSpc>
                <a:spcPct val="150000"/>
              </a:lnSpc>
            </a:pPr>
            <a:r>
              <a:rPr lang="en-US" dirty="0"/>
              <a:t>Shiny: </a:t>
            </a:r>
            <a:r>
              <a:rPr lang="en" dirty="0"/>
              <a:t>Aerial Insectivore Migration</a:t>
            </a:r>
            <a:endParaRPr dirty="0"/>
          </a:p>
        </p:txBody>
      </p:sp>
    </p:spTree>
    <p:extLst>
      <p:ext uri="{BB962C8B-B14F-4D97-AF65-F5344CB8AC3E}">
        <p14:creationId xmlns:p14="http://schemas.microsoft.com/office/powerpoint/2010/main" val="380708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3"/>
          <p:cNvSpPr txBox="1">
            <a:spLocks noGrp="1"/>
          </p:cNvSpPr>
          <p:nvPr>
            <p:ph type="ctrTitle"/>
          </p:nvPr>
        </p:nvSpPr>
        <p:spPr>
          <a:xfrm>
            <a:off x="455850" y="519150"/>
            <a:ext cx="8232300" cy="2052600"/>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Clr>
                <a:schemeClr val="lt1"/>
              </a:buClr>
              <a:buSzPts val="5000"/>
              <a:buFont typeface="Calibri"/>
              <a:buNone/>
            </a:pPr>
            <a:r>
              <a:rPr lang="en-US" dirty="0"/>
              <a:t>Objectives</a:t>
            </a:r>
            <a:endParaRPr dirty="0"/>
          </a:p>
        </p:txBody>
      </p:sp>
      <p:sp>
        <p:nvSpPr>
          <p:cNvPr id="53" name="Google Shape;53;p13"/>
          <p:cNvSpPr txBox="1">
            <a:spLocks noGrp="1"/>
          </p:cNvSpPr>
          <p:nvPr>
            <p:ph type="subTitle" idx="1"/>
          </p:nvPr>
        </p:nvSpPr>
        <p:spPr>
          <a:xfrm>
            <a:off x="456175" y="2834125"/>
            <a:ext cx="8232300" cy="1564800"/>
          </a:xfrm>
          <a:prstGeom prst="rect">
            <a:avLst/>
          </a:prstGeom>
          <a:noFill/>
          <a:ln>
            <a:noFill/>
          </a:ln>
        </p:spPr>
        <p:txBody>
          <a:bodyPr spcFirstLastPara="1" wrap="square" lIns="91425" tIns="91425" rIns="91425" bIns="91425" anchor="t" anchorCtr="0">
            <a:noAutofit/>
          </a:bodyPr>
          <a:lstStyle/>
          <a:p>
            <a:pPr marL="571500" marR="0" lvl="0" indent="-457200" algn="l" rtl="0">
              <a:lnSpc>
                <a:spcPct val="100000"/>
              </a:lnSpc>
              <a:spcBef>
                <a:spcPts val="0"/>
              </a:spcBef>
              <a:spcAft>
                <a:spcPts val="0"/>
              </a:spcAft>
              <a:buClr>
                <a:schemeClr val="lt1"/>
              </a:buClr>
              <a:buSzPts val="2600"/>
              <a:buFont typeface="Arial" panose="020B0604020202020204" pitchFamily="34" charset="0"/>
              <a:buChar char="•"/>
            </a:pPr>
            <a:r>
              <a:rPr lang="en-US" dirty="0"/>
              <a:t>Analyze data to understand bird migration patterns.</a:t>
            </a:r>
          </a:p>
          <a:p>
            <a:pPr marL="571500" lvl="0" indent="-457200">
              <a:lnSpc>
                <a:spcPct val="100000"/>
              </a:lnSpc>
              <a:buFont typeface="Arial" panose="020B0604020202020204" pitchFamily="34" charset="0"/>
              <a:buChar char="•"/>
            </a:pPr>
            <a:r>
              <a:rPr lang="en-US" dirty="0"/>
              <a:t>Connect bird life history and annual cycles to their migration patterns.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2577A5-E34F-36BE-6922-5D1272F154FE}"/>
              </a:ext>
            </a:extLst>
          </p:cNvPr>
          <p:cNvSpPr>
            <a:spLocks noGrp="1"/>
          </p:cNvSpPr>
          <p:nvPr>
            <p:ph type="title"/>
          </p:nvPr>
        </p:nvSpPr>
        <p:spPr/>
        <p:txBody>
          <a:bodyPr/>
          <a:lstStyle/>
          <a:p>
            <a:r>
              <a:rPr lang="en-US" dirty="0"/>
              <a:t>Aerial Insectivore Migration</a:t>
            </a:r>
          </a:p>
        </p:txBody>
      </p:sp>
      <p:sp>
        <p:nvSpPr>
          <p:cNvPr id="6" name="Text Placeholder 5">
            <a:extLst>
              <a:ext uri="{FF2B5EF4-FFF2-40B4-BE49-F238E27FC236}">
                <a16:creationId xmlns:a16="http://schemas.microsoft.com/office/drawing/2014/main" id="{AB981E19-06D9-B5EA-21C9-284E71A6B195}"/>
              </a:ext>
            </a:extLst>
          </p:cNvPr>
          <p:cNvSpPr>
            <a:spLocks noGrp="1"/>
          </p:cNvSpPr>
          <p:nvPr>
            <p:ph type="body" idx="1"/>
          </p:nvPr>
        </p:nvSpPr>
        <p:spPr>
          <a:xfrm>
            <a:off x="456300" y="1263110"/>
            <a:ext cx="8225400" cy="3709581"/>
          </a:xfrm>
        </p:spPr>
        <p:txBody>
          <a:bodyPr/>
          <a:lstStyle/>
          <a:p>
            <a:pPr>
              <a:buFont typeface="Arial" panose="020B0604020202020204" pitchFamily="34" charset="0"/>
              <a:buChar char="•"/>
            </a:pPr>
            <a:r>
              <a:rPr lang="en-US" sz="2500" dirty="0"/>
              <a:t>What patterns or trends did you observe within a single year? Between years?</a:t>
            </a:r>
          </a:p>
          <a:p>
            <a:pPr>
              <a:buFont typeface="Arial" panose="020B0604020202020204" pitchFamily="34" charset="0"/>
              <a:buChar char="•"/>
            </a:pPr>
            <a:r>
              <a:rPr lang="en-US" sz="2500" dirty="0"/>
              <a:t>What patterns or trends did you observe between multiple species?</a:t>
            </a:r>
          </a:p>
          <a:p>
            <a:pPr>
              <a:buFont typeface="Arial" panose="020B0604020202020204" pitchFamily="34" charset="0"/>
              <a:buChar char="•"/>
            </a:pPr>
            <a:r>
              <a:rPr lang="en-US" sz="2500" dirty="0"/>
              <a:t>Is there evidence for changes in migratory timing among these species?</a:t>
            </a:r>
          </a:p>
          <a:p>
            <a:pPr>
              <a:buFont typeface="Arial" panose="020B0604020202020204" pitchFamily="34" charset="0"/>
              <a:buChar char="•"/>
            </a:pPr>
            <a:r>
              <a:rPr lang="en-US" sz="2500" dirty="0"/>
              <a:t>How does this data set compare to the leafhopper data set?</a:t>
            </a:r>
          </a:p>
        </p:txBody>
      </p:sp>
    </p:spTree>
    <p:extLst>
      <p:ext uri="{BB962C8B-B14F-4D97-AF65-F5344CB8AC3E}">
        <p14:creationId xmlns:p14="http://schemas.microsoft.com/office/powerpoint/2010/main" val="1414891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5CE6E711-DC40-674F-0574-CB0A8E917F9F}"/>
            </a:ext>
          </a:extLst>
        </p:cNvPr>
        <p:cNvGrpSpPr/>
        <p:nvPr/>
      </p:nvGrpSpPr>
      <p:grpSpPr>
        <a:xfrm>
          <a:off x="0" y="0"/>
          <a:ext cx="0" cy="0"/>
          <a:chOff x="0" y="0"/>
          <a:chExt cx="0" cy="0"/>
        </a:xfrm>
      </p:grpSpPr>
      <p:sp>
        <p:nvSpPr>
          <p:cNvPr id="70" name="Google Shape;70;p16">
            <a:extLst>
              <a:ext uri="{FF2B5EF4-FFF2-40B4-BE49-F238E27FC236}">
                <a16:creationId xmlns:a16="http://schemas.microsoft.com/office/drawing/2014/main" id="{E45C9283-266E-9D6F-D10A-CCCFC2B6E34B}"/>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lvl="0">
              <a:lnSpc>
                <a:spcPct val="150000"/>
              </a:lnSpc>
            </a:pPr>
            <a:r>
              <a:rPr lang="en-US" dirty="0"/>
              <a:t>Relationship between Insects and Birds</a:t>
            </a:r>
            <a:endParaRPr dirty="0"/>
          </a:p>
        </p:txBody>
      </p:sp>
      <p:sp>
        <p:nvSpPr>
          <p:cNvPr id="71" name="Google Shape;71;p16">
            <a:extLst>
              <a:ext uri="{FF2B5EF4-FFF2-40B4-BE49-F238E27FC236}">
                <a16:creationId xmlns:a16="http://schemas.microsoft.com/office/drawing/2014/main" id="{BC86FCA1-2FA1-660E-22C6-8BA5D9A4E941}"/>
              </a:ext>
            </a:extLst>
          </p:cNvPr>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solidFill>
                  <a:schemeClr val="accent1"/>
                </a:solidFill>
              </a:rPr>
              <a:t>INSERT YOUR CLASS-SPECIFIC INSTRUCTIONS HERE</a:t>
            </a:r>
          </a:p>
        </p:txBody>
      </p:sp>
    </p:spTree>
    <p:extLst>
      <p:ext uri="{BB962C8B-B14F-4D97-AF65-F5344CB8AC3E}">
        <p14:creationId xmlns:p14="http://schemas.microsoft.com/office/powerpoint/2010/main" val="1194604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455850" y="519150"/>
            <a:ext cx="8232300" cy="2052600"/>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Clr>
                <a:schemeClr val="lt1"/>
              </a:buClr>
              <a:buSzPts val="5000"/>
              <a:buFont typeface="Calibri"/>
              <a:buNone/>
            </a:pPr>
            <a:r>
              <a:rPr lang="en-US" dirty="0"/>
              <a:t>Essential Questions</a:t>
            </a:r>
            <a:endParaRPr dirty="0"/>
          </a:p>
        </p:txBody>
      </p:sp>
      <p:sp>
        <p:nvSpPr>
          <p:cNvPr id="59" name="Google Shape;59;p14"/>
          <p:cNvSpPr txBox="1">
            <a:spLocks noGrp="1"/>
          </p:cNvSpPr>
          <p:nvPr>
            <p:ph type="subTitle" idx="1"/>
          </p:nvPr>
        </p:nvSpPr>
        <p:spPr>
          <a:xfrm>
            <a:off x="385836" y="2684656"/>
            <a:ext cx="8232300" cy="1564800"/>
          </a:xfrm>
          <a:prstGeom prst="rect">
            <a:avLst/>
          </a:prstGeom>
          <a:noFill/>
          <a:ln>
            <a:noFill/>
          </a:ln>
        </p:spPr>
        <p:txBody>
          <a:bodyPr spcFirstLastPara="1" wrap="square" lIns="91425" tIns="91425" rIns="91425" bIns="91425" anchor="t" anchorCtr="0">
            <a:noAutofit/>
          </a:bodyPr>
          <a:lstStyle/>
          <a:p>
            <a:pPr marL="571500" marR="0" lvl="0" indent="-457200" algn="l" rtl="0">
              <a:lnSpc>
                <a:spcPct val="100000"/>
              </a:lnSpc>
              <a:spcBef>
                <a:spcPts val="0"/>
              </a:spcBef>
              <a:spcAft>
                <a:spcPts val="0"/>
              </a:spcAft>
              <a:buClr>
                <a:schemeClr val="lt1"/>
              </a:buClr>
              <a:buSzPts val="2600"/>
              <a:buFont typeface="Arial" panose="020B0604020202020204" pitchFamily="34" charset="0"/>
              <a:buChar char="•"/>
            </a:pPr>
            <a:r>
              <a:rPr lang="en-US" dirty="0"/>
              <a:t>How do bird activity and migration change seasonally?</a:t>
            </a:r>
          </a:p>
          <a:p>
            <a:pPr marL="571500" marR="0" lvl="0" indent="-457200" algn="l" rtl="0">
              <a:lnSpc>
                <a:spcPct val="100000"/>
              </a:lnSpc>
              <a:spcBef>
                <a:spcPts val="0"/>
              </a:spcBef>
              <a:spcAft>
                <a:spcPts val="0"/>
              </a:spcAft>
              <a:buClr>
                <a:schemeClr val="lt1"/>
              </a:buClr>
              <a:buSzPts val="2600"/>
              <a:buFont typeface="Arial" panose="020B0604020202020204" pitchFamily="34" charset="0"/>
              <a:buChar char="•"/>
            </a:pPr>
            <a:r>
              <a:rPr lang="en-US" dirty="0"/>
              <a:t>Why is the timing of seasonal bird activity and migration important?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Why are we talking about birds?</a:t>
            </a:r>
            <a:endParaRPr dirty="0"/>
          </a:p>
        </p:txBody>
      </p:sp>
      <p:sp>
        <p:nvSpPr>
          <p:cNvPr id="71" name="Google Shape;71;p16"/>
          <p:cNvSpPr txBox="1">
            <a:spLocks noGrp="1"/>
          </p:cNvSpPr>
          <p:nvPr>
            <p:ph type="body" idx="1"/>
          </p:nvPr>
        </p:nvSpPr>
        <p:spPr>
          <a:xfrm>
            <a:off x="456300" y="1263111"/>
            <a:ext cx="6858900" cy="2751936"/>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What are some relationships between birds and insects?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2624743E-E547-37B4-0388-C501CC91C31E}"/>
            </a:ext>
          </a:extLst>
        </p:cNvPr>
        <p:cNvGrpSpPr/>
        <p:nvPr/>
      </p:nvGrpSpPr>
      <p:grpSpPr>
        <a:xfrm>
          <a:off x="0" y="0"/>
          <a:ext cx="0" cy="0"/>
          <a:chOff x="0" y="0"/>
          <a:chExt cx="0" cy="0"/>
        </a:xfrm>
      </p:grpSpPr>
      <p:sp>
        <p:nvSpPr>
          <p:cNvPr id="70" name="Google Shape;70;p16">
            <a:extLst>
              <a:ext uri="{FF2B5EF4-FFF2-40B4-BE49-F238E27FC236}">
                <a16:creationId xmlns:a16="http://schemas.microsoft.com/office/drawing/2014/main" id="{2B5AFFB4-4F24-80A4-D97A-FDB9AF55F1D8}"/>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Why are we talking about birds?</a:t>
            </a:r>
            <a:endParaRPr dirty="0"/>
          </a:p>
        </p:txBody>
      </p:sp>
      <p:sp>
        <p:nvSpPr>
          <p:cNvPr id="71" name="Google Shape;71;p16">
            <a:extLst>
              <a:ext uri="{FF2B5EF4-FFF2-40B4-BE49-F238E27FC236}">
                <a16:creationId xmlns:a16="http://schemas.microsoft.com/office/drawing/2014/main" id="{3A83E8D7-07B4-C57A-91E3-5A50111789E1}"/>
              </a:ext>
            </a:extLst>
          </p:cNvPr>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Birds are a trophic level above insects.</a:t>
            </a:r>
          </a:p>
          <a:p>
            <a:pPr lvl="0" algn="l" rtl="0">
              <a:lnSpc>
                <a:spcPct val="150000"/>
              </a:lnSpc>
              <a:spcBef>
                <a:spcPts val="0"/>
              </a:spcBef>
              <a:spcAft>
                <a:spcPts val="0"/>
              </a:spcAft>
              <a:buClr>
                <a:srgbClr val="91192A"/>
              </a:buClr>
              <a:buSzPts val="2600"/>
              <a:buFont typeface="Arial" panose="020B0604020202020204" pitchFamily="34" charset="0"/>
              <a:buChar char="•"/>
            </a:pPr>
            <a:r>
              <a:rPr lang="en-US" dirty="0"/>
              <a:t>Insects are a food resource for some birds.</a:t>
            </a:r>
          </a:p>
          <a:p>
            <a:pPr lvl="0" algn="l" rtl="0">
              <a:lnSpc>
                <a:spcPct val="150000"/>
              </a:lnSpc>
              <a:spcBef>
                <a:spcPts val="0"/>
              </a:spcBef>
              <a:spcAft>
                <a:spcPts val="0"/>
              </a:spcAft>
              <a:buClr>
                <a:srgbClr val="91192A"/>
              </a:buClr>
              <a:buSzPts val="2600"/>
              <a:buFont typeface="Arial" panose="020B0604020202020204" pitchFamily="34" charset="0"/>
              <a:buChar char="•"/>
            </a:pPr>
            <a:r>
              <a:rPr lang="en-US" b="1" dirty="0"/>
              <a:t>Aerial insectivores </a:t>
            </a:r>
            <a:r>
              <a:rPr lang="en-US" dirty="0"/>
              <a:t>are birds that eat insects while they fly.</a:t>
            </a:r>
          </a:p>
        </p:txBody>
      </p:sp>
    </p:spTree>
    <p:extLst>
      <p:ext uri="{BB962C8B-B14F-4D97-AF65-F5344CB8AC3E}">
        <p14:creationId xmlns:p14="http://schemas.microsoft.com/office/powerpoint/2010/main" val="167789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29D1208-DDBE-FE41-2FAB-6DA19EDCDF47}"/>
            </a:ext>
          </a:extLst>
        </p:cNvPr>
        <p:cNvGrpSpPr/>
        <p:nvPr/>
      </p:nvGrpSpPr>
      <p:grpSpPr>
        <a:xfrm>
          <a:off x="0" y="0"/>
          <a:ext cx="0" cy="0"/>
          <a:chOff x="0" y="0"/>
          <a:chExt cx="0" cy="0"/>
        </a:xfrm>
      </p:grpSpPr>
      <p:sp>
        <p:nvSpPr>
          <p:cNvPr id="103" name="Google Shape;103;p21">
            <a:extLst>
              <a:ext uri="{FF2B5EF4-FFF2-40B4-BE49-F238E27FC236}">
                <a16:creationId xmlns:a16="http://schemas.microsoft.com/office/drawing/2014/main" id="{CBD895A6-F2A3-9A76-7C48-649244662A10}"/>
              </a:ext>
            </a:extLst>
          </p:cNvPr>
          <p:cNvSpPr txBox="1">
            <a:spLocks noGrp="1"/>
          </p:cNvSpPr>
          <p:nvPr>
            <p:ph type="title"/>
          </p:nvPr>
        </p:nvSpPr>
        <p:spPr>
          <a:xfrm>
            <a:off x="754050" y="4190925"/>
            <a:ext cx="76359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r>
              <a:rPr lang="en-US" sz="2800" dirty="0">
                <a:solidFill>
                  <a:schemeClr val="accent2"/>
                </a:solidFill>
              </a:rPr>
              <a:t>Shiny: Warbler Arrival</a:t>
            </a:r>
            <a:endParaRPr sz="2800" dirty="0">
              <a:solidFill>
                <a:schemeClr val="accent2"/>
              </a:solidFill>
            </a:endParaRPr>
          </a:p>
        </p:txBody>
      </p:sp>
      <p:pic>
        <p:nvPicPr>
          <p:cNvPr id="3" name="Picture 2" descr="QR  code that links to a URL &quot;https://k20.ou.edu/6i&quot; displayed below for quick access to the K20 website.">
            <a:extLst>
              <a:ext uri="{FF2B5EF4-FFF2-40B4-BE49-F238E27FC236}">
                <a16:creationId xmlns:a16="http://schemas.microsoft.com/office/drawing/2014/main" id="{95BDE136-37AB-0AF8-5718-E22F99530BDF}"/>
              </a:ext>
            </a:extLst>
          </p:cNvPr>
          <p:cNvPicPr>
            <a:picLocks noChangeAspect="1"/>
          </p:cNvPicPr>
          <p:nvPr/>
        </p:nvPicPr>
        <p:blipFill>
          <a:blip r:embed="rId3"/>
          <a:srcRect b="14301"/>
          <a:stretch>
            <a:fillRect/>
          </a:stretch>
        </p:blipFill>
        <p:spPr>
          <a:xfrm>
            <a:off x="7206342" y="1469080"/>
            <a:ext cx="1570722" cy="1565858"/>
          </a:xfrm>
          <a:prstGeom prst="rect">
            <a:avLst/>
          </a:prstGeom>
        </p:spPr>
      </p:pic>
      <p:sp>
        <p:nvSpPr>
          <p:cNvPr id="4" name="TextBox 3">
            <a:extLst>
              <a:ext uri="{FF2B5EF4-FFF2-40B4-BE49-F238E27FC236}">
                <a16:creationId xmlns:a16="http://schemas.microsoft.com/office/drawing/2014/main" id="{0E5F5E93-D1E2-9D13-D5E9-8CDB200C73DE}"/>
              </a:ext>
            </a:extLst>
          </p:cNvPr>
          <p:cNvSpPr txBox="1"/>
          <p:nvPr/>
        </p:nvSpPr>
        <p:spPr>
          <a:xfrm>
            <a:off x="7087449" y="3159984"/>
            <a:ext cx="1808508" cy="400110"/>
          </a:xfrm>
          <a:prstGeom prst="rect">
            <a:avLst/>
          </a:prstGeom>
          <a:noFill/>
        </p:spPr>
        <p:txBody>
          <a:bodyPr wrap="none" rtlCol="0">
            <a:spAutoFit/>
          </a:bodyPr>
          <a:lstStyle/>
          <a:p>
            <a:r>
              <a:rPr lang="en-US" sz="2000" b="1" dirty="0">
                <a:hlinkClick r:id="rId4"/>
              </a:rPr>
              <a:t>k20.ou.edu/6i</a:t>
            </a:r>
            <a:endParaRPr lang="en-US" sz="2000" b="1" dirty="0"/>
          </a:p>
        </p:txBody>
      </p:sp>
      <p:pic>
        <p:nvPicPr>
          <p:cNvPr id="6" name="Picture 5" descr="A list of 9 bird species is provided.  Next to the list is a table that first shows the number of bird captures. &#10;A second table shows arrival dates of a bird named Warbler.">
            <a:extLst>
              <a:ext uri="{FF2B5EF4-FFF2-40B4-BE49-F238E27FC236}">
                <a16:creationId xmlns:a16="http://schemas.microsoft.com/office/drawing/2014/main" id="{8929630A-A7CA-50E4-3281-63C30573D16D}"/>
              </a:ext>
            </a:extLst>
          </p:cNvPr>
          <p:cNvPicPr>
            <a:picLocks noChangeAspect="1"/>
          </p:cNvPicPr>
          <p:nvPr/>
        </p:nvPicPr>
        <p:blipFill>
          <a:blip r:embed="rId5"/>
          <a:stretch>
            <a:fillRect/>
          </a:stretch>
        </p:blipFill>
        <p:spPr>
          <a:xfrm>
            <a:off x="366936" y="285780"/>
            <a:ext cx="6297583" cy="3905145"/>
          </a:xfrm>
          <a:prstGeom prst="rect">
            <a:avLst/>
          </a:prstGeom>
        </p:spPr>
      </p:pic>
    </p:spTree>
    <p:extLst>
      <p:ext uri="{BB962C8B-B14F-4D97-AF65-F5344CB8AC3E}">
        <p14:creationId xmlns:p14="http://schemas.microsoft.com/office/powerpoint/2010/main" val="132135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B2F13690-7DA6-00F9-C74E-21184BAE5ABE}"/>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3EAEDEB-0BA8-D653-799C-DEEEF1F4D086}"/>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Warbler Arrival: I Notice, I Wonder</a:t>
            </a:r>
          </a:p>
        </p:txBody>
      </p:sp>
      <p:sp>
        <p:nvSpPr>
          <p:cNvPr id="3" name="Text Placeholder 2">
            <a:extLst>
              <a:ext uri="{FF2B5EF4-FFF2-40B4-BE49-F238E27FC236}">
                <a16:creationId xmlns:a16="http://schemas.microsoft.com/office/drawing/2014/main" id="{350C890B-17B2-6D9A-730F-3E5879A9501E}"/>
              </a:ext>
            </a:extLst>
          </p:cNvPr>
          <p:cNvSpPr>
            <a:spLocks noGrp="1"/>
          </p:cNvSpPr>
          <p:nvPr>
            <p:ph type="body" idx="1"/>
          </p:nvPr>
        </p:nvSpPr>
        <p:spPr>
          <a:xfrm>
            <a:off x="456300" y="1263110"/>
            <a:ext cx="8225400" cy="3435889"/>
          </a:xfrm>
        </p:spPr>
        <p:txBody>
          <a:bodyPr/>
          <a:lstStyle/>
          <a:p>
            <a:pPr>
              <a:buFont typeface="Arial" panose="020B0604020202020204" pitchFamily="34" charset="0"/>
              <a:buChar char="•"/>
            </a:pPr>
            <a:r>
              <a:rPr lang="en-US" dirty="0"/>
              <a:t>As you explore the model, make note of things you notice and a separate list of things you wonder about. </a:t>
            </a:r>
          </a:p>
          <a:p>
            <a:pPr>
              <a:buFont typeface="Arial" panose="020B0604020202020204" pitchFamily="34" charset="0"/>
              <a:buChar char="•"/>
            </a:pPr>
            <a:r>
              <a:rPr lang="en-US" dirty="0"/>
              <a:t>Record the things you wonder about and questions you have on individual sticky notes for the </a:t>
            </a:r>
            <a:r>
              <a:rPr lang="en-US" dirty="0">
                <a:hlinkClick r:id="rId3"/>
              </a:rPr>
              <a:t>Driving Question Board</a:t>
            </a:r>
            <a:r>
              <a:rPr lang="en-US" dirty="0"/>
              <a:t>.</a:t>
            </a:r>
          </a:p>
          <a:p>
            <a:pPr>
              <a:buFont typeface="Arial" panose="020B0604020202020204" pitchFamily="34" charset="0"/>
              <a:buChar char="•"/>
            </a:pPr>
            <a:r>
              <a:rPr lang="en-US" dirty="0"/>
              <a:t>Focus on identifying patterns in the data over time.</a:t>
            </a:r>
          </a:p>
        </p:txBody>
      </p:sp>
      <p:pic>
        <p:nvPicPr>
          <p:cNvPr id="7" name="Google Shape;301;p63">
            <a:extLst>
              <a:ext uri="{FF2B5EF4-FFF2-40B4-BE49-F238E27FC236}">
                <a16:creationId xmlns:a16="http://schemas.microsoft.com/office/drawing/2014/main" id="{64E66510-9CE6-9FC6-4653-41BCB97573B9}"/>
              </a:ext>
            </a:extLst>
          </p:cNvPr>
          <p:cNvPicPr preferRelativeResize="0"/>
          <p:nvPr/>
        </p:nvPicPr>
        <p:blipFill>
          <a:blip r:embed="rId4">
            <a:alphaModFix/>
          </a:blip>
          <a:stretch>
            <a:fillRect/>
          </a:stretch>
        </p:blipFill>
        <p:spPr>
          <a:xfrm>
            <a:off x="7540208" y="188806"/>
            <a:ext cx="1279900" cy="1329999"/>
          </a:xfrm>
          <a:prstGeom prst="rect">
            <a:avLst/>
          </a:prstGeom>
          <a:noFill/>
          <a:ln>
            <a:noFill/>
          </a:ln>
        </p:spPr>
      </p:pic>
    </p:spTree>
    <p:extLst>
      <p:ext uri="{BB962C8B-B14F-4D97-AF65-F5344CB8AC3E}">
        <p14:creationId xmlns:p14="http://schemas.microsoft.com/office/powerpoint/2010/main" val="2062624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82">
          <a:extLst>
            <a:ext uri="{FF2B5EF4-FFF2-40B4-BE49-F238E27FC236}">
              <a16:creationId xmlns:a16="http://schemas.microsoft.com/office/drawing/2014/main" id="{AB3E4423-EE8A-9E88-CC11-62562C1CCE46}"/>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415BABBE-99A3-37D3-AFD2-C132A5B48C68}"/>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Warbler Arrival: I Notice, I Wonder</a:t>
            </a:r>
          </a:p>
        </p:txBody>
      </p:sp>
      <p:sp>
        <p:nvSpPr>
          <p:cNvPr id="3" name="Text Placeholder 2">
            <a:extLst>
              <a:ext uri="{FF2B5EF4-FFF2-40B4-BE49-F238E27FC236}">
                <a16:creationId xmlns:a16="http://schemas.microsoft.com/office/drawing/2014/main" id="{5024DCC9-FB36-6CDA-CA2E-DDCBD60E2563}"/>
              </a:ext>
            </a:extLst>
          </p:cNvPr>
          <p:cNvSpPr>
            <a:spLocks noGrp="1"/>
          </p:cNvSpPr>
          <p:nvPr>
            <p:ph type="body" idx="1"/>
          </p:nvPr>
        </p:nvSpPr>
        <p:spPr>
          <a:xfrm>
            <a:off x="456300" y="1263110"/>
            <a:ext cx="8225400" cy="3435889"/>
          </a:xfrm>
        </p:spPr>
        <p:txBody>
          <a:bodyPr/>
          <a:lstStyle/>
          <a:p>
            <a:pPr>
              <a:buFont typeface="Arial" panose="020B0604020202020204" pitchFamily="34" charset="0"/>
              <a:buChar char="•"/>
            </a:pPr>
            <a:r>
              <a:rPr lang="en-US" dirty="0"/>
              <a:t>Pick one or more species and change the capture threshold to see how day of year patterns change (bottom graph).</a:t>
            </a:r>
          </a:p>
          <a:p>
            <a:pPr>
              <a:buFont typeface="Arial" panose="020B0604020202020204" pitchFamily="34" charset="0"/>
              <a:buChar char="•"/>
            </a:pPr>
            <a:r>
              <a:rPr lang="en-US" dirty="0"/>
              <a:t>Pick one or more species and see how the capture % changes across different decades (top graph).</a:t>
            </a:r>
          </a:p>
          <a:p>
            <a:pPr>
              <a:buFont typeface="Arial" panose="020B0604020202020204" pitchFamily="34" charset="0"/>
              <a:buChar char="•"/>
            </a:pPr>
            <a:r>
              <a:rPr lang="en-US" dirty="0"/>
              <a:t>Pick one of the graphs to look at and compare two or more species by looking at their data individually.</a:t>
            </a:r>
          </a:p>
        </p:txBody>
      </p:sp>
      <p:pic>
        <p:nvPicPr>
          <p:cNvPr id="7" name="Google Shape;301;p63">
            <a:extLst>
              <a:ext uri="{FF2B5EF4-FFF2-40B4-BE49-F238E27FC236}">
                <a16:creationId xmlns:a16="http://schemas.microsoft.com/office/drawing/2014/main" id="{8977D348-3C20-3B90-8AF1-772CD7811178}"/>
              </a:ext>
            </a:extLst>
          </p:cNvPr>
          <p:cNvPicPr preferRelativeResize="0"/>
          <p:nvPr/>
        </p:nvPicPr>
        <p:blipFill>
          <a:blip r:embed="rId3">
            <a:alphaModFix/>
          </a:blip>
          <a:stretch>
            <a:fillRect/>
          </a:stretch>
        </p:blipFill>
        <p:spPr>
          <a:xfrm>
            <a:off x="7540208" y="188806"/>
            <a:ext cx="1279900" cy="1329999"/>
          </a:xfrm>
          <a:prstGeom prst="rect">
            <a:avLst/>
          </a:prstGeom>
          <a:noFill/>
          <a:ln>
            <a:noFill/>
          </a:ln>
        </p:spPr>
      </p:pic>
    </p:spTree>
    <p:extLst>
      <p:ext uri="{BB962C8B-B14F-4D97-AF65-F5344CB8AC3E}">
        <p14:creationId xmlns:p14="http://schemas.microsoft.com/office/powerpoint/2010/main" val="3859043970"/>
      </p:ext>
    </p:extLst>
  </p:cSld>
  <p:clrMapOvr>
    <a:masterClrMapping/>
  </p:clrMapOvr>
</p:sld>
</file>

<file path=ppt/theme/theme1.xml><?xml version="1.0" encoding="utf-8"?>
<a:theme xmlns:a="http://schemas.openxmlformats.org/drawingml/2006/main" name="K20 LEARN">
  <a:themeElements>
    <a:clrScheme name="LEARN 2025">
      <a:dk1>
        <a:srgbClr val="000000"/>
      </a:dk1>
      <a:lt1>
        <a:srgbClr val="FFFFFF"/>
      </a:lt1>
      <a:dk2>
        <a:srgbClr val="595959"/>
      </a:dk2>
      <a:lt2>
        <a:srgbClr val="EEEEEE"/>
      </a:lt2>
      <a:accent1>
        <a:srgbClr val="288AC3"/>
      </a:accent1>
      <a:accent2>
        <a:srgbClr val="285781"/>
      </a:accent2>
      <a:accent3>
        <a:srgbClr val="971D20"/>
      </a:accent3>
      <a:accent4>
        <a:srgbClr val="E8BF3C"/>
      </a:accent4>
      <a:accent5>
        <a:srgbClr val="FFFFFF"/>
      </a:accent5>
      <a:accent6>
        <a:srgbClr val="FFFFFF"/>
      </a:accent6>
      <a:hlink>
        <a:srgbClr val="288AC3"/>
      </a:hlink>
      <a:folHlink>
        <a:srgbClr val="288A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10201</TotalTime>
  <Words>1744</Words>
  <Application>Microsoft Office PowerPoint</Application>
  <PresentationFormat>On-screen Show (16:9)</PresentationFormat>
  <Paragraphs>146</Paragraphs>
  <Slides>31</Slides>
  <Notes>29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Avenir</vt:lpstr>
      <vt:lpstr>Calibri</vt:lpstr>
      <vt:lpstr>Courier New</vt:lpstr>
      <vt:lpstr>Noto Sans Symbols</vt:lpstr>
      <vt:lpstr>NTR</vt:lpstr>
      <vt:lpstr>Wingdings</vt:lpstr>
      <vt:lpstr>K20 LEARN</vt:lpstr>
      <vt:lpstr>PowerPoint Presentation</vt:lpstr>
      <vt:lpstr>Phenology &amp; Climate</vt:lpstr>
      <vt:lpstr>Objectives</vt:lpstr>
      <vt:lpstr>Essential Questions</vt:lpstr>
      <vt:lpstr>Why are we talking about birds?</vt:lpstr>
      <vt:lpstr>Why are we talking about birds?</vt:lpstr>
      <vt:lpstr>Shiny: Warbler Arrival</vt:lpstr>
      <vt:lpstr>Warbler Arrival: I Notice, I Wonder</vt:lpstr>
      <vt:lpstr>Warbler Arrival: I Notice, I Wonder</vt:lpstr>
      <vt:lpstr>Warbler Arrival</vt:lpstr>
      <vt:lpstr>Driving Question Board</vt:lpstr>
      <vt:lpstr>Shiny: Aerial Insectivore Migration</vt:lpstr>
      <vt:lpstr>Aerial Insectivore Migration</vt:lpstr>
      <vt:lpstr>Aerial Insectivore Migration</vt:lpstr>
      <vt:lpstr>Aerial Insectivore Life History</vt:lpstr>
      <vt:lpstr>Aerial Insectivore Life History</vt:lpstr>
      <vt:lpstr>Driving Question Board</vt:lpstr>
      <vt:lpstr>Bird Life History</vt:lpstr>
      <vt:lpstr>Bird Life History: Annual Cycle</vt:lpstr>
      <vt:lpstr>Bird Life History: Migration</vt:lpstr>
      <vt:lpstr>Tracking Birds and Collecting Data</vt:lpstr>
      <vt:lpstr>At a Distance</vt:lpstr>
      <vt:lpstr>In the Hand</vt:lpstr>
      <vt:lpstr>Remote Tracking</vt:lpstr>
      <vt:lpstr>Community Science</vt:lpstr>
      <vt:lpstr>Bird Life History and Shiny Data</vt:lpstr>
      <vt:lpstr>Bird Life History and Shiny Data</vt:lpstr>
      <vt:lpstr>Big Ideas</vt:lpstr>
      <vt:lpstr>Shiny: Aerial Insectivore Migration</vt:lpstr>
      <vt:lpstr>Aerial Insectivore Migration</vt:lpstr>
      <vt:lpstr>Relationship between Insects and Birds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of Phenology and Climate Change</dc:title>
  <dc:subject>Migratory Birds</dc:subject>
  <dc:creator>Shaffery, Heather M.</dc:creator>
  <cp:lastModifiedBy>McLeod Porter, Delma</cp:lastModifiedBy>
  <cp:revision>36</cp:revision>
  <dcterms:modified xsi:type="dcterms:W3CDTF">2026-06-11T15:49:15Z</dcterms:modified>
</cp:coreProperties>
</file>