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9"/>
  </p:notesMasterIdLst>
  <p:sldIdLst>
    <p:sldId id="256" r:id="rId2"/>
    <p:sldId id="257" r:id="rId3"/>
    <p:sldId id="258" r:id="rId4"/>
    <p:sldId id="259" r:id="rId5"/>
    <p:sldId id="269" r:id="rId6"/>
    <p:sldId id="277" r:id="rId7"/>
    <p:sldId id="270" r:id="rId8"/>
    <p:sldId id="268" r:id="rId9"/>
    <p:sldId id="276" r:id="rId10"/>
    <p:sldId id="261" r:id="rId11"/>
    <p:sldId id="293" r:id="rId12"/>
    <p:sldId id="278" r:id="rId13"/>
    <p:sldId id="279" r:id="rId14"/>
    <p:sldId id="280" r:id="rId15"/>
    <p:sldId id="281" r:id="rId16"/>
    <p:sldId id="283" r:id="rId17"/>
    <p:sldId id="284" r:id="rId18"/>
    <p:sldId id="285" r:id="rId19"/>
    <p:sldId id="282" r:id="rId20"/>
    <p:sldId id="273" r:id="rId21"/>
    <p:sldId id="274" r:id="rId22"/>
    <p:sldId id="314" r:id="rId23"/>
    <p:sldId id="275" r:id="rId24"/>
    <p:sldId id="286" r:id="rId25"/>
    <p:sldId id="312" r:id="rId26"/>
    <p:sldId id="311" r:id="rId27"/>
    <p:sldId id="313"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7CCCFC-5EC5-4166-9672-30231C932B95}">
  <a:tblStyle styleId="{8F7CCCFC-5EC5-4166-9672-30231C932B9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1" autoAdjust="0"/>
  </p:normalViewPr>
  <p:slideViewPr>
    <p:cSldViewPr snapToGrid="0">
      <p:cViewPr varScale="1">
        <p:scale>
          <a:sx n="138" d="100"/>
          <a:sy n="138" d="100"/>
        </p:scale>
        <p:origin x="8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51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5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Unknown. (2025). </a:t>
            </a:r>
            <a:r>
              <a:rPr lang="en-US" i="1" dirty="0"/>
              <a:t>Scarlet tanager: Climate map </a:t>
            </a:r>
            <a:r>
              <a:rPr lang="en-US" i="0" dirty="0"/>
              <a:t>[Figure]</a:t>
            </a:r>
            <a:r>
              <a:rPr lang="en-US" dirty="0"/>
              <a:t>. Audubon. Retrieved from https://www.audubon.org/field-guide/bird/scarlet-tanager#bird-climate-vulnerability</a:t>
            </a:r>
          </a:p>
          <a:p>
            <a:pPr marL="0" indent="0">
              <a:buNone/>
            </a:pPr>
            <a:endParaRPr lang="en-US" dirty="0"/>
          </a:p>
          <a:p>
            <a:pPr marL="0" indent="0">
              <a:buNone/>
            </a:pPr>
            <a:r>
              <a:rPr lang="en-US" dirty="0"/>
              <a:t>Bouchard, P. (April 9, 2021). </a:t>
            </a:r>
            <a:r>
              <a:rPr lang="en-US" i="1" dirty="0"/>
              <a:t>Scarlet Tanager</a:t>
            </a:r>
            <a:r>
              <a:rPr lang="en-US" dirty="0"/>
              <a:t>. </a:t>
            </a:r>
            <a:r>
              <a:rPr lang="en-US" dirty="0" err="1"/>
              <a:t>Unsplash</a:t>
            </a:r>
            <a:r>
              <a:rPr lang="en-US" dirty="0"/>
              <a:t>. Retrieved from: https://unsplash.com/photos/red-cardinal-perched-on-tree-branch-during-daytime-eDs6MwXcRgg</a:t>
            </a:r>
          </a:p>
        </p:txBody>
      </p:sp>
    </p:spTree>
    <p:extLst>
      <p:ext uri="{BB962C8B-B14F-4D97-AF65-F5344CB8AC3E}">
        <p14:creationId xmlns:p14="http://schemas.microsoft.com/office/powerpoint/2010/main" val="255599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Unknown. (2025). </a:t>
            </a:r>
            <a:r>
              <a:rPr lang="en-US" i="1" dirty="0"/>
              <a:t>Scarlet tanager: Climate map </a:t>
            </a:r>
            <a:r>
              <a:rPr lang="en-US" i="0" dirty="0"/>
              <a:t>[Figure]</a:t>
            </a:r>
            <a:r>
              <a:rPr lang="en-US" dirty="0"/>
              <a:t>. Audubon. Retrieved from https://www.audubon.org/field-guide/bird/scarlet-tanager#bird-climate-vulnerability</a:t>
            </a:r>
          </a:p>
          <a:p>
            <a:pPr marL="0" indent="0">
              <a:buNone/>
            </a:pPr>
            <a:endParaRPr lang="en-US" dirty="0"/>
          </a:p>
          <a:p>
            <a:pPr marL="0" indent="0">
              <a:buNone/>
            </a:pPr>
            <a:r>
              <a:rPr lang="en-US" dirty="0"/>
              <a:t>Bouchard, P. (April 9, 2021). </a:t>
            </a:r>
            <a:r>
              <a:rPr lang="en-US" i="1" dirty="0"/>
              <a:t>Scarlet Tanager</a:t>
            </a:r>
            <a:r>
              <a:rPr lang="en-US" dirty="0"/>
              <a:t>. </a:t>
            </a:r>
            <a:r>
              <a:rPr lang="en-US" dirty="0" err="1"/>
              <a:t>Unsplash</a:t>
            </a:r>
            <a:r>
              <a:rPr lang="en-US" dirty="0"/>
              <a:t>. Retrieved from: https://unsplash.com/photos/red-cardinal-perched-on-tree-branch-during-daytime-eDs6MwXcRgg</a:t>
            </a:r>
          </a:p>
        </p:txBody>
      </p:sp>
    </p:spTree>
    <p:extLst>
      <p:ext uri="{BB962C8B-B14F-4D97-AF65-F5344CB8AC3E}">
        <p14:creationId xmlns:p14="http://schemas.microsoft.com/office/powerpoint/2010/main" val="263313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Unknown. (2025). </a:t>
            </a:r>
            <a:r>
              <a:rPr lang="en-US" i="1" dirty="0"/>
              <a:t>Scarlet tanager: Climate map </a:t>
            </a:r>
            <a:r>
              <a:rPr lang="en-US" i="0" dirty="0"/>
              <a:t>[Figure]</a:t>
            </a:r>
            <a:r>
              <a:rPr lang="en-US" dirty="0"/>
              <a:t>. Audubon. Retrieved from https://www.audubon.org/field-guide/bird/scarlet-tanager#bird-climate-vulnerability</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Bouchard, P. (April 9, 2021). </a:t>
            </a:r>
            <a:r>
              <a:rPr lang="en-US" i="1" dirty="0"/>
              <a:t>Scarlet Tanager</a:t>
            </a:r>
            <a:r>
              <a:rPr lang="en-US" dirty="0"/>
              <a:t>. </a:t>
            </a:r>
            <a:r>
              <a:rPr lang="en-US" dirty="0" err="1"/>
              <a:t>Unsplash</a:t>
            </a:r>
            <a:r>
              <a:rPr lang="en-US" dirty="0"/>
              <a:t>. Retrieved from: https://unsplash.com/photos/red-cardinal-perched-on-tree-branch-during-daytime-eDs6MwXcRgg</a:t>
            </a:r>
          </a:p>
        </p:txBody>
      </p:sp>
    </p:spTree>
    <p:extLst>
      <p:ext uri="{BB962C8B-B14F-4D97-AF65-F5344CB8AC3E}">
        <p14:creationId xmlns:p14="http://schemas.microsoft.com/office/powerpoint/2010/main" val="125103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en-US" dirty="0">
                <a:latin typeface="Arial" panose="020B0604020202020204" pitchFamily="34" charset="0"/>
                <a:ea typeface="ＭＳ Ｐゴシック" panose="020B0600070205080204" pitchFamily="34" charset="-128"/>
              </a:rPr>
              <a:t>Bridge, E. (2023). </a:t>
            </a:r>
            <a:r>
              <a:rPr lang="en-US" altLang="en-US" i="1" dirty="0">
                <a:latin typeface="Arial" panose="020B0604020202020204" pitchFamily="34" charset="0"/>
                <a:ea typeface="ＭＳ Ｐゴシック" panose="020B0600070205080204" pitchFamily="34" charset="-128"/>
              </a:rPr>
              <a:t>Matching supply and demand </a:t>
            </a:r>
            <a:r>
              <a:rPr lang="en-US" altLang="en-US" dirty="0">
                <a:latin typeface="Arial" panose="020B0604020202020204" pitchFamily="34" charset="0"/>
                <a:ea typeface="ＭＳ Ｐゴシック" panose="020B0600070205080204" pitchFamily="34" charset="-128"/>
              </a:rPr>
              <a:t>[Figure]. Unpublished.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en-US" dirty="0">
                <a:latin typeface="Arial" panose="020B0604020202020204" pitchFamily="34" charset="0"/>
                <a:ea typeface="ＭＳ Ｐゴシック" panose="020B0600070205080204" pitchFamily="34" charset="-128"/>
              </a:rPr>
              <a:t>For most migratory birds, it is imperative that they time their reproductive effort such that it coincides with peak resource availability. Since birds must initiate the breeding cycle well in advance of peak resource availability, they must effectively make a prediction about when that peak will materialize. And the peak can vary from year to year and can be subject to long term shifts due to climate change. Many birds have an internal clock that tells them when migration and reproduction should begin, but birds use cues from their environment to improve their estimates.</a:t>
            </a:r>
          </a:p>
        </p:txBody>
      </p:sp>
    </p:spTree>
    <p:extLst>
      <p:ext uri="{BB962C8B-B14F-4D97-AF65-F5344CB8AC3E}">
        <p14:creationId xmlns:p14="http://schemas.microsoft.com/office/powerpoint/2010/main" val="35904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7E54-BE02-96AB-E20F-C5049BECE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0BFA5-2B24-0E30-22A3-08320926E3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238BBDE-B3C1-F106-80BB-899FAC8854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en-US" dirty="0">
                <a:latin typeface="Arial" panose="020B0604020202020204" pitchFamily="34" charset="0"/>
                <a:ea typeface="ＭＳ Ｐゴシック" panose="020B0600070205080204" pitchFamily="34" charset="-128"/>
              </a:rPr>
              <a:t>Bridge, E. (2023). </a:t>
            </a:r>
            <a:r>
              <a:rPr lang="en-US" altLang="en-US" i="1" dirty="0">
                <a:latin typeface="Arial" panose="020B0604020202020204" pitchFamily="34" charset="0"/>
                <a:ea typeface="ＭＳ Ｐゴシック" panose="020B0600070205080204" pitchFamily="34" charset="-128"/>
              </a:rPr>
              <a:t>Timing of resource availability and resource requirements </a:t>
            </a:r>
            <a:r>
              <a:rPr lang="en-US" altLang="en-US" dirty="0">
                <a:latin typeface="Arial" panose="020B0604020202020204" pitchFamily="34" charset="0"/>
                <a:ea typeface="ＭＳ Ｐゴシック" panose="020B0600070205080204" pitchFamily="34" charset="-128"/>
              </a:rPr>
              <a:t>[Figure]. Unpublished.</a:t>
            </a:r>
          </a:p>
        </p:txBody>
      </p:sp>
    </p:spTree>
    <p:extLst>
      <p:ext uri="{BB962C8B-B14F-4D97-AF65-F5344CB8AC3E}">
        <p14:creationId xmlns:p14="http://schemas.microsoft.com/office/powerpoint/2010/main" val="268788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5EA8E8A-F3BB-6999-A678-19ED41E4158F}"/>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449CF559-8DCD-B02B-20AA-318B07CE0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Driving question board. Strategies. </a:t>
            </a:r>
            <a:r>
              <a:rPr lang="en-US" sz="1100" b="0" i="0" u="sng" strike="noStrike" cap="none" dirty="0">
                <a:solidFill>
                  <a:srgbClr val="000000"/>
                </a:solidFill>
                <a:effectLst/>
                <a:latin typeface="Arial"/>
                <a:ea typeface="Arial"/>
                <a:cs typeface="Arial"/>
                <a:sym typeface="Arial"/>
                <a:hlinkClick r:id="rId3"/>
              </a:rPr>
              <a:t>https://learn.k20center.ou.edu/strategy/1511</a:t>
            </a:r>
            <a:endParaRPr dirty="0"/>
          </a:p>
        </p:txBody>
      </p:sp>
      <p:sp>
        <p:nvSpPr>
          <p:cNvPr id="81" name="Google Shape;81;p8:notes">
            <a:extLst>
              <a:ext uri="{FF2B5EF4-FFF2-40B4-BE49-F238E27FC236}">
                <a16:creationId xmlns:a16="http://schemas.microsoft.com/office/drawing/2014/main" id="{55098567-4573-ADE4-7ACF-B4D41CD168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87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Bell ringers and exit tickets. Strategies. </a:t>
            </a:r>
            <a:r>
              <a:rPr lang="en-US" dirty="0">
                <a:hlinkClick r:id="rId3"/>
              </a:rPr>
              <a:t>https://learn.k20center.ou.edu/strategy/125</a:t>
            </a:r>
            <a:endParaRPr lang="en-US" dirty="0"/>
          </a:p>
        </p:txBody>
      </p:sp>
    </p:spTree>
    <p:extLst>
      <p:ext uri="{BB962C8B-B14F-4D97-AF65-F5344CB8AC3E}">
        <p14:creationId xmlns:p14="http://schemas.microsoft.com/office/powerpoint/2010/main" val="195885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3DE2D830-E123-0BC4-8E28-40DC3ADB7E97}"/>
            </a:ext>
          </a:extLst>
        </p:cNvPr>
        <p:cNvGrpSpPr/>
        <p:nvPr/>
      </p:nvGrpSpPr>
      <p:grpSpPr>
        <a:xfrm>
          <a:off x="0" y="0"/>
          <a:ext cx="0" cy="0"/>
          <a:chOff x="0" y="0"/>
          <a:chExt cx="0" cy="0"/>
        </a:xfrm>
      </p:grpSpPr>
      <p:sp>
        <p:nvSpPr>
          <p:cNvPr id="73" name="Google Shape;73;p7:notes">
            <a:extLst>
              <a:ext uri="{FF2B5EF4-FFF2-40B4-BE49-F238E27FC236}">
                <a16:creationId xmlns:a16="http://schemas.microsoft.com/office/drawing/2014/main" id="{DFCB3B6D-DF8C-157F-6180-4C491EC084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7:notes">
            <a:extLst>
              <a:ext uri="{FF2B5EF4-FFF2-40B4-BE49-F238E27FC236}">
                <a16:creationId xmlns:a16="http://schemas.microsoft.com/office/drawing/2014/main" id="{8E9B6D72-0328-CE65-74B2-2E22436D14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18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0DCEA11F-D3D1-3B26-574F-402DAB593179}"/>
            </a:ext>
          </a:extLst>
        </p:cNvPr>
        <p:cNvGrpSpPr/>
        <p:nvPr/>
      </p:nvGrpSpPr>
      <p:grpSpPr>
        <a:xfrm>
          <a:off x="0" y="0"/>
          <a:ext cx="0" cy="0"/>
          <a:chOff x="0" y="0"/>
          <a:chExt cx="0" cy="0"/>
        </a:xfrm>
      </p:grpSpPr>
      <p:sp>
        <p:nvSpPr>
          <p:cNvPr id="87" name="Google Shape;87;p9:notes">
            <a:extLst>
              <a:ext uri="{FF2B5EF4-FFF2-40B4-BE49-F238E27FC236}">
                <a16:creationId xmlns:a16="http://schemas.microsoft.com/office/drawing/2014/main" id="{BFBC3071-8DE2-287B-EC4F-8FD84B2067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9:notes">
            <a:extLst>
              <a:ext uri="{FF2B5EF4-FFF2-40B4-BE49-F238E27FC236}">
                <a16:creationId xmlns:a16="http://schemas.microsoft.com/office/drawing/2014/main" id="{D4BDC7F7-76B5-AB07-5835-EB355AD66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35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0AF3AE40-7FDA-1E2D-F871-EB18AA0BE4EA}"/>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0DEC6F74-C41B-B07C-139A-3F0C4F9E8B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Driving question board. Strategies. </a:t>
            </a:r>
            <a:r>
              <a:rPr lang="en-US" sz="1100" b="0" i="0" u="sng" strike="noStrike" cap="none" dirty="0">
                <a:solidFill>
                  <a:srgbClr val="000000"/>
                </a:solidFill>
                <a:effectLst/>
                <a:latin typeface="Arial"/>
                <a:ea typeface="Arial"/>
                <a:cs typeface="Arial"/>
                <a:sym typeface="Arial"/>
                <a:hlinkClick r:id="rId3"/>
              </a:rPr>
              <a:t>https://learn.k20center.ou.edu/strategy/1511</a:t>
            </a:r>
            <a:endParaRPr dirty="0"/>
          </a:p>
        </p:txBody>
      </p:sp>
      <p:sp>
        <p:nvSpPr>
          <p:cNvPr id="81" name="Google Shape;81;p8:notes">
            <a:extLst>
              <a:ext uri="{FF2B5EF4-FFF2-40B4-BE49-F238E27FC236}">
                <a16:creationId xmlns:a16="http://schemas.microsoft.com/office/drawing/2014/main" id="{35260407-FCFF-B168-EE54-26C8E4638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19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Beck, H. E., McVicar, T. R., </a:t>
            </a:r>
            <a:r>
              <a:rPr lang="en-US" dirty="0" err="1"/>
              <a:t>Vergopolan</a:t>
            </a:r>
            <a:r>
              <a:rPr lang="en-US" dirty="0"/>
              <a:t>, N., Berg, A., Lutsko, N. J., Dufour, A., Zeng, Z., Jiang, X., van Dijk, A. I. J. M., &amp; Miralles, D. G. (2023). High-resolution (1 km) </a:t>
            </a:r>
            <a:r>
              <a:rPr lang="en-US" dirty="0" err="1"/>
              <a:t>Köppen</a:t>
            </a:r>
            <a:r>
              <a:rPr lang="en-US" dirty="0"/>
              <a:t>-Geiger maps for 1901–2099 based on constrained CMIP6 projections. </a:t>
            </a:r>
            <a:r>
              <a:rPr lang="en-US" i="1" dirty="0"/>
              <a:t>Scientific Data,</a:t>
            </a:r>
            <a:r>
              <a:rPr lang="en-US" dirty="0"/>
              <a:t> </a:t>
            </a:r>
            <a:r>
              <a:rPr lang="en-US" b="0" dirty="0"/>
              <a:t>10</a:t>
            </a:r>
            <a:r>
              <a:rPr lang="en-US" dirty="0"/>
              <a:t>, 724. https://doi.org/10.1038/s41597-023-02549-6</a:t>
            </a:r>
          </a:p>
        </p:txBody>
      </p:sp>
    </p:spTree>
    <p:extLst>
      <p:ext uri="{BB962C8B-B14F-4D97-AF65-F5344CB8AC3E}">
        <p14:creationId xmlns:p14="http://schemas.microsoft.com/office/powerpoint/2010/main" val="3126237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9" name="Google Shape;9;p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marR="0" lvl="0" algn="l" rtl="0">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455850" y="744575"/>
            <a:ext cx="8232300" cy="2052600"/>
          </a:xfrm>
          <a:prstGeom prst="rect">
            <a:avLst/>
          </a:prstGeom>
          <a:noFill/>
          <a:ln>
            <a:noFill/>
          </a:ln>
        </p:spPr>
        <p:txBody>
          <a:bodyPr spcFirstLastPara="1" wrap="square" lIns="91425" tIns="91425" rIns="91425" bIns="91425" anchor="b" anchorCtr="0">
            <a:norm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p:cSld name="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cSld name="Essential Questio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5"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7" name="Google Shape;17;p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8" name="Google Shape;18;p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Content - 1 Column">
    <p:bg>
      <p:bgPr>
        <a:solidFill>
          <a:schemeClr val="lt1"/>
        </a:solidFill>
        <a:effectLst/>
      </p:bgPr>
    </p:bg>
    <p:spTree>
      <p:nvGrpSpPr>
        <p:cNvPr id="1" name="Shape 23"/>
        <p:cNvGrpSpPr/>
        <p:nvPr/>
      </p:nvGrpSpPr>
      <p:grpSpPr>
        <a:xfrm>
          <a:off x="0" y="0"/>
          <a:ext cx="0" cy="0"/>
          <a:chOff x="0" y="0"/>
          <a:chExt cx="0" cy="0"/>
        </a:xfrm>
      </p:grpSpPr>
      <p:pic>
        <p:nvPicPr>
          <p:cNvPr id="24" name="Google Shape;24;p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Content - 2 column">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pic>
        <p:nvPicPr>
          <p:cNvPr id="30" name="Google Shape;30;p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0"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7" name="Google Shape;37;p1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Leafhoppers &amp; Aerial Insectivores</a:t>
            </a:r>
            <a:endParaRPr dirty="0"/>
          </a:p>
        </p:txBody>
      </p:sp>
      <p:sp>
        <p:nvSpPr>
          <p:cNvPr id="71" name="Google Shape;71;p16"/>
          <p:cNvSpPr txBox="1">
            <a:spLocks noGrp="1"/>
          </p:cNvSpPr>
          <p:nvPr>
            <p:ph type="body" idx="1"/>
          </p:nvPr>
        </p:nvSpPr>
        <p:spPr>
          <a:xfrm>
            <a:off x="456300" y="1263110"/>
            <a:ext cx="8225400" cy="3369047"/>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sz="2300" dirty="0"/>
              <a:t>Is the rate of advance more rapid for birds or insects? Why?</a:t>
            </a:r>
          </a:p>
          <a:p>
            <a:pPr marL="457200" lvl="0" indent="-393700" algn="l" rtl="0">
              <a:lnSpc>
                <a:spcPct val="150000"/>
              </a:lnSpc>
              <a:spcBef>
                <a:spcPts val="0"/>
              </a:spcBef>
              <a:spcAft>
                <a:spcPts val="0"/>
              </a:spcAft>
              <a:buClr>
                <a:srgbClr val="91192A"/>
              </a:buClr>
              <a:buSzPts val="2600"/>
              <a:buChar char="●"/>
            </a:pPr>
            <a:r>
              <a:rPr lang="en-US" sz="2300" dirty="0"/>
              <a:t>What problems might be caused by the difference in arrival time between birds and insects?</a:t>
            </a:r>
          </a:p>
          <a:p>
            <a:pPr marL="457200" lvl="0" indent="-393700" algn="l" rtl="0">
              <a:lnSpc>
                <a:spcPct val="150000"/>
              </a:lnSpc>
              <a:spcBef>
                <a:spcPts val="0"/>
              </a:spcBef>
              <a:spcAft>
                <a:spcPts val="0"/>
              </a:spcAft>
              <a:buClr>
                <a:srgbClr val="91192A"/>
              </a:buClr>
              <a:buSzPts val="2600"/>
              <a:buChar char="●"/>
            </a:pPr>
            <a:r>
              <a:rPr lang="en-US" sz="2300" dirty="0"/>
              <a:t>Did the models support or refute your hypothesis?</a:t>
            </a:r>
          </a:p>
          <a:p>
            <a:pPr marL="457200" lvl="0" indent="-393700" algn="l" rtl="0">
              <a:lnSpc>
                <a:spcPct val="150000"/>
              </a:lnSpc>
              <a:spcBef>
                <a:spcPts val="0"/>
              </a:spcBef>
              <a:spcAft>
                <a:spcPts val="0"/>
              </a:spcAft>
              <a:buClr>
                <a:srgbClr val="91192A"/>
              </a:buClr>
              <a:buSzPts val="2600"/>
              <a:buChar char="●"/>
            </a:pPr>
            <a:r>
              <a:rPr lang="en-US" sz="2300" dirty="0"/>
              <a:t>What evidence would you need to feel confident your hypothesis was correct?</a:t>
            </a:r>
            <a:endParaRPr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B593CFD0-95AD-7981-DC7F-D10282DE1117}"/>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36A07B57-9648-8EF6-2557-8B2C550D6236}"/>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Driving Question Board</a:t>
            </a:r>
            <a:endParaRPr dirty="0"/>
          </a:p>
        </p:txBody>
      </p:sp>
      <p:sp>
        <p:nvSpPr>
          <p:cNvPr id="84" name="Google Shape;84;p18">
            <a:extLst>
              <a:ext uri="{FF2B5EF4-FFF2-40B4-BE49-F238E27FC236}">
                <a16:creationId xmlns:a16="http://schemas.microsoft.com/office/drawing/2014/main" id="{B81015B6-B4B6-7564-42E5-ECBBDCA97DF0}"/>
              </a:ext>
            </a:extLst>
          </p:cNvPr>
          <p:cNvSpPr txBox="1">
            <a:spLocks noGrp="1"/>
          </p:cNvSpPr>
          <p:nvPr>
            <p:ph type="body" idx="1"/>
          </p:nvPr>
        </p:nvSpPr>
        <p:spPr>
          <a:xfrm>
            <a:off x="456301" y="1263111"/>
            <a:ext cx="4115699" cy="2925712"/>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What new questions do we have?</a:t>
            </a:r>
          </a:p>
          <a:p>
            <a:pPr>
              <a:lnSpc>
                <a:spcPct val="150000"/>
              </a:lnSpc>
              <a:buClr>
                <a:srgbClr val="91192A"/>
              </a:buClr>
            </a:pPr>
            <a:r>
              <a:rPr lang="en-US" dirty="0"/>
              <a:t>Can we answer any of our questions? </a:t>
            </a:r>
          </a:p>
        </p:txBody>
      </p:sp>
      <p:pic>
        <p:nvPicPr>
          <p:cNvPr id="3074" name="Picture 2">
            <a:extLst>
              <a:ext uri="{FF2B5EF4-FFF2-40B4-BE49-F238E27FC236}">
                <a16:creationId xmlns:a16="http://schemas.microsoft.com/office/drawing/2014/main" id="{2896711C-532D-B063-72FE-EF69A0A23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01" y="1525205"/>
            <a:ext cx="3288574" cy="24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520AE-B760-B0F2-811B-8DF5728EEDC5}"/>
              </a:ext>
            </a:extLst>
          </p:cNvPr>
          <p:cNvSpPr>
            <a:spLocks noGrp="1"/>
          </p:cNvSpPr>
          <p:nvPr>
            <p:ph type="title"/>
          </p:nvPr>
        </p:nvSpPr>
        <p:spPr/>
        <p:txBody>
          <a:bodyPr/>
          <a:lstStyle/>
          <a:p>
            <a:r>
              <a:rPr lang="en-US" dirty="0"/>
              <a:t>Climate</a:t>
            </a:r>
          </a:p>
        </p:txBody>
      </p:sp>
      <p:sp>
        <p:nvSpPr>
          <p:cNvPr id="5" name="Text Placeholder 4">
            <a:extLst>
              <a:ext uri="{FF2B5EF4-FFF2-40B4-BE49-F238E27FC236}">
                <a16:creationId xmlns:a16="http://schemas.microsoft.com/office/drawing/2014/main" id="{713770B7-5E52-89E6-1DF5-062840482DF1}"/>
              </a:ext>
            </a:extLst>
          </p:cNvPr>
          <p:cNvSpPr>
            <a:spLocks noGrp="1"/>
          </p:cNvSpPr>
          <p:nvPr>
            <p:ph type="body" idx="1"/>
          </p:nvPr>
        </p:nvSpPr>
        <p:spPr>
          <a:xfrm>
            <a:off x="456300" y="1263110"/>
            <a:ext cx="8225400" cy="3435366"/>
          </a:xfrm>
        </p:spPr>
        <p:txBody>
          <a:bodyPr/>
          <a:lstStyle/>
          <a:p>
            <a:r>
              <a:rPr lang="en-US" dirty="0"/>
              <a:t>The long-term weather pattern of a region</a:t>
            </a:r>
          </a:p>
          <a:p>
            <a:pPr lvl="1"/>
            <a:r>
              <a:rPr lang="en-US" dirty="0"/>
              <a:t>A desert has high daytime temperatures and low precipitation</a:t>
            </a:r>
          </a:p>
          <a:p>
            <a:pPr lvl="1"/>
            <a:r>
              <a:rPr lang="en-US" dirty="0"/>
              <a:t>A rainforest has consistent high temperature and high precipitation</a:t>
            </a:r>
          </a:p>
          <a:p>
            <a:r>
              <a:rPr lang="en-US" dirty="0"/>
              <a:t>Temperature and precipitation are the easiest climate characteristics to examine </a:t>
            </a:r>
          </a:p>
        </p:txBody>
      </p:sp>
    </p:spTree>
    <p:extLst>
      <p:ext uri="{BB962C8B-B14F-4D97-AF65-F5344CB8AC3E}">
        <p14:creationId xmlns:p14="http://schemas.microsoft.com/office/powerpoint/2010/main" val="361047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1CF25-F5F3-929F-927B-609CD8564039}"/>
              </a:ext>
            </a:extLst>
          </p:cNvPr>
          <p:cNvSpPr>
            <a:spLocks noGrp="1"/>
          </p:cNvSpPr>
          <p:nvPr>
            <p:ph type="title"/>
          </p:nvPr>
        </p:nvSpPr>
        <p:spPr>
          <a:xfrm>
            <a:off x="459299" y="120651"/>
            <a:ext cx="8225400" cy="818087"/>
          </a:xfrm>
        </p:spPr>
        <p:txBody>
          <a:bodyPr/>
          <a:lstStyle/>
          <a:p>
            <a:r>
              <a:rPr lang="en-US" dirty="0"/>
              <a:t>Climate classification</a:t>
            </a:r>
          </a:p>
        </p:txBody>
      </p:sp>
      <p:pic>
        <p:nvPicPr>
          <p:cNvPr id="8" name="Picture 7" descr="A map of the world&#10;&#10;AI-generated content may be incorrect.">
            <a:extLst>
              <a:ext uri="{FF2B5EF4-FFF2-40B4-BE49-F238E27FC236}">
                <a16:creationId xmlns:a16="http://schemas.microsoft.com/office/drawing/2014/main" id="{95E7D5F0-6404-2DC3-83A6-25E2B0E08DBC}"/>
              </a:ext>
            </a:extLst>
          </p:cNvPr>
          <p:cNvPicPr>
            <a:picLocks noChangeAspect="1"/>
          </p:cNvPicPr>
          <p:nvPr/>
        </p:nvPicPr>
        <p:blipFill>
          <a:blip r:embed="rId3"/>
          <a:stretch>
            <a:fillRect/>
          </a:stretch>
        </p:blipFill>
        <p:spPr>
          <a:xfrm>
            <a:off x="1493260" y="938738"/>
            <a:ext cx="6157477" cy="4076923"/>
          </a:xfrm>
          <a:prstGeom prst="rect">
            <a:avLst/>
          </a:prstGeom>
        </p:spPr>
      </p:pic>
    </p:spTree>
    <p:extLst>
      <p:ext uri="{BB962C8B-B14F-4D97-AF65-F5344CB8AC3E}">
        <p14:creationId xmlns:p14="http://schemas.microsoft.com/office/powerpoint/2010/main" val="368456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A83987-0725-6073-CEC9-F496221125ED}"/>
              </a:ext>
            </a:extLst>
          </p:cNvPr>
          <p:cNvSpPr>
            <a:spLocks noGrp="1"/>
          </p:cNvSpPr>
          <p:nvPr>
            <p:ph type="title"/>
          </p:nvPr>
        </p:nvSpPr>
        <p:spPr/>
        <p:txBody>
          <a:bodyPr/>
          <a:lstStyle/>
          <a:p>
            <a:r>
              <a:rPr lang="en-US" dirty="0"/>
              <a:t>Climate variability and change</a:t>
            </a:r>
          </a:p>
        </p:txBody>
      </p:sp>
      <p:sp>
        <p:nvSpPr>
          <p:cNvPr id="4" name="Text Placeholder 3">
            <a:extLst>
              <a:ext uri="{FF2B5EF4-FFF2-40B4-BE49-F238E27FC236}">
                <a16:creationId xmlns:a16="http://schemas.microsoft.com/office/drawing/2014/main" id="{47929F01-20BB-A615-E4C1-795FCFA30B68}"/>
              </a:ext>
            </a:extLst>
          </p:cNvPr>
          <p:cNvSpPr>
            <a:spLocks noGrp="1"/>
          </p:cNvSpPr>
          <p:nvPr>
            <p:ph type="body" idx="1"/>
          </p:nvPr>
        </p:nvSpPr>
        <p:spPr>
          <a:xfrm>
            <a:off x="456300" y="1263110"/>
            <a:ext cx="8225400" cy="3340639"/>
          </a:xfrm>
        </p:spPr>
        <p:txBody>
          <a:bodyPr/>
          <a:lstStyle/>
          <a:p>
            <a:r>
              <a:rPr lang="en-US" b="1" dirty="0"/>
              <a:t>Climate variability </a:t>
            </a:r>
            <a:r>
              <a:rPr lang="en-US" dirty="0"/>
              <a:t>refers to changes in climate that last longer than a single event (e.g., a warmer than average summer rather than a short-term heat wave)</a:t>
            </a:r>
          </a:p>
          <a:p>
            <a:r>
              <a:rPr lang="en-US" b="1" dirty="0"/>
              <a:t>Climate change </a:t>
            </a:r>
            <a:r>
              <a:rPr lang="en-US" dirty="0"/>
              <a:t>refers to changes in climate averages that last for very long periods of time (e.g., over decades)</a:t>
            </a:r>
          </a:p>
        </p:txBody>
      </p:sp>
    </p:spTree>
    <p:extLst>
      <p:ext uri="{BB962C8B-B14F-4D97-AF65-F5344CB8AC3E}">
        <p14:creationId xmlns:p14="http://schemas.microsoft.com/office/powerpoint/2010/main" val="273492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5B10-F2C3-F137-234F-C909270838FA}"/>
              </a:ext>
            </a:extLst>
          </p:cNvPr>
          <p:cNvSpPr>
            <a:spLocks noGrp="1"/>
          </p:cNvSpPr>
          <p:nvPr>
            <p:ph type="title"/>
          </p:nvPr>
        </p:nvSpPr>
        <p:spPr/>
        <p:txBody>
          <a:bodyPr/>
          <a:lstStyle/>
          <a:p>
            <a:r>
              <a:rPr lang="en-US" dirty="0"/>
              <a:t>Climate change and life history</a:t>
            </a:r>
          </a:p>
        </p:txBody>
      </p:sp>
      <p:sp>
        <p:nvSpPr>
          <p:cNvPr id="3" name="Text Placeholder 2">
            <a:extLst>
              <a:ext uri="{FF2B5EF4-FFF2-40B4-BE49-F238E27FC236}">
                <a16:creationId xmlns:a16="http://schemas.microsoft.com/office/drawing/2014/main" id="{2BA506B4-9887-2329-0CE6-5EE7727BDF0A}"/>
              </a:ext>
            </a:extLst>
          </p:cNvPr>
          <p:cNvSpPr>
            <a:spLocks noGrp="1"/>
          </p:cNvSpPr>
          <p:nvPr>
            <p:ph type="body" idx="1"/>
          </p:nvPr>
        </p:nvSpPr>
        <p:spPr>
          <a:xfrm>
            <a:off x="456300" y="1263110"/>
            <a:ext cx="8225400" cy="3315240"/>
          </a:xfrm>
        </p:spPr>
        <p:txBody>
          <a:bodyPr/>
          <a:lstStyle/>
          <a:p>
            <a:r>
              <a:rPr lang="en-US" dirty="0"/>
              <a:t>Long-term changes in climate can affect organisms’ life history</a:t>
            </a:r>
          </a:p>
          <a:p>
            <a:r>
              <a:rPr lang="en-US" dirty="0"/>
              <a:t>May cause changes to</a:t>
            </a:r>
          </a:p>
          <a:p>
            <a:pPr lvl="1"/>
            <a:r>
              <a:rPr lang="en-US" dirty="0"/>
              <a:t>Migration time and distance</a:t>
            </a:r>
          </a:p>
          <a:p>
            <a:pPr lvl="1"/>
            <a:r>
              <a:rPr lang="en-US" dirty="0"/>
              <a:t>Geographical range </a:t>
            </a:r>
          </a:p>
          <a:p>
            <a:pPr lvl="1"/>
            <a:r>
              <a:rPr lang="en-US" dirty="0"/>
              <a:t>Reproductive timing</a:t>
            </a:r>
          </a:p>
          <a:p>
            <a:pPr lvl="1"/>
            <a:r>
              <a:rPr lang="en-US" dirty="0"/>
              <a:t>Resource availability</a:t>
            </a:r>
          </a:p>
        </p:txBody>
      </p:sp>
    </p:spTree>
    <p:extLst>
      <p:ext uri="{BB962C8B-B14F-4D97-AF65-F5344CB8AC3E}">
        <p14:creationId xmlns:p14="http://schemas.microsoft.com/office/powerpoint/2010/main" val="428146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2B574B-586B-1E47-4D11-C9ABC11EEAD8}"/>
              </a:ext>
            </a:extLst>
          </p:cNvPr>
          <p:cNvPicPr>
            <a:picLocks noChangeAspect="1"/>
          </p:cNvPicPr>
          <p:nvPr/>
        </p:nvPicPr>
        <p:blipFill>
          <a:blip r:embed="rId3"/>
          <a:stretch>
            <a:fillRect/>
          </a:stretch>
        </p:blipFill>
        <p:spPr>
          <a:xfrm>
            <a:off x="152300" y="0"/>
            <a:ext cx="5516768" cy="5143500"/>
          </a:xfrm>
          <a:prstGeom prst="rect">
            <a:avLst/>
          </a:prstGeom>
        </p:spPr>
      </p:pic>
      <p:pic>
        <p:nvPicPr>
          <p:cNvPr id="8" name="Picture 7" descr="A red bird on a branch&#10;&#10;AI-generated content may be incorrect.">
            <a:extLst>
              <a:ext uri="{FF2B5EF4-FFF2-40B4-BE49-F238E27FC236}">
                <a16:creationId xmlns:a16="http://schemas.microsoft.com/office/drawing/2014/main" id="{3C373610-DFB1-C030-96A4-267C25BB5478}"/>
              </a:ext>
            </a:extLst>
          </p:cNvPr>
          <p:cNvPicPr>
            <a:picLocks noChangeAspect="1"/>
          </p:cNvPicPr>
          <p:nvPr/>
        </p:nvPicPr>
        <p:blipFill>
          <a:blip r:embed="rId4"/>
          <a:srcRect l="19074" r="43333"/>
          <a:stretch>
            <a:fillRect/>
          </a:stretch>
        </p:blipFill>
        <p:spPr>
          <a:xfrm>
            <a:off x="6413600" y="0"/>
            <a:ext cx="2578100" cy="5143500"/>
          </a:xfrm>
          <a:prstGeom prst="rect">
            <a:avLst/>
          </a:prstGeom>
        </p:spPr>
      </p:pic>
      <p:sp>
        <p:nvSpPr>
          <p:cNvPr id="9" name="TextBox 8">
            <a:extLst>
              <a:ext uri="{FF2B5EF4-FFF2-40B4-BE49-F238E27FC236}">
                <a16:creationId xmlns:a16="http://schemas.microsoft.com/office/drawing/2014/main" id="{7A3E7DC1-35FE-85C1-9154-53D50F763EEE}"/>
              </a:ext>
            </a:extLst>
          </p:cNvPr>
          <p:cNvSpPr txBox="1"/>
          <p:nvPr/>
        </p:nvSpPr>
        <p:spPr>
          <a:xfrm>
            <a:off x="1081573" y="0"/>
            <a:ext cx="2791149" cy="430887"/>
          </a:xfrm>
          <a:prstGeom prst="rect">
            <a:avLst/>
          </a:prstGeom>
          <a:noFill/>
        </p:spPr>
        <p:txBody>
          <a:bodyPr wrap="none" rtlCol="0">
            <a:spAutoFit/>
          </a:bodyPr>
          <a:lstStyle/>
          <a:p>
            <a:r>
              <a:rPr lang="en-US" sz="2200" b="1" dirty="0">
                <a:latin typeface="Calibri" panose="020F0502020204030204" pitchFamily="34" charset="0"/>
                <a:cs typeface="Calibri" panose="020F0502020204030204" pitchFamily="34" charset="0"/>
              </a:rPr>
              <a:t>Current Temperatures</a:t>
            </a:r>
          </a:p>
        </p:txBody>
      </p:sp>
    </p:spTree>
    <p:extLst>
      <p:ext uri="{BB962C8B-B14F-4D97-AF65-F5344CB8AC3E}">
        <p14:creationId xmlns:p14="http://schemas.microsoft.com/office/powerpoint/2010/main" val="30159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8C74E-07B9-3305-59BB-EFD8E69D162C}"/>
              </a:ext>
            </a:extLst>
          </p:cNvPr>
          <p:cNvPicPr>
            <a:picLocks noChangeAspect="1"/>
          </p:cNvPicPr>
          <p:nvPr/>
        </p:nvPicPr>
        <p:blipFill>
          <a:blip r:embed="rId3"/>
          <a:srcRect t="1235"/>
          <a:stretch>
            <a:fillRect/>
          </a:stretch>
        </p:blipFill>
        <p:spPr>
          <a:xfrm>
            <a:off x="152300" y="0"/>
            <a:ext cx="5552216" cy="5143500"/>
          </a:xfrm>
          <a:prstGeom prst="rect">
            <a:avLst/>
          </a:prstGeom>
        </p:spPr>
      </p:pic>
      <p:pic>
        <p:nvPicPr>
          <p:cNvPr id="5" name="Picture 4" descr="A red bird on a branch&#10;&#10;AI-generated content may be incorrect.">
            <a:extLst>
              <a:ext uri="{FF2B5EF4-FFF2-40B4-BE49-F238E27FC236}">
                <a16:creationId xmlns:a16="http://schemas.microsoft.com/office/drawing/2014/main" id="{E4D88BA3-7FC5-BE48-76D2-21F5F6AF9801}"/>
              </a:ext>
            </a:extLst>
          </p:cNvPr>
          <p:cNvPicPr>
            <a:picLocks noChangeAspect="1"/>
          </p:cNvPicPr>
          <p:nvPr/>
        </p:nvPicPr>
        <p:blipFill>
          <a:blip r:embed="rId4"/>
          <a:srcRect l="19074" r="43333"/>
          <a:stretch>
            <a:fillRect/>
          </a:stretch>
        </p:blipFill>
        <p:spPr>
          <a:xfrm>
            <a:off x="6413600" y="0"/>
            <a:ext cx="2578100" cy="5143500"/>
          </a:xfrm>
          <a:prstGeom prst="rect">
            <a:avLst/>
          </a:prstGeom>
        </p:spPr>
      </p:pic>
      <p:sp>
        <p:nvSpPr>
          <p:cNvPr id="8" name="TextBox 7">
            <a:extLst>
              <a:ext uri="{FF2B5EF4-FFF2-40B4-BE49-F238E27FC236}">
                <a16:creationId xmlns:a16="http://schemas.microsoft.com/office/drawing/2014/main" id="{BC8D5E8D-377F-EBC7-DC76-B2D753E219F9}"/>
              </a:ext>
            </a:extLst>
          </p:cNvPr>
          <p:cNvSpPr txBox="1"/>
          <p:nvPr/>
        </p:nvSpPr>
        <p:spPr>
          <a:xfrm>
            <a:off x="1576873" y="0"/>
            <a:ext cx="1981633" cy="430887"/>
          </a:xfrm>
          <a:prstGeom prst="rect">
            <a:avLst/>
          </a:prstGeom>
          <a:noFill/>
        </p:spPr>
        <p:txBody>
          <a:bodyPr wrap="none" rtlCol="0">
            <a:spAutoFit/>
          </a:bodyPr>
          <a:lstStyle/>
          <a:p>
            <a:r>
              <a:rPr lang="en-US" sz="2200" b="1" dirty="0">
                <a:latin typeface="Calibri" panose="020F0502020204030204" pitchFamily="34" charset="0"/>
                <a:cs typeface="Calibri" panose="020F0502020204030204" pitchFamily="34" charset="0"/>
              </a:rPr>
              <a:t>+1.5°C Warmer</a:t>
            </a:r>
          </a:p>
        </p:txBody>
      </p:sp>
    </p:spTree>
    <p:extLst>
      <p:ext uri="{BB962C8B-B14F-4D97-AF65-F5344CB8AC3E}">
        <p14:creationId xmlns:p14="http://schemas.microsoft.com/office/powerpoint/2010/main" val="198640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AA4962-59DA-52AD-9640-225C51184C39}"/>
              </a:ext>
            </a:extLst>
          </p:cNvPr>
          <p:cNvPicPr>
            <a:picLocks noChangeAspect="1"/>
          </p:cNvPicPr>
          <p:nvPr/>
        </p:nvPicPr>
        <p:blipFill>
          <a:blip r:embed="rId3"/>
          <a:stretch>
            <a:fillRect/>
          </a:stretch>
        </p:blipFill>
        <p:spPr>
          <a:xfrm>
            <a:off x="152300" y="0"/>
            <a:ext cx="5550654" cy="5143500"/>
          </a:xfrm>
          <a:prstGeom prst="rect">
            <a:avLst/>
          </a:prstGeom>
        </p:spPr>
      </p:pic>
      <p:pic>
        <p:nvPicPr>
          <p:cNvPr id="5" name="Picture 4" descr="A red bird on a branch&#10;&#10;AI-generated content may be incorrect.">
            <a:extLst>
              <a:ext uri="{FF2B5EF4-FFF2-40B4-BE49-F238E27FC236}">
                <a16:creationId xmlns:a16="http://schemas.microsoft.com/office/drawing/2014/main" id="{BA150935-3D2D-462C-5397-E5F43F20B1EF}"/>
              </a:ext>
            </a:extLst>
          </p:cNvPr>
          <p:cNvPicPr>
            <a:picLocks noChangeAspect="1"/>
          </p:cNvPicPr>
          <p:nvPr/>
        </p:nvPicPr>
        <p:blipFill>
          <a:blip r:embed="rId4"/>
          <a:srcRect l="19074" r="43333"/>
          <a:stretch>
            <a:fillRect/>
          </a:stretch>
        </p:blipFill>
        <p:spPr>
          <a:xfrm>
            <a:off x="6413600" y="0"/>
            <a:ext cx="2578100" cy="5143500"/>
          </a:xfrm>
          <a:prstGeom prst="rect">
            <a:avLst/>
          </a:prstGeom>
        </p:spPr>
      </p:pic>
      <p:sp>
        <p:nvSpPr>
          <p:cNvPr id="6" name="TextBox 5">
            <a:extLst>
              <a:ext uri="{FF2B5EF4-FFF2-40B4-BE49-F238E27FC236}">
                <a16:creationId xmlns:a16="http://schemas.microsoft.com/office/drawing/2014/main" id="{9F54D104-BB91-AACF-D7F5-DBDFA31B95E1}"/>
              </a:ext>
            </a:extLst>
          </p:cNvPr>
          <p:cNvSpPr txBox="1"/>
          <p:nvPr/>
        </p:nvSpPr>
        <p:spPr>
          <a:xfrm>
            <a:off x="1627673" y="0"/>
            <a:ext cx="1856598" cy="430887"/>
          </a:xfrm>
          <a:prstGeom prst="rect">
            <a:avLst/>
          </a:prstGeom>
          <a:noFill/>
        </p:spPr>
        <p:txBody>
          <a:bodyPr wrap="none" rtlCol="0">
            <a:spAutoFit/>
          </a:bodyPr>
          <a:lstStyle/>
          <a:p>
            <a:r>
              <a:rPr lang="en-US" sz="2200" b="1" dirty="0"/>
              <a:t>+3°C</a:t>
            </a:r>
            <a:r>
              <a:rPr lang="en-US" sz="2200" b="1" dirty="0">
                <a:latin typeface="Calibri" panose="020F0502020204030204" pitchFamily="34" charset="0"/>
                <a:cs typeface="Calibri" panose="020F0502020204030204" pitchFamily="34" charset="0"/>
              </a:rPr>
              <a:t> Warmer</a:t>
            </a:r>
            <a:endParaRPr lang="en-US" sz="2200" b="1" dirty="0"/>
          </a:p>
        </p:txBody>
      </p:sp>
    </p:spTree>
    <p:extLst>
      <p:ext uri="{BB962C8B-B14F-4D97-AF65-F5344CB8AC3E}">
        <p14:creationId xmlns:p14="http://schemas.microsoft.com/office/powerpoint/2010/main" val="210672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6F9C-379A-79F5-6B28-57599594AB14}"/>
              </a:ext>
            </a:extLst>
          </p:cNvPr>
          <p:cNvSpPr>
            <a:spLocks noGrp="1"/>
          </p:cNvSpPr>
          <p:nvPr>
            <p:ph type="title"/>
          </p:nvPr>
        </p:nvSpPr>
        <p:spPr/>
        <p:txBody>
          <a:bodyPr/>
          <a:lstStyle/>
          <a:p>
            <a:r>
              <a:rPr lang="en-US" dirty="0"/>
              <a:t>Climate change and life history</a:t>
            </a:r>
          </a:p>
        </p:txBody>
      </p:sp>
      <p:sp>
        <p:nvSpPr>
          <p:cNvPr id="3" name="Text Placeholder 2">
            <a:extLst>
              <a:ext uri="{FF2B5EF4-FFF2-40B4-BE49-F238E27FC236}">
                <a16:creationId xmlns:a16="http://schemas.microsoft.com/office/drawing/2014/main" id="{39C14F87-D106-4110-0127-9D283FDE3C5A}"/>
              </a:ext>
            </a:extLst>
          </p:cNvPr>
          <p:cNvSpPr>
            <a:spLocks noGrp="1"/>
          </p:cNvSpPr>
          <p:nvPr>
            <p:ph type="body" idx="1"/>
          </p:nvPr>
        </p:nvSpPr>
        <p:spPr>
          <a:xfrm>
            <a:off x="456300" y="1263110"/>
            <a:ext cx="8225400" cy="2686589"/>
          </a:xfrm>
        </p:spPr>
        <p:txBody>
          <a:bodyPr/>
          <a:lstStyle/>
          <a:p>
            <a:r>
              <a:rPr lang="en-US" dirty="0"/>
              <a:t>If a species can’t respond quickly or match their timing to temperature change, how might that affect the species in the long-term?</a:t>
            </a:r>
          </a:p>
          <a:p>
            <a:r>
              <a:rPr lang="en-US" dirty="0"/>
              <a:t>How would a population be affected by individual animals’ abilities to respond to changes in temperature?</a:t>
            </a:r>
          </a:p>
        </p:txBody>
      </p:sp>
    </p:spTree>
    <p:extLst>
      <p:ext uri="{BB962C8B-B14F-4D97-AF65-F5344CB8AC3E}">
        <p14:creationId xmlns:p14="http://schemas.microsoft.com/office/powerpoint/2010/main" val="345047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lt1"/>
              </a:buClr>
              <a:buSzPts val="2600"/>
              <a:buFont typeface="Calibri"/>
              <a:buNone/>
            </a:pPr>
            <a:r>
              <a:rPr lang="en-US" dirty="0"/>
              <a:t>Phenological Mismatch</a:t>
            </a:r>
            <a:endParaRPr dirty="0"/>
          </a:p>
        </p:txBody>
      </p:sp>
      <p:sp>
        <p:nvSpPr>
          <p:cNvPr id="47" name="Google Shape;47;p12"/>
          <p:cNvSpPr txBox="1">
            <a:spLocks noGrp="1"/>
          </p:cNvSpPr>
          <p:nvPr>
            <p:ph type="ctrTitle"/>
          </p:nvPr>
        </p:nvSpPr>
        <p:spPr>
          <a:xfrm>
            <a:off x="455850" y="744575"/>
            <a:ext cx="8232300" cy="2052600"/>
          </a:xfrm>
          <a:prstGeom prst="rect">
            <a:avLst/>
          </a:prstGeom>
          <a:noFill/>
          <a:ln>
            <a:noFill/>
          </a:ln>
        </p:spPr>
        <p:txBody>
          <a:bodyPr spcFirstLastPara="1" wrap="square" lIns="91425" tIns="91425" rIns="91425" bIns="91425" anchor="b" anchorCtr="0">
            <a:normAutofit/>
          </a:bodyPr>
          <a:lstStyle/>
          <a:p>
            <a:pPr marL="0" lvl="0" indent="0" algn="l" rtl="0">
              <a:lnSpc>
                <a:spcPct val="150000"/>
              </a:lnSpc>
              <a:spcBef>
                <a:spcPts val="0"/>
              </a:spcBef>
              <a:spcAft>
                <a:spcPts val="0"/>
              </a:spcAft>
              <a:buClr>
                <a:schemeClr val="lt1"/>
              </a:buClr>
              <a:buSzPts val="5000"/>
              <a:buFont typeface="Calibri"/>
              <a:buNone/>
            </a:pPr>
            <a:r>
              <a:rPr lang="en-US" dirty="0"/>
              <a:t>Phenology and Climate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5724-93B4-6E71-A130-F82101568C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652DE9-AACF-6E8C-95C8-11DB551A5F9A}"/>
              </a:ext>
            </a:extLst>
          </p:cNvPr>
          <p:cNvSpPr>
            <a:spLocks noGrp="1"/>
          </p:cNvSpPr>
          <p:nvPr>
            <p:ph type="title"/>
          </p:nvPr>
        </p:nvSpPr>
        <p:spPr>
          <a:xfrm>
            <a:off x="459299" y="88032"/>
            <a:ext cx="8225400" cy="818087"/>
          </a:xfrm>
        </p:spPr>
        <p:txBody>
          <a:bodyPr/>
          <a:lstStyle/>
          <a:p>
            <a:r>
              <a:rPr lang="en-US" dirty="0"/>
              <a:t>Shiny: Phenology Mismatch</a:t>
            </a:r>
          </a:p>
        </p:txBody>
      </p:sp>
      <p:pic>
        <p:nvPicPr>
          <p:cNvPr id="3" name="Picture 2">
            <a:extLst>
              <a:ext uri="{FF2B5EF4-FFF2-40B4-BE49-F238E27FC236}">
                <a16:creationId xmlns:a16="http://schemas.microsoft.com/office/drawing/2014/main" id="{D9EFBE99-A298-53BC-008E-A532393DCB3C}"/>
              </a:ext>
            </a:extLst>
          </p:cNvPr>
          <p:cNvPicPr>
            <a:picLocks noChangeAspect="1"/>
          </p:cNvPicPr>
          <p:nvPr/>
        </p:nvPicPr>
        <p:blipFill>
          <a:blip r:embed="rId2"/>
          <a:stretch>
            <a:fillRect/>
          </a:stretch>
        </p:blipFill>
        <p:spPr>
          <a:xfrm>
            <a:off x="2102861" y="817529"/>
            <a:ext cx="4938276" cy="4237939"/>
          </a:xfrm>
          <a:prstGeom prst="rect">
            <a:avLst/>
          </a:prstGeom>
        </p:spPr>
      </p:pic>
    </p:spTree>
    <p:extLst>
      <p:ext uri="{BB962C8B-B14F-4D97-AF65-F5344CB8AC3E}">
        <p14:creationId xmlns:p14="http://schemas.microsoft.com/office/powerpoint/2010/main" val="153338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B851-5C54-B59E-AD74-28944FEEA080}"/>
              </a:ext>
            </a:extLst>
          </p:cNvPr>
          <p:cNvSpPr>
            <a:spLocks noGrp="1"/>
          </p:cNvSpPr>
          <p:nvPr>
            <p:ph type="title"/>
          </p:nvPr>
        </p:nvSpPr>
        <p:spPr/>
        <p:txBody>
          <a:bodyPr/>
          <a:lstStyle/>
          <a:p>
            <a:r>
              <a:rPr lang="en-US" dirty="0"/>
              <a:t>Phenology Mismatch</a:t>
            </a:r>
          </a:p>
        </p:txBody>
      </p:sp>
      <p:sp>
        <p:nvSpPr>
          <p:cNvPr id="3" name="Text Placeholder 2">
            <a:extLst>
              <a:ext uri="{FF2B5EF4-FFF2-40B4-BE49-F238E27FC236}">
                <a16:creationId xmlns:a16="http://schemas.microsoft.com/office/drawing/2014/main" id="{EED405B7-AF96-A40B-158D-DDF484BB274A}"/>
              </a:ext>
            </a:extLst>
          </p:cNvPr>
          <p:cNvSpPr>
            <a:spLocks noGrp="1"/>
          </p:cNvSpPr>
          <p:nvPr>
            <p:ph type="body" idx="1"/>
          </p:nvPr>
        </p:nvSpPr>
        <p:spPr/>
        <p:txBody>
          <a:bodyPr/>
          <a:lstStyle/>
          <a:p>
            <a:r>
              <a:rPr lang="en-US" dirty="0"/>
              <a:t>How does the rate of change affect the results of the model?</a:t>
            </a:r>
          </a:p>
          <a:p>
            <a:r>
              <a:rPr lang="en-US" dirty="0"/>
              <a:t>How does life history (i.e., caterpillar and bird sensitivity to temperature) affect the results of the model?</a:t>
            </a:r>
          </a:p>
        </p:txBody>
      </p:sp>
    </p:spTree>
    <p:extLst>
      <p:ext uri="{BB962C8B-B14F-4D97-AF65-F5344CB8AC3E}">
        <p14:creationId xmlns:p14="http://schemas.microsoft.com/office/powerpoint/2010/main" val="257099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00BC-D125-6320-0D9E-9929740CE667}"/>
              </a:ext>
            </a:extLst>
          </p:cNvPr>
          <p:cNvSpPr>
            <a:spLocks noGrp="1"/>
          </p:cNvSpPr>
          <p:nvPr>
            <p:ph type="title"/>
          </p:nvPr>
        </p:nvSpPr>
        <p:spPr/>
        <p:txBody>
          <a:bodyPr/>
          <a:lstStyle/>
          <a:p>
            <a:r>
              <a:rPr lang="en-US" dirty="0"/>
              <a:t>Phenology Mismatch</a:t>
            </a:r>
          </a:p>
        </p:txBody>
      </p:sp>
      <p:sp>
        <p:nvSpPr>
          <p:cNvPr id="3" name="Text Placeholder 2">
            <a:extLst>
              <a:ext uri="{FF2B5EF4-FFF2-40B4-BE49-F238E27FC236}">
                <a16:creationId xmlns:a16="http://schemas.microsoft.com/office/drawing/2014/main" id="{2E6672A0-30EC-17ED-FBDB-51556A16BF40}"/>
              </a:ext>
            </a:extLst>
          </p:cNvPr>
          <p:cNvSpPr>
            <a:spLocks noGrp="1"/>
          </p:cNvSpPr>
          <p:nvPr>
            <p:ph type="body" idx="1"/>
          </p:nvPr>
        </p:nvSpPr>
        <p:spPr>
          <a:xfrm>
            <a:off x="456300" y="1263111"/>
            <a:ext cx="8225400" cy="3008264"/>
          </a:xfrm>
        </p:spPr>
        <p:txBody>
          <a:bodyPr/>
          <a:lstStyle/>
          <a:p>
            <a:r>
              <a:rPr lang="en-US" dirty="0"/>
              <a:t>Phenology mismatch happens when a resource an organism needs isn’t available at the time they need it </a:t>
            </a:r>
          </a:p>
          <a:p>
            <a:r>
              <a:rPr lang="en-US" dirty="0"/>
              <a:t>In Shiny, caterpillars are the resource birds need</a:t>
            </a:r>
          </a:p>
          <a:p>
            <a:r>
              <a:rPr lang="en-US" dirty="0"/>
              <a:t>If the caterpillars are at their highest numbers before or after the time birds need them the most, there is a mismatch</a:t>
            </a:r>
          </a:p>
        </p:txBody>
      </p:sp>
    </p:spTree>
    <p:extLst>
      <p:ext uri="{BB962C8B-B14F-4D97-AF65-F5344CB8AC3E}">
        <p14:creationId xmlns:p14="http://schemas.microsoft.com/office/powerpoint/2010/main" val="171964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C52C-BF89-C9C3-992D-46BBB87859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7D47A37-BC0F-35C0-A9F4-1F2C3A8DD0F7}"/>
              </a:ext>
            </a:extLst>
          </p:cNvPr>
          <p:cNvSpPr>
            <a:spLocks noGrp="1"/>
          </p:cNvSpPr>
          <p:nvPr>
            <p:ph type="body" idx="1"/>
          </p:nvPr>
        </p:nvSpPr>
        <p:spPr>
          <a:xfrm>
            <a:off x="456300" y="1263111"/>
            <a:ext cx="3025131" cy="3251519"/>
          </a:xfrm>
        </p:spPr>
        <p:txBody>
          <a:bodyPr/>
          <a:lstStyle/>
          <a:p>
            <a:pPr marL="63500" indent="0">
              <a:buNone/>
            </a:pPr>
            <a:r>
              <a:rPr lang="en-US" dirty="0"/>
              <a:t>A mismatch in resource availability and the demands of reproduction may contribute to declines in migratory species.</a:t>
            </a:r>
          </a:p>
        </p:txBody>
      </p:sp>
      <p:sp>
        <p:nvSpPr>
          <p:cNvPr id="2" name="Title 1">
            <a:extLst>
              <a:ext uri="{FF2B5EF4-FFF2-40B4-BE49-F238E27FC236}">
                <a16:creationId xmlns:a16="http://schemas.microsoft.com/office/drawing/2014/main" id="{8EA81885-F24F-E461-4AFA-0D5570A3D8CC}"/>
              </a:ext>
            </a:extLst>
          </p:cNvPr>
          <p:cNvSpPr>
            <a:spLocks noGrp="1"/>
          </p:cNvSpPr>
          <p:nvPr>
            <p:ph type="title"/>
          </p:nvPr>
        </p:nvSpPr>
        <p:spPr/>
        <p:txBody>
          <a:bodyPr/>
          <a:lstStyle/>
          <a:p>
            <a:r>
              <a:rPr lang="en-US" dirty="0"/>
              <a:t>Phenology Mismatch</a:t>
            </a:r>
          </a:p>
        </p:txBody>
      </p:sp>
      <p:grpSp>
        <p:nvGrpSpPr>
          <p:cNvPr id="8" name="Group 7">
            <a:extLst>
              <a:ext uri="{FF2B5EF4-FFF2-40B4-BE49-F238E27FC236}">
                <a16:creationId xmlns:a16="http://schemas.microsoft.com/office/drawing/2014/main" id="{8F0D38DD-A8F8-DD07-CFC5-C9B89A6E11EF}"/>
              </a:ext>
            </a:extLst>
          </p:cNvPr>
          <p:cNvGrpSpPr>
            <a:grpSpLocks noChangeAspect="1"/>
          </p:cNvGrpSpPr>
          <p:nvPr/>
        </p:nvGrpSpPr>
        <p:grpSpPr>
          <a:xfrm>
            <a:off x="3707933" y="1263111"/>
            <a:ext cx="5185445" cy="3636506"/>
            <a:chOff x="2057400" y="1524001"/>
            <a:chExt cx="5410200" cy="3794125"/>
          </a:xfrm>
        </p:grpSpPr>
        <p:pic>
          <p:nvPicPr>
            <p:cNvPr id="9" name="Picture 3" descr="Untitled-1">
              <a:extLst>
                <a:ext uri="{FF2B5EF4-FFF2-40B4-BE49-F238E27FC236}">
                  <a16:creationId xmlns:a16="http://schemas.microsoft.com/office/drawing/2014/main" id="{0C4094CD-04CD-4931-7741-FBBB1EF4C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1"/>
              <a:ext cx="54102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4">
              <a:extLst>
                <a:ext uri="{FF2B5EF4-FFF2-40B4-BE49-F238E27FC236}">
                  <a16:creationId xmlns:a16="http://schemas.microsoft.com/office/drawing/2014/main" id="{ED7F1F91-B373-332B-CA5D-9128C6B0EBB2}"/>
                </a:ext>
              </a:extLst>
            </p:cNvPr>
            <p:cNvSpPr>
              <a:spLocks noChangeShapeType="1"/>
            </p:cNvSpPr>
            <p:nvPr/>
          </p:nvSpPr>
          <p:spPr bwMode="auto">
            <a:xfrm>
              <a:off x="2425700" y="1854200"/>
              <a:ext cx="457200" cy="0"/>
            </a:xfrm>
            <a:prstGeom prst="line">
              <a:avLst/>
            </a:prstGeom>
            <a:noFill/>
            <a:ln w="28575">
              <a:solidFill>
                <a:srgbClr val="3399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1" name="Text Box 5">
              <a:extLst>
                <a:ext uri="{FF2B5EF4-FFF2-40B4-BE49-F238E27FC236}">
                  <a16:creationId xmlns:a16="http://schemas.microsoft.com/office/drawing/2014/main" id="{CB8918C0-B8AD-B4DD-760F-2910020477CF}"/>
                </a:ext>
              </a:extLst>
            </p:cNvPr>
            <p:cNvSpPr txBox="1">
              <a:spLocks noChangeArrowheads="1"/>
            </p:cNvSpPr>
            <p:nvPr/>
          </p:nvSpPr>
          <p:spPr bwMode="auto">
            <a:xfrm>
              <a:off x="2819400" y="1676401"/>
              <a:ext cx="12490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Resource </a:t>
              </a:r>
            </a:p>
            <a:p>
              <a:pPr>
                <a:defRPr/>
              </a:pPr>
              <a:r>
                <a:rPr lang="en-US" dirty="0">
                  <a:latin typeface="Arial" charset="0"/>
                  <a:ea typeface="ＭＳ Ｐゴシック" charset="0"/>
                </a:rPr>
                <a:t>availability</a:t>
              </a:r>
            </a:p>
          </p:txBody>
        </p:sp>
        <p:sp>
          <p:nvSpPr>
            <p:cNvPr id="12" name="Line 6">
              <a:extLst>
                <a:ext uri="{FF2B5EF4-FFF2-40B4-BE49-F238E27FC236}">
                  <a16:creationId xmlns:a16="http://schemas.microsoft.com/office/drawing/2014/main" id="{338B912E-3A0E-2CF7-7E8C-5B5E44BFF5FC}"/>
                </a:ext>
              </a:extLst>
            </p:cNvPr>
            <p:cNvSpPr>
              <a:spLocks noChangeShapeType="1"/>
            </p:cNvSpPr>
            <p:nvPr/>
          </p:nvSpPr>
          <p:spPr bwMode="auto">
            <a:xfrm>
              <a:off x="5092700" y="1854200"/>
              <a:ext cx="457200"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3" name="Text Box 7">
              <a:extLst>
                <a:ext uri="{FF2B5EF4-FFF2-40B4-BE49-F238E27FC236}">
                  <a16:creationId xmlns:a16="http://schemas.microsoft.com/office/drawing/2014/main" id="{4AF9D572-452F-D22A-CC3D-19F108B07EFE}"/>
                </a:ext>
              </a:extLst>
            </p:cNvPr>
            <p:cNvSpPr txBox="1">
              <a:spLocks noChangeArrowheads="1"/>
            </p:cNvSpPr>
            <p:nvPr/>
          </p:nvSpPr>
          <p:spPr bwMode="auto">
            <a:xfrm>
              <a:off x="5486400" y="1676401"/>
              <a:ext cx="155683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Demands of </a:t>
              </a:r>
            </a:p>
            <a:p>
              <a:pPr>
                <a:defRPr/>
              </a:pPr>
              <a:r>
                <a:rPr lang="en-US" dirty="0">
                  <a:latin typeface="Arial" charset="0"/>
                  <a:ea typeface="ＭＳ Ｐゴシック" charset="0"/>
                </a:rPr>
                <a:t>Reproduction</a:t>
              </a:r>
            </a:p>
          </p:txBody>
        </p:sp>
        <p:grpSp>
          <p:nvGrpSpPr>
            <p:cNvPr id="14" name="Group 8">
              <a:extLst>
                <a:ext uri="{FF2B5EF4-FFF2-40B4-BE49-F238E27FC236}">
                  <a16:creationId xmlns:a16="http://schemas.microsoft.com/office/drawing/2014/main" id="{BD17D61B-2110-F5CA-18AD-4340C6FE2625}"/>
                </a:ext>
              </a:extLst>
            </p:cNvPr>
            <p:cNvGrpSpPr>
              <a:grpSpLocks/>
            </p:cNvGrpSpPr>
            <p:nvPr/>
          </p:nvGrpSpPr>
          <p:grpSpPr bwMode="auto">
            <a:xfrm>
              <a:off x="3429000" y="2362200"/>
              <a:ext cx="2362200" cy="381000"/>
              <a:chOff x="1200" y="1488"/>
              <a:chExt cx="1488" cy="240"/>
            </a:xfrm>
          </p:grpSpPr>
          <p:sp>
            <p:nvSpPr>
              <p:cNvPr id="15" name="AutoShape 9">
                <a:extLst>
                  <a:ext uri="{FF2B5EF4-FFF2-40B4-BE49-F238E27FC236}">
                    <a16:creationId xmlns:a16="http://schemas.microsoft.com/office/drawing/2014/main" id="{80D4AC5C-C919-CE3C-FB96-94909ACC935B}"/>
                  </a:ext>
                </a:extLst>
              </p:cNvPr>
              <p:cNvSpPr>
                <a:spLocks noChangeArrowheads="1"/>
              </p:cNvSpPr>
              <p:nvPr/>
            </p:nvSpPr>
            <p:spPr bwMode="auto">
              <a:xfrm>
                <a:off x="1200" y="1488"/>
                <a:ext cx="384" cy="240"/>
              </a:xfrm>
              <a:prstGeom prst="leftArrow">
                <a:avLst>
                  <a:gd name="adj1" fmla="val 50000"/>
                  <a:gd name="adj2" fmla="val 40000"/>
                </a:avLst>
              </a:prstGeom>
              <a:solidFill>
                <a:srgbClr val="339966"/>
              </a:solidFill>
              <a:ln w="9525">
                <a:solidFill>
                  <a:srgbClr val="3399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6" name="AutoShape 10">
                <a:extLst>
                  <a:ext uri="{FF2B5EF4-FFF2-40B4-BE49-F238E27FC236}">
                    <a16:creationId xmlns:a16="http://schemas.microsoft.com/office/drawing/2014/main" id="{25241036-DC12-1AE1-9313-EAF72FA523D1}"/>
                  </a:ext>
                </a:extLst>
              </p:cNvPr>
              <p:cNvSpPr>
                <a:spLocks noChangeArrowheads="1"/>
              </p:cNvSpPr>
              <p:nvPr/>
            </p:nvSpPr>
            <p:spPr bwMode="auto">
              <a:xfrm rot="10800000">
                <a:off x="2304" y="1488"/>
                <a:ext cx="384" cy="240"/>
              </a:xfrm>
              <a:prstGeom prst="leftArrow">
                <a:avLst>
                  <a:gd name="adj1" fmla="val 50000"/>
                  <a:gd name="adj2" fmla="val 40000"/>
                </a:avLst>
              </a:prstGeom>
              <a:solidFill>
                <a:srgbClr val="339966"/>
              </a:solidFill>
              <a:ln w="9525">
                <a:solidFill>
                  <a:srgbClr val="3399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Tree>
    <p:extLst>
      <p:ext uri="{BB962C8B-B14F-4D97-AF65-F5344CB8AC3E}">
        <p14:creationId xmlns:p14="http://schemas.microsoft.com/office/powerpoint/2010/main" val="943199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B9D66-C4A3-89C5-9005-138C30BFB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FBBFA-D54E-823D-D4EA-D71EF9A77E25}"/>
              </a:ext>
            </a:extLst>
          </p:cNvPr>
          <p:cNvSpPr>
            <a:spLocks noGrp="1"/>
          </p:cNvSpPr>
          <p:nvPr>
            <p:ph type="title"/>
          </p:nvPr>
        </p:nvSpPr>
        <p:spPr/>
        <p:txBody>
          <a:bodyPr/>
          <a:lstStyle/>
          <a:p>
            <a:r>
              <a:rPr lang="en-US" dirty="0"/>
              <a:t>Phenology Mismatch</a:t>
            </a:r>
          </a:p>
        </p:txBody>
      </p:sp>
      <p:pic>
        <p:nvPicPr>
          <p:cNvPr id="4" name="Picture 3">
            <a:extLst>
              <a:ext uri="{FF2B5EF4-FFF2-40B4-BE49-F238E27FC236}">
                <a16:creationId xmlns:a16="http://schemas.microsoft.com/office/drawing/2014/main" id="{532A3A2A-4142-0495-DD64-17D6FA02700C}"/>
              </a:ext>
            </a:extLst>
          </p:cNvPr>
          <p:cNvPicPr>
            <a:picLocks noChangeAspect="1"/>
          </p:cNvPicPr>
          <p:nvPr/>
        </p:nvPicPr>
        <p:blipFill>
          <a:blip r:embed="rId3"/>
          <a:stretch>
            <a:fillRect/>
          </a:stretch>
        </p:blipFill>
        <p:spPr>
          <a:xfrm>
            <a:off x="1725476" y="1263111"/>
            <a:ext cx="5686798" cy="3785540"/>
          </a:xfrm>
          <a:prstGeom prst="rect">
            <a:avLst/>
          </a:prstGeom>
        </p:spPr>
      </p:pic>
    </p:spTree>
    <p:extLst>
      <p:ext uri="{BB962C8B-B14F-4D97-AF65-F5344CB8AC3E}">
        <p14:creationId xmlns:p14="http://schemas.microsoft.com/office/powerpoint/2010/main" val="42799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FB028561-D693-8BB4-B59F-64AC3F932DF2}"/>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F6A05212-97A2-9EA4-03C1-89E5095884ED}"/>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Driving Question Board</a:t>
            </a:r>
            <a:endParaRPr dirty="0"/>
          </a:p>
        </p:txBody>
      </p:sp>
      <p:sp>
        <p:nvSpPr>
          <p:cNvPr id="84" name="Google Shape;84;p18">
            <a:extLst>
              <a:ext uri="{FF2B5EF4-FFF2-40B4-BE49-F238E27FC236}">
                <a16:creationId xmlns:a16="http://schemas.microsoft.com/office/drawing/2014/main" id="{92F94810-9A93-07A9-D080-8E2C6757C6B5}"/>
              </a:ext>
            </a:extLst>
          </p:cNvPr>
          <p:cNvSpPr txBox="1">
            <a:spLocks noGrp="1"/>
          </p:cNvSpPr>
          <p:nvPr>
            <p:ph type="body" idx="1"/>
          </p:nvPr>
        </p:nvSpPr>
        <p:spPr>
          <a:xfrm>
            <a:off x="456301" y="1263111"/>
            <a:ext cx="4115699" cy="2925712"/>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What new questions do we have?</a:t>
            </a:r>
          </a:p>
          <a:p>
            <a:pPr>
              <a:lnSpc>
                <a:spcPct val="150000"/>
              </a:lnSpc>
              <a:buClr>
                <a:srgbClr val="91192A"/>
              </a:buClr>
            </a:pPr>
            <a:r>
              <a:rPr lang="en-US" dirty="0"/>
              <a:t>Can we answer any of our questions? </a:t>
            </a:r>
          </a:p>
        </p:txBody>
      </p:sp>
      <p:pic>
        <p:nvPicPr>
          <p:cNvPr id="3074" name="Picture 2">
            <a:extLst>
              <a:ext uri="{FF2B5EF4-FFF2-40B4-BE49-F238E27FC236}">
                <a16:creationId xmlns:a16="http://schemas.microsoft.com/office/drawing/2014/main" id="{4DFA22E1-7FA1-762F-9C1E-B4AB5FD34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01" y="1525205"/>
            <a:ext cx="3288574" cy="24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8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D52D0DC-2638-BE8E-CFFB-F4DADFCD8DC5}"/>
              </a:ext>
            </a:extLst>
          </p:cNvPr>
          <p:cNvSpPr>
            <a:spLocks noGrp="1"/>
          </p:cNvSpPr>
          <p:nvPr>
            <p:ph type="subTitle" idx="1"/>
          </p:nvPr>
        </p:nvSpPr>
        <p:spPr/>
        <p:txBody>
          <a:bodyPr/>
          <a:lstStyle/>
          <a:p>
            <a:r>
              <a:rPr lang="en-US" dirty="0"/>
              <a:t>What big science ideas have we learned so far?</a:t>
            </a:r>
          </a:p>
        </p:txBody>
      </p:sp>
      <p:sp>
        <p:nvSpPr>
          <p:cNvPr id="4" name="Title 3">
            <a:extLst>
              <a:ext uri="{FF2B5EF4-FFF2-40B4-BE49-F238E27FC236}">
                <a16:creationId xmlns:a16="http://schemas.microsoft.com/office/drawing/2014/main" id="{8BB41849-ED55-74AD-77BA-C6F808B4CD06}"/>
              </a:ext>
            </a:extLst>
          </p:cNvPr>
          <p:cNvSpPr>
            <a:spLocks noGrp="1"/>
          </p:cNvSpPr>
          <p:nvPr>
            <p:ph type="ctrTitle"/>
          </p:nvPr>
        </p:nvSpPr>
        <p:spPr/>
        <p:txBody>
          <a:bodyPr/>
          <a:lstStyle/>
          <a:p>
            <a:r>
              <a:rPr lang="en-US" dirty="0"/>
              <a:t>Big Ideas</a:t>
            </a:r>
          </a:p>
        </p:txBody>
      </p:sp>
    </p:spTree>
    <p:extLst>
      <p:ext uri="{BB962C8B-B14F-4D97-AF65-F5344CB8AC3E}">
        <p14:creationId xmlns:p14="http://schemas.microsoft.com/office/powerpoint/2010/main" val="290122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DEC67-E035-2CFD-4C58-157F7F6DFAC5}"/>
              </a:ext>
            </a:extLst>
          </p:cNvPr>
          <p:cNvSpPr>
            <a:spLocks noGrp="1"/>
          </p:cNvSpPr>
          <p:nvPr>
            <p:ph type="title"/>
          </p:nvPr>
        </p:nvSpPr>
        <p:spPr/>
        <p:txBody>
          <a:bodyPr/>
          <a:lstStyle/>
          <a:p>
            <a:r>
              <a:rPr lang="en-US" dirty="0"/>
              <a:t>Exit Ticket</a:t>
            </a:r>
          </a:p>
        </p:txBody>
      </p:sp>
      <p:sp>
        <p:nvSpPr>
          <p:cNvPr id="5" name="Text Placeholder 4">
            <a:extLst>
              <a:ext uri="{FF2B5EF4-FFF2-40B4-BE49-F238E27FC236}">
                <a16:creationId xmlns:a16="http://schemas.microsoft.com/office/drawing/2014/main" id="{1E9A0F96-F546-8D8D-4ADF-4BAB2E0E6082}"/>
              </a:ext>
            </a:extLst>
          </p:cNvPr>
          <p:cNvSpPr>
            <a:spLocks noGrp="1"/>
          </p:cNvSpPr>
          <p:nvPr>
            <p:ph type="body" idx="1"/>
          </p:nvPr>
        </p:nvSpPr>
        <p:spPr>
          <a:xfrm>
            <a:off x="456300" y="1263111"/>
            <a:ext cx="5632773" cy="3315816"/>
          </a:xfrm>
        </p:spPr>
        <p:txBody>
          <a:bodyPr/>
          <a:lstStyle/>
          <a:p>
            <a:r>
              <a:rPr lang="en-US" dirty="0"/>
              <a:t>In what ways does a phenology mismatch affect bird carrying capacity? </a:t>
            </a:r>
          </a:p>
          <a:p>
            <a:pPr lvl="1"/>
            <a:r>
              <a:rPr lang="en-US" dirty="0"/>
              <a:t>Use data to support your answer.</a:t>
            </a:r>
          </a:p>
          <a:p>
            <a:r>
              <a:rPr lang="en-US" dirty="0"/>
              <a:t>What Shiny model do you have the most confidence in, and why?</a:t>
            </a:r>
          </a:p>
        </p:txBody>
      </p:sp>
      <p:pic>
        <p:nvPicPr>
          <p:cNvPr id="1026" name="Picture 2">
            <a:extLst>
              <a:ext uri="{FF2B5EF4-FFF2-40B4-BE49-F238E27FC236}">
                <a16:creationId xmlns:a16="http://schemas.microsoft.com/office/drawing/2014/main" id="{1D2EE281-0B4E-8831-7838-342013468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782" y="2103261"/>
            <a:ext cx="1802793" cy="93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6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Objectives</a:t>
            </a:r>
            <a:endParaRPr dirty="0"/>
          </a:p>
        </p:txBody>
      </p:sp>
      <p:sp>
        <p:nvSpPr>
          <p:cNvPr id="53" name="Google Shape;53;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dirty="0"/>
              <a:t>Analyze temperature data to understand bird migration patterns.</a:t>
            </a:r>
          </a:p>
          <a:p>
            <a:pPr marL="571500" marR="0" lvl="0" indent="-457200" algn="l" rtl="0">
              <a:lnSpc>
                <a:spcPct val="100000"/>
              </a:lnSpc>
              <a:spcBef>
                <a:spcPts val="0"/>
              </a:spcBef>
              <a:spcAft>
                <a:spcPts val="0"/>
              </a:spcAft>
              <a:buClr>
                <a:schemeClr val="lt1"/>
              </a:buClr>
              <a:buSzPts val="2600"/>
              <a:buFont typeface="NTR"/>
              <a:buChar char="●"/>
            </a:pPr>
            <a:r>
              <a:rPr lang="en-US" dirty="0"/>
              <a:t>Use a model to understand phenology mismatch.</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Essential Questions</a:t>
            </a:r>
            <a:endParaRPr dirty="0"/>
          </a:p>
        </p:txBody>
      </p:sp>
      <p:sp>
        <p:nvSpPr>
          <p:cNvPr id="59" name="Google Shape;59;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dirty="0"/>
              <a:t>How does long-term temperature change affect bird migration? </a:t>
            </a:r>
          </a:p>
          <a:p>
            <a:pPr marL="571500" marR="0" lvl="0" indent="-457200" algn="l" rtl="0">
              <a:lnSpc>
                <a:spcPct val="100000"/>
              </a:lnSpc>
              <a:spcBef>
                <a:spcPts val="0"/>
              </a:spcBef>
              <a:spcAft>
                <a:spcPts val="0"/>
              </a:spcAft>
              <a:buClr>
                <a:schemeClr val="lt1"/>
              </a:buClr>
              <a:buSzPts val="2600"/>
              <a:buFont typeface="NTR"/>
              <a:buChar char="●"/>
            </a:pPr>
            <a:r>
              <a:rPr lang="en-US" dirty="0"/>
              <a:t>In what ways does a phenology mismatch affect bird carrying capacity?</a:t>
            </a:r>
            <a:endParaRPr dirty="0"/>
          </a:p>
          <a:p>
            <a:pPr marL="571500" marR="0" lvl="0" indent="-292100" algn="l" rtl="0">
              <a:lnSpc>
                <a:spcPct val="100000"/>
              </a:lnSpc>
              <a:spcBef>
                <a:spcPts val="0"/>
              </a:spcBef>
              <a:spcAft>
                <a:spcPts val="0"/>
              </a:spcAft>
              <a:buClr>
                <a:schemeClr val="lt1"/>
              </a:buClr>
              <a:buSzPts val="2600"/>
              <a:buFont typeface="NTR"/>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439A5-A7F7-A1BA-C852-A9C262D6A3C9}"/>
              </a:ext>
            </a:extLst>
          </p:cNvPr>
          <p:cNvSpPr>
            <a:spLocks noGrp="1"/>
          </p:cNvSpPr>
          <p:nvPr>
            <p:ph type="title"/>
          </p:nvPr>
        </p:nvSpPr>
        <p:spPr>
          <a:xfrm>
            <a:off x="459300" y="100558"/>
            <a:ext cx="8225400" cy="818087"/>
          </a:xfrm>
        </p:spPr>
        <p:txBody>
          <a:bodyPr/>
          <a:lstStyle/>
          <a:p>
            <a:r>
              <a:rPr lang="en-US" dirty="0"/>
              <a:t>Shiny: Temperatures</a:t>
            </a:r>
          </a:p>
        </p:txBody>
      </p:sp>
      <p:pic>
        <p:nvPicPr>
          <p:cNvPr id="7" name="Picture 6">
            <a:extLst>
              <a:ext uri="{FF2B5EF4-FFF2-40B4-BE49-F238E27FC236}">
                <a16:creationId xmlns:a16="http://schemas.microsoft.com/office/drawing/2014/main" id="{BABCC838-61E2-73FA-105A-8A755E243517}"/>
              </a:ext>
            </a:extLst>
          </p:cNvPr>
          <p:cNvPicPr>
            <a:picLocks noChangeAspect="1"/>
          </p:cNvPicPr>
          <p:nvPr/>
        </p:nvPicPr>
        <p:blipFill>
          <a:blip r:embed="rId2"/>
          <a:stretch>
            <a:fillRect/>
          </a:stretch>
        </p:blipFill>
        <p:spPr>
          <a:xfrm>
            <a:off x="866808" y="918645"/>
            <a:ext cx="7410383" cy="4124297"/>
          </a:xfrm>
          <a:prstGeom prst="rect">
            <a:avLst/>
          </a:prstGeom>
        </p:spPr>
      </p:pic>
    </p:spTree>
    <p:extLst>
      <p:ext uri="{BB962C8B-B14F-4D97-AF65-F5344CB8AC3E}">
        <p14:creationId xmlns:p14="http://schemas.microsoft.com/office/powerpoint/2010/main" val="202379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333F-E9C9-1F98-C564-40B92DF9A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407895-DF67-3577-9302-A4A119C989D6}"/>
              </a:ext>
            </a:extLst>
          </p:cNvPr>
          <p:cNvSpPr>
            <a:spLocks noGrp="1"/>
          </p:cNvSpPr>
          <p:nvPr>
            <p:ph type="title"/>
          </p:nvPr>
        </p:nvSpPr>
        <p:spPr>
          <a:xfrm>
            <a:off x="459300" y="100558"/>
            <a:ext cx="8225400" cy="818087"/>
          </a:xfrm>
        </p:spPr>
        <p:txBody>
          <a:bodyPr/>
          <a:lstStyle/>
          <a:p>
            <a:r>
              <a:rPr lang="en-US" dirty="0"/>
              <a:t>Shiny: Temperatures</a:t>
            </a:r>
          </a:p>
        </p:txBody>
      </p:sp>
      <p:pic>
        <p:nvPicPr>
          <p:cNvPr id="3" name="Picture 2">
            <a:extLst>
              <a:ext uri="{FF2B5EF4-FFF2-40B4-BE49-F238E27FC236}">
                <a16:creationId xmlns:a16="http://schemas.microsoft.com/office/drawing/2014/main" id="{128F1B95-B275-4A5A-4026-2ED2DCA45B8C}"/>
              </a:ext>
            </a:extLst>
          </p:cNvPr>
          <p:cNvPicPr>
            <a:picLocks noChangeAspect="1"/>
          </p:cNvPicPr>
          <p:nvPr/>
        </p:nvPicPr>
        <p:blipFill>
          <a:blip r:embed="rId2"/>
          <a:stretch>
            <a:fillRect/>
          </a:stretch>
        </p:blipFill>
        <p:spPr>
          <a:xfrm>
            <a:off x="848638" y="918645"/>
            <a:ext cx="7446723" cy="4161076"/>
          </a:xfrm>
          <a:prstGeom prst="rect">
            <a:avLst/>
          </a:prstGeom>
        </p:spPr>
      </p:pic>
    </p:spTree>
    <p:extLst>
      <p:ext uri="{BB962C8B-B14F-4D97-AF65-F5344CB8AC3E}">
        <p14:creationId xmlns:p14="http://schemas.microsoft.com/office/powerpoint/2010/main" val="94622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AF19D-2283-CE1F-D433-29FF9C4EA5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65CB93-3DC7-DDAF-FF7F-FDB8E21B836E}"/>
              </a:ext>
            </a:extLst>
          </p:cNvPr>
          <p:cNvSpPr>
            <a:spLocks noGrp="1"/>
          </p:cNvSpPr>
          <p:nvPr>
            <p:ph type="body" idx="1"/>
          </p:nvPr>
        </p:nvSpPr>
        <p:spPr>
          <a:xfrm>
            <a:off x="459300" y="917375"/>
            <a:ext cx="3993900" cy="3251519"/>
          </a:xfrm>
        </p:spPr>
        <p:txBody>
          <a:bodyPr/>
          <a:lstStyle/>
          <a:p>
            <a:pPr marL="63500" indent="0">
              <a:buNone/>
            </a:pPr>
            <a:r>
              <a:rPr lang="en-US" dirty="0"/>
              <a:t>Select a year before 2012 and any day of year</a:t>
            </a:r>
          </a:p>
        </p:txBody>
      </p:sp>
      <p:sp>
        <p:nvSpPr>
          <p:cNvPr id="3" name="Text Placeholder 2">
            <a:extLst>
              <a:ext uri="{FF2B5EF4-FFF2-40B4-BE49-F238E27FC236}">
                <a16:creationId xmlns:a16="http://schemas.microsoft.com/office/drawing/2014/main" id="{C3D67643-1FE4-DE0A-819A-01B72E57926F}"/>
              </a:ext>
            </a:extLst>
          </p:cNvPr>
          <p:cNvSpPr>
            <a:spLocks noGrp="1"/>
          </p:cNvSpPr>
          <p:nvPr>
            <p:ph type="body" idx="2"/>
          </p:nvPr>
        </p:nvSpPr>
        <p:spPr>
          <a:xfrm>
            <a:off x="4690800" y="945990"/>
            <a:ext cx="3993900" cy="3251519"/>
          </a:xfrm>
        </p:spPr>
        <p:txBody>
          <a:bodyPr/>
          <a:lstStyle/>
          <a:p>
            <a:pPr marL="63500" indent="0">
              <a:buNone/>
            </a:pPr>
            <a:r>
              <a:rPr lang="en-US" dirty="0"/>
              <a:t>Match the year and day, and show Temperature Colors and/or Numbers</a:t>
            </a:r>
          </a:p>
        </p:txBody>
      </p:sp>
      <p:sp>
        <p:nvSpPr>
          <p:cNvPr id="4" name="Title 3">
            <a:extLst>
              <a:ext uri="{FF2B5EF4-FFF2-40B4-BE49-F238E27FC236}">
                <a16:creationId xmlns:a16="http://schemas.microsoft.com/office/drawing/2014/main" id="{0860E77F-017E-E953-3558-E0DD12EBB7E5}"/>
              </a:ext>
            </a:extLst>
          </p:cNvPr>
          <p:cNvSpPr>
            <a:spLocks noGrp="1"/>
          </p:cNvSpPr>
          <p:nvPr>
            <p:ph type="title"/>
          </p:nvPr>
        </p:nvSpPr>
        <p:spPr>
          <a:xfrm>
            <a:off x="459300" y="99288"/>
            <a:ext cx="8225400" cy="818087"/>
          </a:xfrm>
        </p:spPr>
        <p:txBody>
          <a:bodyPr/>
          <a:lstStyle/>
          <a:p>
            <a:r>
              <a:rPr lang="en-US" dirty="0"/>
              <a:t>Shiny: Aerial Insectivores &amp; Leafhoppers</a:t>
            </a:r>
          </a:p>
        </p:txBody>
      </p:sp>
      <p:pic>
        <p:nvPicPr>
          <p:cNvPr id="6" name="Picture 5">
            <a:extLst>
              <a:ext uri="{FF2B5EF4-FFF2-40B4-BE49-F238E27FC236}">
                <a16:creationId xmlns:a16="http://schemas.microsoft.com/office/drawing/2014/main" id="{04E8E77E-7B40-E21A-052A-F7621A958598}"/>
              </a:ext>
            </a:extLst>
          </p:cNvPr>
          <p:cNvPicPr>
            <a:picLocks noChangeAspect="1"/>
          </p:cNvPicPr>
          <p:nvPr/>
        </p:nvPicPr>
        <p:blipFill>
          <a:blip r:embed="rId2"/>
          <a:srcRect r="25873" b="26234"/>
          <a:stretch>
            <a:fillRect/>
          </a:stretch>
        </p:blipFill>
        <p:spPr>
          <a:xfrm>
            <a:off x="343408" y="2013073"/>
            <a:ext cx="3878008" cy="2047778"/>
          </a:xfrm>
          <a:prstGeom prst="rect">
            <a:avLst/>
          </a:prstGeom>
          <a:ln>
            <a:solidFill>
              <a:schemeClr val="tx1"/>
            </a:solidFill>
          </a:ln>
        </p:spPr>
      </p:pic>
      <p:pic>
        <p:nvPicPr>
          <p:cNvPr id="10" name="Picture 9">
            <a:extLst>
              <a:ext uri="{FF2B5EF4-FFF2-40B4-BE49-F238E27FC236}">
                <a16:creationId xmlns:a16="http://schemas.microsoft.com/office/drawing/2014/main" id="{E4E89628-C3D8-90B1-E69E-E4B1CB760157}"/>
              </a:ext>
            </a:extLst>
          </p:cNvPr>
          <p:cNvPicPr>
            <a:picLocks noChangeAspect="1"/>
          </p:cNvPicPr>
          <p:nvPr/>
        </p:nvPicPr>
        <p:blipFill>
          <a:blip r:embed="rId3"/>
          <a:srcRect r="52049" b="26279"/>
          <a:stretch>
            <a:fillRect/>
          </a:stretch>
        </p:blipFill>
        <p:spPr>
          <a:xfrm>
            <a:off x="4572000" y="2467712"/>
            <a:ext cx="2788296" cy="1628650"/>
          </a:xfrm>
          <a:prstGeom prst="rect">
            <a:avLst/>
          </a:prstGeom>
          <a:ln>
            <a:solidFill>
              <a:schemeClr val="tx1"/>
            </a:solidFill>
          </a:ln>
        </p:spPr>
      </p:pic>
      <p:pic>
        <p:nvPicPr>
          <p:cNvPr id="12" name="Picture 11">
            <a:extLst>
              <a:ext uri="{FF2B5EF4-FFF2-40B4-BE49-F238E27FC236}">
                <a16:creationId xmlns:a16="http://schemas.microsoft.com/office/drawing/2014/main" id="{5B0731DD-5354-FB06-4E44-37760B596AB1}"/>
              </a:ext>
            </a:extLst>
          </p:cNvPr>
          <p:cNvPicPr>
            <a:picLocks noChangeAspect="1"/>
          </p:cNvPicPr>
          <p:nvPr/>
        </p:nvPicPr>
        <p:blipFill>
          <a:blip r:embed="rId4"/>
          <a:stretch>
            <a:fillRect/>
          </a:stretch>
        </p:blipFill>
        <p:spPr>
          <a:xfrm>
            <a:off x="7422729" y="2769996"/>
            <a:ext cx="1676634" cy="1024081"/>
          </a:xfrm>
          <a:prstGeom prst="rect">
            <a:avLst/>
          </a:prstGeom>
          <a:ln>
            <a:solidFill>
              <a:schemeClr val="tx1"/>
            </a:solidFill>
          </a:ln>
        </p:spPr>
      </p:pic>
      <p:sp>
        <p:nvSpPr>
          <p:cNvPr id="13" name="Rectangle 12">
            <a:extLst>
              <a:ext uri="{FF2B5EF4-FFF2-40B4-BE49-F238E27FC236}">
                <a16:creationId xmlns:a16="http://schemas.microsoft.com/office/drawing/2014/main" id="{A2ACCC19-C86A-AF67-DD3E-6490856D48BF}"/>
              </a:ext>
            </a:extLst>
          </p:cNvPr>
          <p:cNvSpPr/>
          <p:nvPr/>
        </p:nvSpPr>
        <p:spPr>
          <a:xfrm>
            <a:off x="2949879" y="2013073"/>
            <a:ext cx="1271537" cy="279190"/>
          </a:xfrm>
          <a:prstGeom prst="rect">
            <a:avLst/>
          </a:prstGeom>
          <a:no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0CF170-10B1-2DBD-52B7-8614382AC42D}"/>
              </a:ext>
            </a:extLst>
          </p:cNvPr>
          <p:cNvSpPr/>
          <p:nvPr/>
        </p:nvSpPr>
        <p:spPr>
          <a:xfrm>
            <a:off x="6201415" y="2467712"/>
            <a:ext cx="1032366" cy="234039"/>
          </a:xfrm>
          <a:prstGeom prst="rect">
            <a:avLst/>
          </a:prstGeom>
          <a:no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6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A3527D9F-8676-E514-9ECF-265385CF2241}"/>
            </a:ext>
          </a:extLst>
        </p:cNvPr>
        <p:cNvGrpSpPr/>
        <p:nvPr/>
      </p:nvGrpSpPr>
      <p:grpSpPr>
        <a:xfrm>
          <a:off x="0" y="0"/>
          <a:ext cx="0" cy="0"/>
          <a:chOff x="0" y="0"/>
          <a:chExt cx="0" cy="0"/>
        </a:xfrm>
      </p:grpSpPr>
      <p:sp>
        <p:nvSpPr>
          <p:cNvPr id="76" name="Google Shape;76;p17">
            <a:extLst>
              <a:ext uri="{FF2B5EF4-FFF2-40B4-BE49-F238E27FC236}">
                <a16:creationId xmlns:a16="http://schemas.microsoft.com/office/drawing/2014/main" id="{5526F0E5-FE7D-7A8E-13C6-DDCF11EBB2F0}"/>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Temperature Changes</a:t>
            </a:r>
            <a:endParaRPr dirty="0"/>
          </a:p>
        </p:txBody>
      </p:sp>
      <p:sp>
        <p:nvSpPr>
          <p:cNvPr id="77" name="Google Shape;77;p17">
            <a:extLst>
              <a:ext uri="{FF2B5EF4-FFF2-40B4-BE49-F238E27FC236}">
                <a16:creationId xmlns:a16="http://schemas.microsoft.com/office/drawing/2014/main" id="{A54812C8-157A-2CBE-EEB6-42FACF23A3C6}"/>
              </a:ext>
            </a:extLst>
          </p:cNvPr>
          <p:cNvSpPr txBox="1">
            <a:spLocks noGrp="1"/>
          </p:cNvSpPr>
          <p:nvPr>
            <p:ph type="body" idx="1"/>
          </p:nvPr>
        </p:nvSpPr>
        <p:spPr>
          <a:xfrm>
            <a:off x="456300" y="1263110"/>
            <a:ext cx="8225400" cy="2939371"/>
          </a:xfrm>
          <a:prstGeom prst="rect">
            <a:avLst/>
          </a:prstGeom>
          <a:noFill/>
          <a:ln>
            <a:noFill/>
          </a:ln>
        </p:spPr>
        <p:txBody>
          <a:bodyPr spcFirstLastPara="1" wrap="square" lIns="91425" tIns="91425" rIns="91425" bIns="91425" anchor="t" anchorCtr="0">
            <a:noAutofit/>
          </a:bodyPr>
          <a:lstStyle/>
          <a:p>
            <a:pPr marL="63500" lvl="0" indent="0" algn="l" rtl="0">
              <a:lnSpc>
                <a:spcPct val="150000"/>
              </a:lnSpc>
              <a:spcBef>
                <a:spcPts val="0"/>
              </a:spcBef>
              <a:spcAft>
                <a:spcPts val="0"/>
              </a:spcAft>
              <a:buSzPts val="2600"/>
              <a:buNone/>
            </a:pPr>
            <a:r>
              <a:rPr lang="en-US" dirty="0"/>
              <a:t>In what ways, if any, are leafhoppers and migratory birds responding to temperature? </a:t>
            </a:r>
            <a:endParaRPr dirty="0"/>
          </a:p>
        </p:txBody>
      </p:sp>
    </p:spTree>
    <p:extLst>
      <p:ext uri="{BB962C8B-B14F-4D97-AF65-F5344CB8AC3E}">
        <p14:creationId xmlns:p14="http://schemas.microsoft.com/office/powerpoint/2010/main" val="13554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589074B-FB04-66C3-F882-254D570428D9}"/>
            </a:ext>
          </a:extLst>
        </p:cNvPr>
        <p:cNvGrpSpPr/>
        <p:nvPr/>
      </p:nvGrpSpPr>
      <p:grpSpPr>
        <a:xfrm>
          <a:off x="0" y="0"/>
          <a:ext cx="0" cy="0"/>
          <a:chOff x="0" y="0"/>
          <a:chExt cx="0" cy="0"/>
        </a:xfrm>
      </p:grpSpPr>
      <p:sp>
        <p:nvSpPr>
          <p:cNvPr id="90" name="Google Shape;90;p19">
            <a:extLst>
              <a:ext uri="{FF2B5EF4-FFF2-40B4-BE49-F238E27FC236}">
                <a16:creationId xmlns:a16="http://schemas.microsoft.com/office/drawing/2014/main" id="{903D0B12-8F81-F8A2-62CC-2E46651F24F1}"/>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How I Know It</a:t>
            </a:r>
            <a:endParaRPr dirty="0"/>
          </a:p>
        </p:txBody>
      </p:sp>
      <p:sp>
        <p:nvSpPr>
          <p:cNvPr id="91" name="Google Shape;91;p19">
            <a:extLst>
              <a:ext uri="{FF2B5EF4-FFF2-40B4-BE49-F238E27FC236}">
                <a16:creationId xmlns:a16="http://schemas.microsoft.com/office/drawing/2014/main" id="{AF71F5D4-C415-57E7-5ED2-95F5FB224F4C}"/>
              </a:ext>
            </a:extLst>
          </p:cNvPr>
          <p:cNvSpPr txBox="1">
            <a:spLocks noGrp="1"/>
          </p:cNvSpPr>
          <p:nvPr>
            <p:ph type="body" idx="1"/>
          </p:nvPr>
        </p:nvSpPr>
        <p:spPr>
          <a:xfrm>
            <a:off x="456300" y="1263110"/>
            <a:ext cx="8225400" cy="3358993"/>
          </a:xfrm>
          <a:prstGeom prst="rect">
            <a:avLst/>
          </a:prstGeom>
          <a:noFill/>
          <a:ln>
            <a:noFill/>
          </a:ln>
        </p:spPr>
        <p:txBody>
          <a:bodyPr spcFirstLastPara="1" wrap="square" lIns="91425" tIns="91425" rIns="91425" bIns="91425" anchor="t" anchorCtr="0">
            <a:noAutofit/>
          </a:bodyPr>
          <a:lstStyle/>
          <a:p>
            <a:pPr lvl="0">
              <a:lnSpc>
                <a:spcPct val="150000"/>
              </a:lnSpc>
              <a:buClr>
                <a:srgbClr val="91192A"/>
              </a:buClr>
            </a:pPr>
            <a:r>
              <a:rPr lang="en-US" dirty="0"/>
              <a:t>“What I Know” includes the patterns you identify and the conclusions you draw</a:t>
            </a:r>
          </a:p>
          <a:p>
            <a:pPr lvl="0">
              <a:lnSpc>
                <a:spcPct val="150000"/>
              </a:lnSpc>
              <a:buClr>
                <a:srgbClr val="91192A"/>
              </a:buClr>
            </a:pPr>
            <a:r>
              <a:rPr lang="en-US" dirty="0"/>
              <a:t>“How I Know It” is an explanation of the data you are using and how it supports your claims in the other column</a:t>
            </a:r>
          </a:p>
        </p:txBody>
      </p:sp>
      <p:pic>
        <p:nvPicPr>
          <p:cNvPr id="3" name="Picture 2" descr="A yellow circle with a pink circle in the middle&#10;&#10;AI-generated content may be incorrect.">
            <a:extLst>
              <a:ext uri="{FF2B5EF4-FFF2-40B4-BE49-F238E27FC236}">
                <a16:creationId xmlns:a16="http://schemas.microsoft.com/office/drawing/2014/main" id="{FE27544C-9766-A3FE-2C8D-B85FE25D5300}"/>
              </a:ext>
            </a:extLst>
          </p:cNvPr>
          <p:cNvPicPr>
            <a:picLocks noChangeAspect="1"/>
          </p:cNvPicPr>
          <p:nvPr/>
        </p:nvPicPr>
        <p:blipFill>
          <a:blip r:embed="rId3"/>
          <a:stretch>
            <a:fillRect/>
          </a:stretch>
        </p:blipFill>
        <p:spPr>
          <a:xfrm>
            <a:off x="7403106" y="214801"/>
            <a:ext cx="1278531" cy="1278531"/>
          </a:xfrm>
          <a:prstGeom prst="rect">
            <a:avLst/>
          </a:prstGeom>
        </p:spPr>
      </p:pic>
    </p:spTree>
    <p:extLst>
      <p:ext uri="{BB962C8B-B14F-4D97-AF65-F5344CB8AC3E}">
        <p14:creationId xmlns:p14="http://schemas.microsoft.com/office/powerpoint/2010/main" val="235183469"/>
      </p:ext>
    </p:extLst>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1074</Words>
  <Application>Microsoft Office PowerPoint</Application>
  <PresentationFormat>On-screen Show (16:9)</PresentationFormat>
  <Paragraphs>89</Paragraphs>
  <Slides>27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Noto Sans Symbols</vt:lpstr>
      <vt:lpstr>NTR</vt:lpstr>
      <vt:lpstr>K20 LEARN</vt:lpstr>
      <vt:lpstr>PowerPoint Presentation</vt:lpstr>
      <vt:lpstr>Phenology and Climate</vt:lpstr>
      <vt:lpstr>Objectives</vt:lpstr>
      <vt:lpstr>Essential Questions</vt:lpstr>
      <vt:lpstr>Shiny: Temperatures</vt:lpstr>
      <vt:lpstr>Shiny: Temperatures</vt:lpstr>
      <vt:lpstr>Shiny: Aerial Insectivores &amp; Leafhoppers</vt:lpstr>
      <vt:lpstr>Temperature Changes</vt:lpstr>
      <vt:lpstr>How I Know It</vt:lpstr>
      <vt:lpstr>Leafhoppers &amp; Aerial Insectivores</vt:lpstr>
      <vt:lpstr>Driving Question Board</vt:lpstr>
      <vt:lpstr>Climate</vt:lpstr>
      <vt:lpstr>Climate classification</vt:lpstr>
      <vt:lpstr>Climate variability and change</vt:lpstr>
      <vt:lpstr>Climate change and life history</vt:lpstr>
      <vt:lpstr>PowerPoint Presentation</vt:lpstr>
      <vt:lpstr>PowerPoint Presentation</vt:lpstr>
      <vt:lpstr>PowerPoint Presentation</vt:lpstr>
      <vt:lpstr>Climate change and life history</vt:lpstr>
      <vt:lpstr>Shiny: Phenology Mismatch</vt:lpstr>
      <vt:lpstr>Phenology Mismatch</vt:lpstr>
      <vt:lpstr>Phenology Mismatch</vt:lpstr>
      <vt:lpstr>Phenology Mismatch</vt:lpstr>
      <vt:lpstr>Phenology Mismatch</vt:lpstr>
      <vt:lpstr>Driving Question Board</vt:lpstr>
      <vt:lpstr>Big Ideas</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Shaffery, Heather M.</dc:creator>
  <cp:lastModifiedBy>Shaffery, Heather M.</cp:lastModifiedBy>
  <cp:revision>28</cp:revision>
  <dcterms:modified xsi:type="dcterms:W3CDTF">2025-09-12T16:47:43Z</dcterms:modified>
</cp:coreProperties>
</file>