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9"/>
  </p:notesMasterIdLst>
  <p:sldIdLst>
    <p:sldId id="256" r:id="rId2"/>
    <p:sldId id="257" r:id="rId3"/>
    <p:sldId id="258" r:id="rId4"/>
    <p:sldId id="259" r:id="rId5"/>
    <p:sldId id="269" r:id="rId6"/>
    <p:sldId id="277" r:id="rId7"/>
    <p:sldId id="270" r:id="rId8"/>
    <p:sldId id="268" r:id="rId9"/>
    <p:sldId id="276" r:id="rId10"/>
    <p:sldId id="261" r:id="rId11"/>
    <p:sldId id="293" r:id="rId12"/>
    <p:sldId id="278" r:id="rId13"/>
    <p:sldId id="279" r:id="rId14"/>
    <p:sldId id="280" r:id="rId15"/>
    <p:sldId id="281" r:id="rId16"/>
    <p:sldId id="283" r:id="rId17"/>
    <p:sldId id="284" r:id="rId18"/>
    <p:sldId id="285" r:id="rId19"/>
    <p:sldId id="282" r:id="rId20"/>
    <p:sldId id="273" r:id="rId21"/>
    <p:sldId id="274" r:id="rId22"/>
    <p:sldId id="314" r:id="rId23"/>
    <p:sldId id="275" r:id="rId24"/>
    <p:sldId id="286" r:id="rId25"/>
    <p:sldId id="312" r:id="rId26"/>
    <p:sldId id="311" r:id="rId27"/>
    <p:sldId id="313" r:id="rId2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2C42DF-C0E3-4369-9F86-C95982CE0605}" v="5" dt="2026-06-30T15:28:09.941"/>
    <p1510:client id="{7E348308-5DC6-4613-80DE-FB29585DF469}" v="1" dt="2026-06-29T20:19:08.627"/>
  </p1510:revLst>
</p1510:revInfo>
</file>

<file path=ppt/tableStyles.xml><?xml version="1.0" encoding="utf-8"?>
<a:tblStyleLst xmlns:a="http://schemas.openxmlformats.org/drawingml/2006/main" def="{8F7CCCFC-5EC5-4166-9672-30231C932B95}">
  <a:tblStyle styleId="{8F7CCCFC-5EC5-4166-9672-30231C932B95}"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01" autoAdjust="0"/>
  </p:normalViewPr>
  <p:slideViewPr>
    <p:cSldViewPr snapToGrid="0">
      <p:cViewPr varScale="1">
        <p:scale>
          <a:sx n="131" d="100"/>
          <a:sy n="131" d="100"/>
        </p:scale>
        <p:origin x="390"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Leod Porter, Delma" userId="32da88d5-4580-4c4a-b4ab-df51f2b33c88" providerId="ADAL" clId="{1428B711-EC21-462A-A3D9-3449E515F7EA}"/>
    <pc:docChg chg="undo custSel modSld">
      <pc:chgData name="McLeod Porter, Delma" userId="32da88d5-4580-4c4a-b4ab-df51f2b33c88" providerId="ADAL" clId="{1428B711-EC21-462A-A3D9-3449E515F7EA}" dt="2026-06-30T15:34:13.270" v="1762" actId="20577"/>
      <pc:docMkLst>
        <pc:docMk/>
      </pc:docMkLst>
      <pc:sldChg chg="modSp mod">
        <pc:chgData name="McLeod Porter, Delma" userId="32da88d5-4580-4c4a-b4ab-df51f2b33c88" providerId="ADAL" clId="{1428B711-EC21-462A-A3D9-3449E515F7EA}" dt="2026-06-30T14:31:48.190" v="423" actId="20577"/>
        <pc:sldMkLst>
          <pc:docMk/>
          <pc:sldMk cId="0" sldId="261"/>
        </pc:sldMkLst>
        <pc:spChg chg="mod">
          <ac:chgData name="McLeod Porter, Delma" userId="32da88d5-4580-4c4a-b4ab-df51f2b33c88" providerId="ADAL" clId="{1428B711-EC21-462A-A3D9-3449E515F7EA}" dt="2026-06-30T14:31:48.190" v="423" actId="20577"/>
          <ac:spMkLst>
            <pc:docMk/>
            <pc:sldMk cId="0" sldId="261"/>
            <ac:spMk id="71" creationId="{00000000-0000-0000-0000-000000000000}"/>
          </ac:spMkLst>
        </pc:spChg>
      </pc:sldChg>
      <pc:sldChg chg="modSp mod">
        <pc:chgData name="McLeod Porter, Delma" userId="32da88d5-4580-4c4a-b4ab-df51f2b33c88" providerId="ADAL" clId="{1428B711-EC21-462A-A3D9-3449E515F7EA}" dt="2026-06-30T14:30:23.558" v="412" actId="1076"/>
        <pc:sldMkLst>
          <pc:docMk/>
          <pc:sldMk cId="135548699" sldId="268"/>
        </pc:sldMkLst>
        <pc:spChg chg="mod">
          <ac:chgData name="McLeod Porter, Delma" userId="32da88d5-4580-4c4a-b4ab-df51f2b33c88" providerId="ADAL" clId="{1428B711-EC21-462A-A3D9-3449E515F7EA}" dt="2026-06-30T14:30:23.558" v="412" actId="1076"/>
          <ac:spMkLst>
            <pc:docMk/>
            <pc:sldMk cId="135548699" sldId="268"/>
            <ac:spMk id="77" creationId="{A54812C8-157A-2CBE-EEB6-42FACF23A3C6}"/>
          </ac:spMkLst>
        </pc:spChg>
      </pc:sldChg>
      <pc:sldChg chg="modSp mod">
        <pc:chgData name="McLeod Porter, Delma" userId="32da88d5-4580-4c4a-b4ab-df51f2b33c88" providerId="ADAL" clId="{1428B711-EC21-462A-A3D9-3449E515F7EA}" dt="2026-06-30T14:14:25.530" v="123" actId="962"/>
        <pc:sldMkLst>
          <pc:docMk/>
          <pc:sldMk cId="2023796111" sldId="269"/>
        </pc:sldMkLst>
        <pc:picChg chg="mod">
          <ac:chgData name="McLeod Porter, Delma" userId="32da88d5-4580-4c4a-b4ab-df51f2b33c88" providerId="ADAL" clId="{1428B711-EC21-462A-A3D9-3449E515F7EA}" dt="2026-06-30T14:14:25.530" v="123" actId="962"/>
          <ac:picMkLst>
            <pc:docMk/>
            <pc:sldMk cId="2023796111" sldId="269"/>
            <ac:picMk id="7" creationId="{BABCC838-61E2-73FA-105A-8A755E243517}"/>
          </ac:picMkLst>
        </pc:picChg>
      </pc:sldChg>
      <pc:sldChg chg="modSp mod">
        <pc:chgData name="McLeod Porter, Delma" userId="32da88d5-4580-4c4a-b4ab-df51f2b33c88" providerId="ADAL" clId="{1428B711-EC21-462A-A3D9-3449E515F7EA}" dt="2026-06-30T14:30:05.625" v="409" actId="20577"/>
        <pc:sldMkLst>
          <pc:docMk/>
          <pc:sldMk cId="331064153" sldId="270"/>
        </pc:sldMkLst>
        <pc:spChg chg="mod">
          <ac:chgData name="McLeod Porter, Delma" userId="32da88d5-4580-4c4a-b4ab-df51f2b33c88" providerId="ADAL" clId="{1428B711-EC21-462A-A3D9-3449E515F7EA}" dt="2026-06-30T14:29:46.634" v="406" actId="20577"/>
          <ac:spMkLst>
            <pc:docMk/>
            <pc:sldMk cId="331064153" sldId="270"/>
            <ac:spMk id="2" creationId="{0565CB93-3DC7-DDAF-FF7F-FDB8E21B836E}"/>
          </ac:spMkLst>
        </pc:spChg>
        <pc:spChg chg="mod">
          <ac:chgData name="McLeod Porter, Delma" userId="32da88d5-4580-4c4a-b4ab-df51f2b33c88" providerId="ADAL" clId="{1428B711-EC21-462A-A3D9-3449E515F7EA}" dt="2026-06-30T14:30:05.625" v="409" actId="20577"/>
          <ac:spMkLst>
            <pc:docMk/>
            <pc:sldMk cId="331064153" sldId="270"/>
            <ac:spMk id="3" creationId="{C3D67643-1FE4-DE0A-819A-01B72E57926F}"/>
          </ac:spMkLst>
        </pc:spChg>
        <pc:picChg chg="mod">
          <ac:chgData name="McLeod Porter, Delma" userId="32da88d5-4580-4c4a-b4ab-df51f2b33c88" providerId="ADAL" clId="{1428B711-EC21-462A-A3D9-3449E515F7EA}" dt="2026-06-30T14:21:23.065" v="149" actId="962"/>
          <ac:picMkLst>
            <pc:docMk/>
            <pc:sldMk cId="331064153" sldId="270"/>
            <ac:picMk id="12" creationId="{5B0731DD-5354-FB06-4E44-37760B596AB1}"/>
          </ac:picMkLst>
        </pc:picChg>
      </pc:sldChg>
      <pc:sldChg chg="modSp mod">
        <pc:chgData name="McLeod Porter, Delma" userId="32da88d5-4580-4c4a-b4ab-df51f2b33c88" providerId="ADAL" clId="{1428B711-EC21-462A-A3D9-3449E515F7EA}" dt="2026-06-30T15:18:34.948" v="1644" actId="962"/>
        <pc:sldMkLst>
          <pc:docMk/>
          <pc:sldMk cId="1533382620" sldId="273"/>
        </pc:sldMkLst>
        <pc:picChg chg="mod">
          <ac:chgData name="McLeod Porter, Delma" userId="32da88d5-4580-4c4a-b4ab-df51f2b33c88" providerId="ADAL" clId="{1428B711-EC21-462A-A3D9-3449E515F7EA}" dt="2026-06-30T15:18:34.948" v="1644" actId="962"/>
          <ac:picMkLst>
            <pc:docMk/>
            <pc:sldMk cId="1533382620" sldId="273"/>
            <ac:picMk id="3" creationId="{D9EFBE99-A298-53BC-008E-A532393DCB3C}"/>
          </ac:picMkLst>
        </pc:picChg>
      </pc:sldChg>
      <pc:sldChg chg="modSp mod">
        <pc:chgData name="McLeod Porter, Delma" userId="32da88d5-4580-4c4a-b4ab-df51f2b33c88" providerId="ADAL" clId="{1428B711-EC21-462A-A3D9-3449E515F7EA}" dt="2026-06-30T15:26:50.420" v="1649" actId="14100"/>
        <pc:sldMkLst>
          <pc:docMk/>
          <pc:sldMk cId="2570996371" sldId="274"/>
        </pc:sldMkLst>
        <pc:spChg chg="mod">
          <ac:chgData name="McLeod Porter, Delma" userId="32da88d5-4580-4c4a-b4ab-df51f2b33c88" providerId="ADAL" clId="{1428B711-EC21-462A-A3D9-3449E515F7EA}" dt="2026-06-30T15:26:50.420" v="1649" actId="14100"/>
          <ac:spMkLst>
            <pc:docMk/>
            <pc:sldMk cId="2570996371" sldId="274"/>
            <ac:spMk id="3" creationId="{EED405B7-AF96-A40B-158D-DDF484BB274A}"/>
          </ac:spMkLst>
        </pc:spChg>
      </pc:sldChg>
      <pc:sldChg chg="modSp mod">
        <pc:chgData name="McLeod Porter, Delma" userId="32da88d5-4580-4c4a-b4ab-df51f2b33c88" providerId="ADAL" clId="{1428B711-EC21-462A-A3D9-3449E515F7EA}" dt="2026-06-30T15:29:16.268" v="1659" actId="1076"/>
        <pc:sldMkLst>
          <pc:docMk/>
          <pc:sldMk cId="943199222" sldId="275"/>
        </pc:sldMkLst>
        <pc:spChg chg="mod">
          <ac:chgData name="McLeod Porter, Delma" userId="32da88d5-4580-4c4a-b4ab-df51f2b33c88" providerId="ADAL" clId="{1428B711-EC21-462A-A3D9-3449E515F7EA}" dt="2026-06-30T15:29:16.268" v="1659" actId="1076"/>
          <ac:spMkLst>
            <pc:docMk/>
            <pc:sldMk cId="943199222" sldId="275"/>
            <ac:spMk id="3" creationId="{47D47A37-BC0F-35C0-A9F4-1F2C3A8DD0F7}"/>
          </ac:spMkLst>
        </pc:spChg>
      </pc:sldChg>
      <pc:sldChg chg="modSp mod">
        <pc:chgData name="McLeod Porter, Delma" userId="32da88d5-4580-4c4a-b4ab-df51f2b33c88" providerId="ADAL" clId="{1428B711-EC21-462A-A3D9-3449E515F7EA}" dt="2026-06-30T14:31:01.758" v="418" actId="20577"/>
        <pc:sldMkLst>
          <pc:docMk/>
          <pc:sldMk cId="235183469" sldId="276"/>
        </pc:sldMkLst>
        <pc:spChg chg="mod">
          <ac:chgData name="McLeod Porter, Delma" userId="32da88d5-4580-4c4a-b4ab-df51f2b33c88" providerId="ADAL" clId="{1428B711-EC21-462A-A3D9-3449E515F7EA}" dt="2026-06-30T14:27:39.939" v="342" actId="1076"/>
          <ac:spMkLst>
            <pc:docMk/>
            <pc:sldMk cId="235183469" sldId="276"/>
            <ac:spMk id="90" creationId="{903D0B12-8F81-F8A2-62CC-2E46651F24F1}"/>
          </ac:spMkLst>
        </pc:spChg>
        <pc:spChg chg="mod">
          <ac:chgData name="McLeod Porter, Delma" userId="32da88d5-4580-4c4a-b4ab-df51f2b33c88" providerId="ADAL" clId="{1428B711-EC21-462A-A3D9-3449E515F7EA}" dt="2026-06-30T14:31:01.758" v="418" actId="20577"/>
          <ac:spMkLst>
            <pc:docMk/>
            <pc:sldMk cId="235183469" sldId="276"/>
            <ac:spMk id="91" creationId="{AF71F5D4-C415-57E7-5ED2-95F5FB224F4C}"/>
          </ac:spMkLst>
        </pc:spChg>
      </pc:sldChg>
      <pc:sldChg chg="modSp mod">
        <pc:chgData name="McLeod Porter, Delma" userId="32da88d5-4580-4c4a-b4ab-df51f2b33c88" providerId="ADAL" clId="{1428B711-EC21-462A-A3D9-3449E515F7EA}" dt="2026-06-30T14:49:00.417" v="488" actId="255"/>
        <pc:sldMkLst>
          <pc:docMk/>
          <pc:sldMk cId="3610479692" sldId="278"/>
        </pc:sldMkLst>
        <pc:spChg chg="mod">
          <ac:chgData name="McLeod Porter, Delma" userId="32da88d5-4580-4c4a-b4ab-df51f2b33c88" providerId="ADAL" clId="{1428B711-EC21-462A-A3D9-3449E515F7EA}" dt="2026-06-30T14:49:00.417" v="488" actId="255"/>
          <ac:spMkLst>
            <pc:docMk/>
            <pc:sldMk cId="3610479692" sldId="278"/>
            <ac:spMk id="5" creationId="{713770B7-5E52-89E6-1DF5-062840482DF1}"/>
          </ac:spMkLst>
        </pc:spChg>
      </pc:sldChg>
      <pc:sldChg chg="modSp mod">
        <pc:chgData name="McLeod Porter, Delma" userId="32da88d5-4580-4c4a-b4ab-df51f2b33c88" providerId="ADAL" clId="{1428B711-EC21-462A-A3D9-3449E515F7EA}" dt="2026-06-30T15:05:51.418" v="491" actId="5793"/>
        <pc:sldMkLst>
          <pc:docMk/>
          <pc:sldMk cId="2734923379" sldId="280"/>
        </pc:sldMkLst>
        <pc:spChg chg="mod">
          <ac:chgData name="McLeod Porter, Delma" userId="32da88d5-4580-4c4a-b4ab-df51f2b33c88" providerId="ADAL" clId="{1428B711-EC21-462A-A3D9-3449E515F7EA}" dt="2026-06-30T15:05:51.418" v="491" actId="5793"/>
          <ac:spMkLst>
            <pc:docMk/>
            <pc:sldMk cId="2734923379" sldId="280"/>
            <ac:spMk id="4" creationId="{47929F01-20BB-A615-E4C1-795FCFA30B68}"/>
          </ac:spMkLst>
        </pc:spChg>
      </pc:sldChg>
      <pc:sldChg chg="modSp mod">
        <pc:chgData name="McLeod Porter, Delma" userId="32da88d5-4580-4c4a-b4ab-df51f2b33c88" providerId="ADAL" clId="{1428B711-EC21-462A-A3D9-3449E515F7EA}" dt="2026-06-30T15:08:10.261" v="512" actId="20577"/>
        <pc:sldMkLst>
          <pc:docMk/>
          <pc:sldMk cId="4281466367" sldId="281"/>
        </pc:sldMkLst>
        <pc:spChg chg="mod">
          <ac:chgData name="McLeod Porter, Delma" userId="32da88d5-4580-4c4a-b4ab-df51f2b33c88" providerId="ADAL" clId="{1428B711-EC21-462A-A3D9-3449E515F7EA}" dt="2026-06-30T15:08:10.261" v="512" actId="20577"/>
          <ac:spMkLst>
            <pc:docMk/>
            <pc:sldMk cId="4281466367" sldId="281"/>
            <ac:spMk id="3" creationId="{2BA506B4-9887-2329-0CE6-5EE7727BDF0A}"/>
          </ac:spMkLst>
        </pc:spChg>
      </pc:sldChg>
      <pc:sldChg chg="modSp mod">
        <pc:chgData name="McLeod Porter, Delma" userId="32da88d5-4580-4c4a-b4ab-df51f2b33c88" providerId="ADAL" clId="{1428B711-EC21-462A-A3D9-3449E515F7EA}" dt="2026-06-30T15:17:47.991" v="1626" actId="20577"/>
        <pc:sldMkLst>
          <pc:docMk/>
          <pc:sldMk cId="3450479418" sldId="282"/>
        </pc:sldMkLst>
        <pc:spChg chg="mod">
          <ac:chgData name="McLeod Porter, Delma" userId="32da88d5-4580-4c4a-b4ab-df51f2b33c88" providerId="ADAL" clId="{1428B711-EC21-462A-A3D9-3449E515F7EA}" dt="2026-06-30T15:17:47.991" v="1626" actId="20577"/>
          <ac:spMkLst>
            <pc:docMk/>
            <pc:sldMk cId="3450479418" sldId="282"/>
            <ac:spMk id="3" creationId="{39C14F87-D106-4110-0127-9D283FDE3C5A}"/>
          </ac:spMkLst>
        </pc:spChg>
      </pc:sldChg>
      <pc:sldChg chg="modSp mod">
        <pc:chgData name="McLeod Porter, Delma" userId="32da88d5-4580-4c4a-b4ab-df51f2b33c88" providerId="ADAL" clId="{1428B711-EC21-462A-A3D9-3449E515F7EA}" dt="2026-06-30T15:15:18.828" v="1468" actId="962"/>
        <pc:sldMkLst>
          <pc:docMk/>
          <pc:sldMk cId="301591489" sldId="283"/>
        </pc:sldMkLst>
        <pc:picChg chg="mod">
          <ac:chgData name="McLeod Porter, Delma" userId="32da88d5-4580-4c4a-b4ab-df51f2b33c88" providerId="ADAL" clId="{1428B711-EC21-462A-A3D9-3449E515F7EA}" dt="2026-06-30T15:15:18.828" v="1468" actId="962"/>
          <ac:picMkLst>
            <pc:docMk/>
            <pc:sldMk cId="301591489" sldId="283"/>
            <ac:picMk id="6" creationId="{9A2B574B-586B-1E47-4D11-C9ABC11EEAD8}"/>
          </ac:picMkLst>
        </pc:picChg>
        <pc:picChg chg="mod">
          <ac:chgData name="McLeod Porter, Delma" userId="32da88d5-4580-4c4a-b4ab-df51f2b33c88" providerId="ADAL" clId="{1428B711-EC21-462A-A3D9-3449E515F7EA}" dt="2026-06-30T15:11:28.113" v="850" actId="962"/>
          <ac:picMkLst>
            <pc:docMk/>
            <pc:sldMk cId="301591489" sldId="283"/>
            <ac:picMk id="8" creationId="{3C373610-DFB1-C030-96A4-267C25BB5478}"/>
          </ac:picMkLst>
        </pc:picChg>
      </pc:sldChg>
      <pc:sldChg chg="modSp mod">
        <pc:chgData name="McLeod Porter, Delma" userId="32da88d5-4580-4c4a-b4ab-df51f2b33c88" providerId="ADAL" clId="{1428B711-EC21-462A-A3D9-3449E515F7EA}" dt="2026-06-30T15:15:51.330" v="1542" actId="962"/>
        <pc:sldMkLst>
          <pc:docMk/>
          <pc:sldMk cId="1986404162" sldId="284"/>
        </pc:sldMkLst>
        <pc:picChg chg="mod">
          <ac:chgData name="McLeod Porter, Delma" userId="32da88d5-4580-4c4a-b4ab-df51f2b33c88" providerId="ADAL" clId="{1428B711-EC21-462A-A3D9-3449E515F7EA}" dt="2026-06-30T15:15:51.330" v="1542" actId="962"/>
          <ac:picMkLst>
            <pc:docMk/>
            <pc:sldMk cId="1986404162" sldId="284"/>
            <ac:picMk id="4" creationId="{FDE8C74E-07B9-3305-59BB-EFD8E69D162C}"/>
          </ac:picMkLst>
        </pc:picChg>
      </pc:sldChg>
      <pc:sldChg chg="modSp mod">
        <pc:chgData name="McLeod Porter, Delma" userId="32da88d5-4580-4c4a-b4ab-df51f2b33c88" providerId="ADAL" clId="{1428B711-EC21-462A-A3D9-3449E515F7EA}" dt="2026-06-30T15:16:15.087" v="1602" actId="962"/>
        <pc:sldMkLst>
          <pc:docMk/>
          <pc:sldMk cId="210672782" sldId="285"/>
        </pc:sldMkLst>
        <pc:picChg chg="mod">
          <ac:chgData name="McLeod Porter, Delma" userId="32da88d5-4580-4c4a-b4ab-df51f2b33c88" providerId="ADAL" clId="{1428B711-EC21-462A-A3D9-3449E515F7EA}" dt="2026-06-30T15:16:15.087" v="1602" actId="962"/>
          <ac:picMkLst>
            <pc:docMk/>
            <pc:sldMk cId="210672782" sldId="285"/>
            <ac:picMk id="4" creationId="{09AA4962-59DA-52AD-9640-225C51184C39}"/>
          </ac:picMkLst>
        </pc:picChg>
      </pc:sldChg>
      <pc:sldChg chg="modSp mod">
        <pc:chgData name="McLeod Porter, Delma" userId="32da88d5-4580-4c4a-b4ab-df51f2b33c88" providerId="ADAL" clId="{1428B711-EC21-462A-A3D9-3449E515F7EA}" dt="2026-06-30T15:30:16.611" v="1757" actId="962"/>
        <pc:sldMkLst>
          <pc:docMk/>
          <pc:sldMk cId="427993965" sldId="286"/>
        </pc:sldMkLst>
        <pc:picChg chg="mod">
          <ac:chgData name="McLeod Porter, Delma" userId="32da88d5-4580-4c4a-b4ab-df51f2b33c88" providerId="ADAL" clId="{1428B711-EC21-462A-A3D9-3449E515F7EA}" dt="2026-06-30T15:30:16.611" v="1757" actId="962"/>
          <ac:picMkLst>
            <pc:docMk/>
            <pc:sldMk cId="427993965" sldId="286"/>
            <ac:picMk id="4" creationId="{532A3A2A-4142-0495-DD64-17D6FA02700C}"/>
          </ac:picMkLst>
        </pc:picChg>
      </pc:sldChg>
      <pc:sldChg chg="modSp mod">
        <pc:chgData name="McLeod Porter, Delma" userId="32da88d5-4580-4c4a-b4ab-df51f2b33c88" providerId="ADAL" clId="{1428B711-EC21-462A-A3D9-3449E515F7EA}" dt="2026-06-30T14:47:16.247" v="463" actId="20577"/>
        <pc:sldMkLst>
          <pc:docMk/>
          <pc:sldMk cId="3317319242" sldId="293"/>
        </pc:sldMkLst>
        <pc:spChg chg="mod">
          <ac:chgData name="McLeod Porter, Delma" userId="32da88d5-4580-4c4a-b4ab-df51f2b33c88" providerId="ADAL" clId="{1428B711-EC21-462A-A3D9-3449E515F7EA}" dt="2026-06-30T14:46:46.818" v="440" actId="1076"/>
          <ac:spMkLst>
            <pc:docMk/>
            <pc:sldMk cId="3317319242" sldId="293"/>
            <ac:spMk id="83" creationId="{36A07B57-9648-8EF6-2557-8B2C550D6236}"/>
          </ac:spMkLst>
        </pc:spChg>
        <pc:spChg chg="mod">
          <ac:chgData name="McLeod Porter, Delma" userId="32da88d5-4580-4c4a-b4ab-df51f2b33c88" providerId="ADAL" clId="{1428B711-EC21-462A-A3D9-3449E515F7EA}" dt="2026-06-30T14:47:16.247" v="463" actId="20577"/>
          <ac:spMkLst>
            <pc:docMk/>
            <pc:sldMk cId="3317319242" sldId="293"/>
            <ac:spMk id="84" creationId="{B81015B6-B4B6-7564-42E5-ECBBDCA97DF0}"/>
          </ac:spMkLst>
        </pc:spChg>
        <pc:picChg chg="mod">
          <ac:chgData name="McLeod Porter, Delma" userId="32da88d5-4580-4c4a-b4ab-df51f2b33c88" providerId="ADAL" clId="{1428B711-EC21-462A-A3D9-3449E515F7EA}" dt="2026-06-30T14:32:39.248" v="430" actId="1076"/>
          <ac:picMkLst>
            <pc:docMk/>
            <pc:sldMk cId="3317319242" sldId="293"/>
            <ac:picMk id="3074" creationId="{2896711C-532D-B063-72FE-EF69A0A23A59}"/>
          </ac:picMkLst>
        </pc:picChg>
      </pc:sldChg>
      <pc:sldChg chg="modSp mod">
        <pc:chgData name="McLeod Porter, Delma" userId="32da88d5-4580-4c4a-b4ab-df51f2b33c88" providerId="ADAL" clId="{1428B711-EC21-462A-A3D9-3449E515F7EA}" dt="2026-06-30T15:31:09.081" v="1760" actId="5793"/>
        <pc:sldMkLst>
          <pc:docMk/>
          <pc:sldMk cId="2104086792" sldId="312"/>
        </pc:sldMkLst>
        <pc:spChg chg="mod">
          <ac:chgData name="McLeod Porter, Delma" userId="32da88d5-4580-4c4a-b4ab-df51f2b33c88" providerId="ADAL" clId="{1428B711-EC21-462A-A3D9-3449E515F7EA}" dt="2026-06-30T15:31:09.081" v="1760" actId="5793"/>
          <ac:spMkLst>
            <pc:docMk/>
            <pc:sldMk cId="2104086792" sldId="312"/>
            <ac:spMk id="84" creationId="{92F94810-9A93-07A9-D080-8E2C6757C6B5}"/>
          </ac:spMkLst>
        </pc:spChg>
      </pc:sldChg>
      <pc:sldChg chg="modSp mod">
        <pc:chgData name="McLeod Porter, Delma" userId="32da88d5-4580-4c4a-b4ab-df51f2b33c88" providerId="ADAL" clId="{1428B711-EC21-462A-A3D9-3449E515F7EA}" dt="2026-06-30T15:34:13.270" v="1762" actId="20577"/>
        <pc:sldMkLst>
          <pc:docMk/>
          <pc:sldMk cId="2089967319" sldId="313"/>
        </pc:sldMkLst>
        <pc:spChg chg="mod">
          <ac:chgData name="McLeod Porter, Delma" userId="32da88d5-4580-4c4a-b4ab-df51f2b33c88" providerId="ADAL" clId="{1428B711-EC21-462A-A3D9-3449E515F7EA}" dt="2026-06-30T15:34:13.270" v="1762" actId="20577"/>
          <ac:spMkLst>
            <pc:docMk/>
            <pc:sldMk cId="2089967319" sldId="313"/>
            <ac:spMk id="5" creationId="{1E9A0F96-F546-8D8D-4ADF-4BAB2E0E6082}"/>
          </ac:spMkLst>
        </pc:spChg>
      </pc:sldChg>
      <pc:sldChg chg="modSp mod modNotesTx">
        <pc:chgData name="McLeod Porter, Delma" userId="32da88d5-4580-4c4a-b4ab-df51f2b33c88" providerId="ADAL" clId="{1428B711-EC21-462A-A3D9-3449E515F7EA}" dt="2026-06-30T15:28:44.393" v="1657" actId="5793"/>
        <pc:sldMkLst>
          <pc:docMk/>
          <pc:sldMk cId="1719648833" sldId="314"/>
        </pc:sldMkLst>
        <pc:spChg chg="mod">
          <ac:chgData name="McLeod Porter, Delma" userId="32da88d5-4580-4c4a-b4ab-df51f2b33c88" providerId="ADAL" clId="{1428B711-EC21-462A-A3D9-3449E515F7EA}" dt="2026-06-30T15:27:11.626" v="1651" actId="1076"/>
          <ac:spMkLst>
            <pc:docMk/>
            <pc:sldMk cId="1719648833" sldId="314"/>
            <ac:spMk id="2" creationId="{9F1200BC-D125-6320-0D9E-9929740CE667}"/>
          </ac:spMkLst>
        </pc:spChg>
        <pc:spChg chg="mod">
          <ac:chgData name="McLeod Porter, Delma" userId="32da88d5-4580-4c4a-b4ab-df51f2b33c88" providerId="ADAL" clId="{1428B711-EC21-462A-A3D9-3449E515F7EA}" dt="2026-06-30T15:27:29.851" v="1655" actId="5793"/>
          <ac:spMkLst>
            <pc:docMk/>
            <pc:sldMk cId="1719648833" sldId="314"/>
            <ac:spMk id="3" creationId="{2E6672A0-30EC-17ED-FBDB-51556A16BF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earn.k20center.ou.edu/strategy/151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k20center.ou.edu/strategy/1511"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learn.k20center.ou.edu/strategy/125"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earn.k20center.ou.edu/strategy/14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 name="Google Shape;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 name="Google Shape;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a:extLst>
            <a:ext uri="{FF2B5EF4-FFF2-40B4-BE49-F238E27FC236}">
              <a16:creationId xmlns:a16="http://schemas.microsoft.com/office/drawing/2014/main" id="{0AF3AE40-7FDA-1E2D-F871-EB18AA0BE4EA}"/>
            </a:ext>
          </a:extLst>
        </p:cNvPr>
        <p:cNvGrpSpPr/>
        <p:nvPr/>
      </p:nvGrpSpPr>
      <p:grpSpPr>
        <a:xfrm>
          <a:off x="0" y="0"/>
          <a:ext cx="0" cy="0"/>
          <a:chOff x="0" y="0"/>
          <a:chExt cx="0" cy="0"/>
        </a:xfrm>
      </p:grpSpPr>
      <p:sp>
        <p:nvSpPr>
          <p:cNvPr id="80" name="Google Shape;80;p8:notes">
            <a:extLst>
              <a:ext uri="{FF2B5EF4-FFF2-40B4-BE49-F238E27FC236}">
                <a16:creationId xmlns:a16="http://schemas.microsoft.com/office/drawing/2014/main" id="{0DEC6F74-C41B-B07C-139A-3F0C4F9E8B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K20 Center. (n.d.). Driving question board. Strategies. </a:t>
            </a:r>
            <a:r>
              <a:rPr lang="en-US" sz="1100" b="0" i="0" u="sng" strike="noStrike" cap="none" dirty="0">
                <a:solidFill>
                  <a:srgbClr val="000000"/>
                </a:solidFill>
                <a:effectLst/>
                <a:latin typeface="Arial"/>
                <a:ea typeface="Arial"/>
                <a:cs typeface="Arial"/>
                <a:sym typeface="Arial"/>
                <a:hlinkClick r:id="rId3"/>
              </a:rPr>
              <a:t>https://learn.k20center.ou.edu/strategy/1511</a:t>
            </a:r>
            <a:endParaRPr dirty="0"/>
          </a:p>
        </p:txBody>
      </p:sp>
      <p:sp>
        <p:nvSpPr>
          <p:cNvPr id="81" name="Google Shape;81;p8:notes">
            <a:extLst>
              <a:ext uri="{FF2B5EF4-FFF2-40B4-BE49-F238E27FC236}">
                <a16:creationId xmlns:a16="http://schemas.microsoft.com/office/drawing/2014/main" id="{35260407-FCFF-B168-EE54-26C8E4638D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0198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Beck, H. E., McVicar, T. R., </a:t>
            </a:r>
            <a:r>
              <a:rPr lang="en-US" dirty="0" err="1"/>
              <a:t>Vergopolan</a:t>
            </a:r>
            <a:r>
              <a:rPr lang="en-US" dirty="0"/>
              <a:t>, N., Berg, A., Lutsko, N. J., Dufour, A., Zeng, Z., Jiang, X., van Dijk, A. I. J. M., &amp; Miralles, D. G. (2023). High-resolution (1 km) </a:t>
            </a:r>
            <a:r>
              <a:rPr lang="en-US" dirty="0" err="1"/>
              <a:t>Köppen</a:t>
            </a:r>
            <a:r>
              <a:rPr lang="en-US" dirty="0"/>
              <a:t>-Geiger maps for 1901–2099 based on constrained CMIP6 projections. </a:t>
            </a:r>
            <a:r>
              <a:rPr lang="en-US" i="1" dirty="0"/>
              <a:t>Scientific Data,</a:t>
            </a:r>
            <a:r>
              <a:rPr lang="en-US" dirty="0"/>
              <a:t> </a:t>
            </a:r>
            <a:r>
              <a:rPr lang="en-US" b="0" dirty="0"/>
              <a:t>10</a:t>
            </a:r>
            <a:r>
              <a:rPr lang="en-US" dirty="0"/>
              <a:t>, 724. https://doi.org/10.1038/s41597-023-02549-6</a:t>
            </a:r>
          </a:p>
        </p:txBody>
      </p:sp>
    </p:spTree>
    <p:extLst>
      <p:ext uri="{BB962C8B-B14F-4D97-AF65-F5344CB8AC3E}">
        <p14:creationId xmlns:p14="http://schemas.microsoft.com/office/powerpoint/2010/main" val="3126237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Unknown. (2025). </a:t>
            </a:r>
            <a:r>
              <a:rPr lang="en-US" i="1" dirty="0"/>
              <a:t>Scarlet tanager: Climate map </a:t>
            </a:r>
            <a:r>
              <a:rPr lang="en-US" i="0" dirty="0"/>
              <a:t>[Figure]</a:t>
            </a:r>
            <a:r>
              <a:rPr lang="en-US" dirty="0"/>
              <a:t>. Audubon. Retrieved from https://www.audubon.org/field-guide/bird/scarlet-tanager#bird-climate-vulnerability</a:t>
            </a:r>
          </a:p>
          <a:p>
            <a:pPr marL="0" indent="0">
              <a:buNone/>
            </a:pPr>
            <a:endParaRPr lang="en-US" dirty="0"/>
          </a:p>
          <a:p>
            <a:pPr marL="0" indent="0">
              <a:buNone/>
            </a:pPr>
            <a:r>
              <a:rPr lang="en-US" dirty="0"/>
              <a:t>Bouchard, P. (April 9, 2021). </a:t>
            </a:r>
            <a:r>
              <a:rPr lang="en-US" i="1" dirty="0"/>
              <a:t>Scarlet tanager</a:t>
            </a:r>
            <a:r>
              <a:rPr lang="en-US" dirty="0"/>
              <a:t>. </a:t>
            </a:r>
            <a:r>
              <a:rPr lang="en-US" dirty="0" err="1"/>
              <a:t>Unsplash</a:t>
            </a:r>
            <a:r>
              <a:rPr lang="en-US" dirty="0"/>
              <a:t>. Retrieved from: https://unsplash.com/photos/red-cardinal-perched-on-tree-branch-during-daytime-eDs6MwXcRgg</a:t>
            </a:r>
          </a:p>
        </p:txBody>
      </p:sp>
    </p:spTree>
    <p:extLst>
      <p:ext uri="{BB962C8B-B14F-4D97-AF65-F5344CB8AC3E}">
        <p14:creationId xmlns:p14="http://schemas.microsoft.com/office/powerpoint/2010/main" val="25559982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Unknown. (2025). </a:t>
            </a:r>
            <a:r>
              <a:rPr lang="en-US" i="1" dirty="0"/>
              <a:t>Scarlet tanager: Climate map </a:t>
            </a:r>
            <a:r>
              <a:rPr lang="en-US" i="0" dirty="0"/>
              <a:t>[Figure]</a:t>
            </a:r>
            <a:r>
              <a:rPr lang="en-US" dirty="0"/>
              <a:t>. Audubon. Retrieved from https://www.audubon.org/field-guide/bird/scarlet-tanager#bird-climate-vulnerability</a:t>
            </a:r>
          </a:p>
          <a:p>
            <a:pPr marL="0" indent="0">
              <a:buNone/>
            </a:pPr>
            <a:endParaRPr lang="en-US" dirty="0"/>
          </a:p>
          <a:p>
            <a:pPr marL="0" indent="0">
              <a:buNone/>
            </a:pPr>
            <a:r>
              <a:rPr lang="en-US" dirty="0"/>
              <a:t>Bouchard, P. (April 9, 2021). </a:t>
            </a:r>
            <a:r>
              <a:rPr lang="en-US" i="1" dirty="0"/>
              <a:t>Scarlet Tanager</a:t>
            </a:r>
            <a:r>
              <a:rPr lang="en-US" dirty="0"/>
              <a:t>. </a:t>
            </a:r>
            <a:r>
              <a:rPr lang="en-US" dirty="0" err="1"/>
              <a:t>Unsplash</a:t>
            </a:r>
            <a:r>
              <a:rPr lang="en-US" dirty="0"/>
              <a:t>. Retrieved from: https://unsplash.com/photos/red-cardinal-perched-on-tree-branch-during-daytime-eDs6MwXcRgg</a:t>
            </a:r>
          </a:p>
        </p:txBody>
      </p:sp>
    </p:spTree>
    <p:extLst>
      <p:ext uri="{BB962C8B-B14F-4D97-AF65-F5344CB8AC3E}">
        <p14:creationId xmlns:p14="http://schemas.microsoft.com/office/powerpoint/2010/main" val="2633132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Unknown. (2025). </a:t>
            </a:r>
            <a:r>
              <a:rPr lang="en-US" i="1" dirty="0"/>
              <a:t>Scarlet tanager: Climate map </a:t>
            </a:r>
            <a:r>
              <a:rPr lang="en-US" i="0" dirty="0"/>
              <a:t>[Figure]</a:t>
            </a:r>
            <a:r>
              <a:rPr lang="en-US" dirty="0"/>
              <a:t>. Audubon. Retrieved from https://www.audubon.org/field-guide/bird/scarlet-tanager#bird-climate-vulnerability</a:t>
            </a:r>
          </a:p>
          <a:p>
            <a:pPr marL="0" indent="0">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Bouchard, P. (April 9, 2021). </a:t>
            </a:r>
            <a:r>
              <a:rPr lang="en-US" i="1" dirty="0"/>
              <a:t>Scarlet Tanager</a:t>
            </a:r>
            <a:r>
              <a:rPr lang="en-US" dirty="0"/>
              <a:t>. </a:t>
            </a:r>
            <a:r>
              <a:rPr lang="en-US" dirty="0" err="1"/>
              <a:t>Unsplash</a:t>
            </a:r>
            <a:r>
              <a:rPr lang="en-US" dirty="0"/>
              <a:t>. Retrieved from: https://unsplash.com/photos/red-cardinal-perched-on-tree-branch-during-daytime-eDs6MwXcRgg</a:t>
            </a:r>
          </a:p>
        </p:txBody>
      </p:sp>
    </p:spTree>
    <p:extLst>
      <p:ext uri="{BB962C8B-B14F-4D97-AF65-F5344CB8AC3E}">
        <p14:creationId xmlns:p14="http://schemas.microsoft.com/office/powerpoint/2010/main" val="12510342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t>Bridge, E. (n.d.). Birds, bugs, and phenology. Shiny App. </a:t>
            </a:r>
            <a:r>
              <a:rPr lang="en-US" dirty="0">
                <a:hlinkClick r:id="rId3"/>
              </a:rPr>
              <a:t>https://aeroecology.shinyapps.io/Birds_Bugs_and_Phenology/</a:t>
            </a:r>
            <a:endParaRPr lang="en-US" dirty="0"/>
          </a:p>
          <a:p>
            <a:pPr>
              <a:buNone/>
            </a:pPr>
            <a:r>
              <a:rPr lang="en-US" dirty="0"/>
              <a:t> </a:t>
            </a:r>
          </a:p>
          <a:p>
            <a:pPr>
              <a:buNone/>
            </a:pPr>
            <a:endParaRPr lang="en-US" dirty="0">
              <a:latin typeface="Calibri"/>
              <a:ea typeface="Calibri"/>
              <a:cs typeface="Calibri"/>
            </a:endParaRPr>
          </a:p>
        </p:txBody>
      </p:sp>
    </p:spTree>
    <p:extLst>
      <p:ext uri="{BB962C8B-B14F-4D97-AF65-F5344CB8AC3E}">
        <p14:creationId xmlns:p14="http://schemas.microsoft.com/office/powerpoint/2010/main" val="3365913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Bridge, E. (n.d.). Birds, bugs, and phenology. Shiny App. </a:t>
            </a:r>
            <a:r>
              <a:rPr lang="en-US" dirty="0">
                <a:hlinkClick r:id="rId3"/>
              </a:rPr>
              <a:t>https://aeroecology.shinyapps.io/Birds_Bugs_and_Phenology/</a:t>
            </a:r>
            <a:endParaRPr lang="en-US" dirty="0"/>
          </a:p>
          <a:p>
            <a:pPr marL="158750" indent="0">
              <a:buNone/>
            </a:pPr>
            <a:endParaRPr lang="en-US" dirty="0"/>
          </a:p>
        </p:txBody>
      </p:sp>
    </p:spTree>
    <p:extLst>
      <p:ext uri="{BB962C8B-B14F-4D97-AF65-F5344CB8AC3E}">
        <p14:creationId xmlns:p14="http://schemas.microsoft.com/office/powerpoint/2010/main" val="608903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en-US" dirty="0">
                <a:latin typeface="Arial" panose="020B0604020202020204" pitchFamily="34" charset="0"/>
                <a:ea typeface="ＭＳ Ｐゴシック" panose="020B0600070205080204" pitchFamily="34" charset="-128"/>
              </a:rPr>
              <a:t>Bridge, E. (2023). </a:t>
            </a:r>
            <a:r>
              <a:rPr lang="en-US" altLang="en-US" i="1" dirty="0">
                <a:latin typeface="Arial" panose="020B0604020202020204" pitchFamily="34" charset="0"/>
                <a:ea typeface="ＭＳ Ｐゴシック" panose="020B0600070205080204" pitchFamily="34" charset="-128"/>
              </a:rPr>
              <a:t>Matching supply and demand </a:t>
            </a:r>
            <a:r>
              <a:rPr lang="en-US" altLang="en-US" dirty="0">
                <a:latin typeface="Arial" panose="020B0604020202020204" pitchFamily="34" charset="0"/>
                <a:ea typeface="ＭＳ Ｐゴシック" panose="020B0600070205080204" pitchFamily="34" charset="-128"/>
              </a:rPr>
              <a:t>[Figure]. Unpublished.</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en-US" dirty="0">
                <a:latin typeface="Arial" panose="020B0604020202020204" pitchFamily="34" charset="0"/>
                <a:ea typeface="ＭＳ Ｐゴシック" panose="020B0600070205080204" pitchFamily="34" charset="-128"/>
              </a:rPr>
              <a:t>For most migratory birds, it is imperative that they time their reproductive effort such that it coincides with peak resource availability. Since birds must initiate the breeding cycle well in advance of peak resource availability, they must effectively make a prediction about when that peak will materialize. And the peak can vary from year to year and can be subject to long term shifts due to climate change. Many birds have an internal clock that tells them when migration and reproduction should begin, but birds use cues from their environment to improve their estimates.</a:t>
            </a:r>
          </a:p>
        </p:txBody>
      </p:sp>
    </p:spTree>
    <p:extLst>
      <p:ext uri="{BB962C8B-B14F-4D97-AF65-F5344CB8AC3E}">
        <p14:creationId xmlns:p14="http://schemas.microsoft.com/office/powerpoint/2010/main" val="359041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D7E54-BE02-96AB-E20F-C5049BECE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BFA5-2B24-0E30-22A3-08320926E35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238BBDE-B3C1-F106-80BB-899FAC8854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en-US" dirty="0">
                <a:latin typeface="Arial" panose="020B0604020202020204" pitchFamily="34" charset="0"/>
                <a:ea typeface="ＭＳ Ｐゴシック" panose="020B0600070205080204" pitchFamily="34" charset="-128"/>
              </a:rPr>
              <a:t>Bridge, E. (2023). </a:t>
            </a:r>
            <a:r>
              <a:rPr lang="en-US" altLang="en-US" i="1" dirty="0">
                <a:latin typeface="Arial" panose="020B0604020202020204" pitchFamily="34" charset="0"/>
                <a:ea typeface="ＭＳ Ｐゴシック" panose="020B0600070205080204" pitchFamily="34" charset="-128"/>
              </a:rPr>
              <a:t>Timing of resource availability and resource requirements </a:t>
            </a:r>
            <a:r>
              <a:rPr lang="en-US" altLang="en-US" dirty="0">
                <a:latin typeface="Arial" panose="020B0604020202020204" pitchFamily="34" charset="0"/>
                <a:ea typeface="ＭＳ Ｐゴシック" panose="020B0600070205080204" pitchFamily="34" charset="-128"/>
              </a:rPr>
              <a:t>[Figure]. Unpublished.</a:t>
            </a:r>
          </a:p>
        </p:txBody>
      </p:sp>
    </p:spTree>
    <p:extLst>
      <p:ext uri="{BB962C8B-B14F-4D97-AF65-F5344CB8AC3E}">
        <p14:creationId xmlns:p14="http://schemas.microsoft.com/office/powerpoint/2010/main" val="2687881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 name="Google Shape;4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a:extLst>
            <a:ext uri="{FF2B5EF4-FFF2-40B4-BE49-F238E27FC236}">
              <a16:creationId xmlns:a16="http://schemas.microsoft.com/office/drawing/2014/main" id="{15EA8E8A-F3BB-6999-A678-19ED41E4158F}"/>
            </a:ext>
          </a:extLst>
        </p:cNvPr>
        <p:cNvGrpSpPr/>
        <p:nvPr/>
      </p:nvGrpSpPr>
      <p:grpSpPr>
        <a:xfrm>
          <a:off x="0" y="0"/>
          <a:ext cx="0" cy="0"/>
          <a:chOff x="0" y="0"/>
          <a:chExt cx="0" cy="0"/>
        </a:xfrm>
      </p:grpSpPr>
      <p:sp>
        <p:nvSpPr>
          <p:cNvPr id="80" name="Google Shape;80;p8:notes">
            <a:extLst>
              <a:ext uri="{FF2B5EF4-FFF2-40B4-BE49-F238E27FC236}">
                <a16:creationId xmlns:a16="http://schemas.microsoft.com/office/drawing/2014/main" id="{449CF559-8DCD-B02B-20AA-318B07CE026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K20 Center. (n.d.). Driving question board. Strategies. </a:t>
            </a:r>
            <a:r>
              <a:rPr lang="en-US" sz="1100" b="0" i="0" u="sng" strike="noStrike" cap="none" dirty="0">
                <a:solidFill>
                  <a:srgbClr val="000000"/>
                </a:solidFill>
                <a:effectLst/>
                <a:latin typeface="Arial"/>
                <a:ea typeface="Arial"/>
                <a:cs typeface="Arial"/>
                <a:sym typeface="Arial"/>
                <a:hlinkClick r:id="rId3"/>
              </a:rPr>
              <a:t>https://learn.k20center.ou.edu/strategy/1511</a:t>
            </a:r>
            <a:endParaRPr dirty="0"/>
          </a:p>
        </p:txBody>
      </p:sp>
      <p:sp>
        <p:nvSpPr>
          <p:cNvPr id="81" name="Google Shape;81;p8:notes">
            <a:extLst>
              <a:ext uri="{FF2B5EF4-FFF2-40B4-BE49-F238E27FC236}">
                <a16:creationId xmlns:a16="http://schemas.microsoft.com/office/drawing/2014/main" id="{55098567-4573-ADE4-7ACF-B4D41CD1682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0874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K20 Center. (n.d.). Bell ringers and exit tickets. Strategies. </a:t>
            </a:r>
            <a:r>
              <a:rPr lang="en-US" dirty="0">
                <a:hlinkClick r:id="rId3"/>
              </a:rPr>
              <a:t>https://learn.k20center.ou.edu/strategy/125</a:t>
            </a:r>
            <a:endParaRPr lang="en-US" dirty="0"/>
          </a:p>
        </p:txBody>
      </p:sp>
    </p:spTree>
    <p:extLst>
      <p:ext uri="{BB962C8B-B14F-4D97-AF65-F5344CB8AC3E}">
        <p14:creationId xmlns:p14="http://schemas.microsoft.com/office/powerpoint/2010/main" val="1958851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 name="Google Shape;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 name="Google Shape;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solidFill>
                  <a:srgbClr val="292929"/>
                </a:solidFill>
              </a:rPr>
              <a:t>Bridge, E. (n.d.). Birds, bugs, and phenology. Shiny App. </a:t>
            </a:r>
            <a:r>
              <a:rPr lang="en-US" dirty="0">
                <a:solidFill>
                  <a:srgbClr val="292929"/>
                </a:solidFill>
                <a:hlinkClick r:id="rId3"/>
              </a:rPr>
              <a:t>https://aeroecology.shinyapps.io/Birds_Bugs_and_Phenology/</a:t>
            </a:r>
            <a:endParaRPr lang="en-US" dirty="0"/>
          </a:p>
          <a:p>
            <a:pPr>
              <a:buNone/>
            </a:pPr>
            <a:endParaRPr lang="en-US" dirty="0"/>
          </a:p>
          <a:p>
            <a:pPr>
              <a:buNone/>
            </a:pPr>
            <a:br>
              <a:rPr lang="en-US" dirty="0"/>
            </a:br>
            <a:endParaRPr lang="en-US" dirty="0"/>
          </a:p>
        </p:txBody>
      </p:sp>
    </p:spTree>
    <p:extLst>
      <p:ext uri="{BB962C8B-B14F-4D97-AF65-F5344CB8AC3E}">
        <p14:creationId xmlns:p14="http://schemas.microsoft.com/office/powerpoint/2010/main" val="667349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solidFill>
                  <a:srgbClr val="292929"/>
                </a:solidFill>
              </a:rPr>
              <a:t>Bridge, E. (n.d.). Birds, bugs, and phenology. Shiny App. </a:t>
            </a:r>
            <a:r>
              <a:rPr lang="en-US" dirty="0">
                <a:solidFill>
                  <a:srgbClr val="292929"/>
                </a:solidFill>
                <a:hlinkClick r:id="rId3"/>
              </a:rPr>
              <a:t>https://aeroecology.shinyapps.io/Birds_Bugs_and_Phenology/</a:t>
            </a:r>
            <a:endParaRPr lang="en-US" dirty="0"/>
          </a:p>
          <a:p>
            <a:pPr>
              <a:buNone/>
            </a:pPr>
            <a:endParaRPr lang="en-US" dirty="0"/>
          </a:p>
          <a:p>
            <a:pPr>
              <a:buNone/>
            </a:pPr>
            <a:br>
              <a:rPr lang="en-US" dirty="0"/>
            </a:br>
            <a:endParaRPr lang="en-US" dirty="0"/>
          </a:p>
        </p:txBody>
      </p:sp>
    </p:spTree>
    <p:extLst>
      <p:ext uri="{BB962C8B-B14F-4D97-AF65-F5344CB8AC3E}">
        <p14:creationId xmlns:p14="http://schemas.microsoft.com/office/powerpoint/2010/main" val="3216740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dirty="0">
                <a:solidFill>
                  <a:srgbClr val="292929"/>
                </a:solidFill>
              </a:rPr>
              <a:t>Bridge, E. (n.d.). Birds, bugs, and phenology. Shiny App. </a:t>
            </a:r>
            <a:r>
              <a:rPr lang="en-US" dirty="0">
                <a:solidFill>
                  <a:srgbClr val="292929"/>
                </a:solidFill>
                <a:hlinkClick r:id="rId3"/>
              </a:rPr>
              <a:t>https://aeroecology.shinyapps.io/Birds_Bugs_and_Phenology/</a:t>
            </a:r>
            <a:endParaRPr lang="en-US" dirty="0"/>
          </a:p>
          <a:p>
            <a:pPr>
              <a:buNone/>
            </a:pPr>
            <a:endParaRPr lang="en-US" dirty="0"/>
          </a:p>
          <a:p>
            <a:pPr>
              <a:buNone/>
            </a:pPr>
            <a:br>
              <a:rPr lang="en-US" dirty="0"/>
            </a:br>
            <a:endParaRPr lang="en-US" dirty="0"/>
          </a:p>
        </p:txBody>
      </p:sp>
    </p:spTree>
    <p:extLst>
      <p:ext uri="{BB962C8B-B14F-4D97-AF65-F5344CB8AC3E}">
        <p14:creationId xmlns:p14="http://schemas.microsoft.com/office/powerpoint/2010/main" val="897109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a:extLst>
            <a:ext uri="{FF2B5EF4-FFF2-40B4-BE49-F238E27FC236}">
              <a16:creationId xmlns:a16="http://schemas.microsoft.com/office/drawing/2014/main" id="{3DE2D830-E123-0BC4-8E28-40DC3ADB7E97}"/>
            </a:ext>
          </a:extLst>
        </p:cNvPr>
        <p:cNvGrpSpPr/>
        <p:nvPr/>
      </p:nvGrpSpPr>
      <p:grpSpPr>
        <a:xfrm>
          <a:off x="0" y="0"/>
          <a:ext cx="0" cy="0"/>
          <a:chOff x="0" y="0"/>
          <a:chExt cx="0" cy="0"/>
        </a:xfrm>
      </p:grpSpPr>
      <p:sp>
        <p:nvSpPr>
          <p:cNvPr id="73" name="Google Shape;73;p7:notes">
            <a:extLst>
              <a:ext uri="{FF2B5EF4-FFF2-40B4-BE49-F238E27FC236}">
                <a16:creationId xmlns:a16="http://schemas.microsoft.com/office/drawing/2014/main" id="{DFCB3B6D-DF8C-157F-6180-4C491EC0842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7:notes">
            <a:extLst>
              <a:ext uri="{FF2B5EF4-FFF2-40B4-BE49-F238E27FC236}">
                <a16:creationId xmlns:a16="http://schemas.microsoft.com/office/drawing/2014/main" id="{8E9B6D72-0328-CE65-74B2-2E22436D144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3182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0DCEA11F-D3D1-3B26-574F-402DAB593179}"/>
            </a:ext>
          </a:extLst>
        </p:cNvPr>
        <p:cNvGrpSpPr/>
        <p:nvPr/>
      </p:nvGrpSpPr>
      <p:grpSpPr>
        <a:xfrm>
          <a:off x="0" y="0"/>
          <a:ext cx="0" cy="0"/>
          <a:chOff x="0" y="0"/>
          <a:chExt cx="0" cy="0"/>
        </a:xfrm>
      </p:grpSpPr>
      <p:sp>
        <p:nvSpPr>
          <p:cNvPr id="87" name="Google Shape;87;p9:notes">
            <a:extLst>
              <a:ext uri="{FF2B5EF4-FFF2-40B4-BE49-F238E27FC236}">
                <a16:creationId xmlns:a16="http://schemas.microsoft.com/office/drawing/2014/main" id="{BFBC3071-8DE2-287B-EC4F-8FD84B2067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a:t>K20 Center. (n.d.). How I know it. Strategies. </a:t>
            </a:r>
            <a:r>
              <a:rPr lang="en-US" dirty="0">
                <a:hlinkClick r:id="rId3"/>
              </a:rPr>
              <a:t>https://learn.k20center.ou.edu/strategy/144</a:t>
            </a:r>
            <a:endParaRPr lang="en-US"/>
          </a:p>
          <a:p>
            <a:pPr>
              <a:buNone/>
            </a:pPr>
            <a:r>
              <a:rPr lang="en-US" dirty="0"/>
              <a:t> </a:t>
            </a:r>
          </a:p>
          <a:p>
            <a:pPr marL="0" indent="0">
              <a:buNone/>
            </a:pPr>
            <a:endParaRPr lang="en-US" dirty="0"/>
          </a:p>
          <a:p>
            <a:pPr marL="0" indent="0">
              <a:buNone/>
            </a:pPr>
            <a:br>
              <a:rPr lang="en-US" dirty="0"/>
            </a:br>
            <a:endParaRPr lang="en-US" dirty="0"/>
          </a:p>
        </p:txBody>
      </p:sp>
      <p:sp>
        <p:nvSpPr>
          <p:cNvPr id="88" name="Google Shape;88;p9:notes">
            <a:extLst>
              <a:ext uri="{FF2B5EF4-FFF2-40B4-BE49-F238E27FC236}">
                <a16:creationId xmlns:a16="http://schemas.microsoft.com/office/drawing/2014/main" id="{D4BDC7F7-76B5-AB07-5835-EB355AD667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9356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bg>
      <p:bgPr>
        <a:blipFill>
          <a:blip r:embed="rId2">
            <a:alphaModFix/>
          </a:blip>
          <a:stretch>
            <a:fillRect/>
          </a:stretch>
        </a:blipFill>
        <a:effectLst/>
      </p:bgPr>
    </p:bg>
    <p:spTree>
      <p:nvGrpSpPr>
        <p:cNvPr id="1" name="Shape 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secHead">
  <p:cSld name="SECTION_HEADER">
    <p:bg>
      <p:bgPr>
        <a:blipFill>
          <a:blip r:embed="rId2">
            <a:alphaModFix/>
          </a:blip>
          <a:stretch>
            <a:fillRect/>
          </a:stretch>
        </a:blipFill>
        <a:effectLst/>
      </p:bgPr>
    </p:bg>
    <p:spTree>
      <p:nvGrpSpPr>
        <p:cNvPr id="1" name="Shape 7"/>
        <p:cNvGrpSpPr/>
        <p:nvPr/>
      </p:nvGrpSpPr>
      <p:grpSpPr>
        <a:xfrm>
          <a:off x="0" y="0"/>
          <a:ext cx="0" cy="0"/>
          <a:chOff x="0" y="0"/>
          <a:chExt cx="0" cy="0"/>
        </a:xfrm>
      </p:grpSpPr>
      <p:pic>
        <p:nvPicPr>
          <p:cNvPr id="8" name="Google Shape;8;p3"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
        <p:nvSpPr>
          <p:cNvPr id="9" name="Google Shape;9;p3"/>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rmAutofit/>
          </a:bodyPr>
          <a:lstStyle>
            <a:lvl1pPr marR="0" lvl="0" algn="l" rtl="0">
              <a:lnSpc>
                <a:spcPct val="115000"/>
              </a:lnSpc>
              <a:spcBef>
                <a:spcPts val="0"/>
              </a:spcBef>
              <a:spcAft>
                <a:spcPts val="0"/>
              </a:spcAft>
              <a:buClr>
                <a:schemeClr val="lt1"/>
              </a:buClr>
              <a:buSzPts val="2600"/>
              <a:buFont typeface="Calibri"/>
              <a:buNone/>
              <a:defRPr sz="26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9pPr>
          </a:lstStyle>
          <a:p>
            <a:endParaRPr/>
          </a:p>
        </p:txBody>
      </p:sp>
      <p:sp>
        <p:nvSpPr>
          <p:cNvPr id="10" name="Google Shape;10;p3"/>
          <p:cNvSpPr txBox="1">
            <a:spLocks noGrp="1"/>
          </p:cNvSpPr>
          <p:nvPr>
            <p:ph type="ctrTitle"/>
          </p:nvPr>
        </p:nvSpPr>
        <p:spPr>
          <a:xfrm>
            <a:off x="455850" y="744575"/>
            <a:ext cx="8232300" cy="2052600"/>
          </a:xfrm>
          <a:prstGeom prst="rect">
            <a:avLst/>
          </a:prstGeom>
          <a:noFill/>
          <a:ln>
            <a:noFill/>
          </a:ln>
        </p:spPr>
        <p:txBody>
          <a:bodyPr spcFirstLastPara="1" wrap="square" lIns="91425" tIns="91425" rIns="91425" bIns="91425" anchor="b" anchorCtr="0">
            <a:normAutofit/>
          </a:bodyPr>
          <a:lstStyle>
            <a:lvl1pPr marR="0" lvl="0" algn="l" rtl="0">
              <a:lnSpc>
                <a:spcPct val="115000"/>
              </a:lnSpc>
              <a:spcBef>
                <a:spcPts val="0"/>
              </a:spcBef>
              <a:spcAft>
                <a:spcPts val="0"/>
              </a:spcAft>
              <a:buClr>
                <a:schemeClr val="lt1"/>
              </a:buClr>
              <a:buSzPts val="5000"/>
              <a:buFont typeface="Calibri"/>
              <a:buNone/>
              <a:defRPr sz="50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estion/Objective">
  <p:cSld name="Objective">
    <p:bg>
      <p:bgPr>
        <a:blipFill>
          <a:blip r:embed="rId2">
            <a:alphaModFix/>
          </a:blip>
          <a:stretch>
            <a:fillRect/>
          </a:stretch>
        </a:blipFill>
        <a:effectLst/>
      </p:bgPr>
    </p:bg>
    <p:spTree>
      <p:nvGrpSpPr>
        <p:cNvPr id="1" name="Shape 11"/>
        <p:cNvGrpSpPr/>
        <p:nvPr/>
      </p:nvGrpSpPr>
      <p:grpSpPr>
        <a:xfrm>
          <a:off x="0" y="0"/>
          <a:ext cx="0" cy="0"/>
          <a:chOff x="0" y="0"/>
          <a:chExt cx="0" cy="0"/>
        </a:xfrm>
      </p:grpSpPr>
      <p:pic>
        <p:nvPicPr>
          <p:cNvPr id="12" name="Google Shape;12;p4"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
        <p:nvSpPr>
          <p:cNvPr id="13" name="Google Shape;13;p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lt1"/>
              </a:buClr>
              <a:buSzPts val="5000"/>
              <a:buFont typeface="Calibri"/>
              <a:buNone/>
              <a:defRPr sz="50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9pPr>
          </a:lstStyle>
          <a:p>
            <a:endParaRPr/>
          </a:p>
        </p:txBody>
      </p:sp>
      <p:sp>
        <p:nvSpPr>
          <p:cNvPr id="14" name="Google Shape;14;p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lt1"/>
              </a:buClr>
              <a:buSzPts val="2600"/>
              <a:buFont typeface="NTR"/>
              <a:buChar char="●"/>
              <a:defRPr sz="2600" b="0" i="0" u="none" strike="noStrike" cap="none">
                <a:solidFill>
                  <a:schemeClr val="lt1"/>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estion/Objective">
  <p:cSld name="Essential Question">
    <p:bg>
      <p:bgPr>
        <a:blipFill>
          <a:blip r:embed="rId2">
            <a:alphaModFix/>
          </a:blip>
          <a:stretch>
            <a:fillRect/>
          </a:stretch>
        </a:blipFill>
        <a:effectLst/>
      </p:bgPr>
    </p:bg>
    <p:spTree>
      <p:nvGrpSpPr>
        <p:cNvPr id="1" name="Shape 15"/>
        <p:cNvGrpSpPr/>
        <p:nvPr/>
      </p:nvGrpSpPr>
      <p:grpSpPr>
        <a:xfrm>
          <a:off x="0" y="0"/>
          <a:ext cx="0" cy="0"/>
          <a:chOff x="0" y="0"/>
          <a:chExt cx="0" cy="0"/>
        </a:xfrm>
      </p:grpSpPr>
      <p:pic>
        <p:nvPicPr>
          <p:cNvPr id="16" name="Google Shape;16;p5"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
        <p:nvSpPr>
          <p:cNvPr id="17" name="Google Shape;17;p5"/>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marR="0" lvl="0" algn="l" rtl="0">
              <a:lnSpc>
                <a:spcPct val="150000"/>
              </a:lnSpc>
              <a:spcBef>
                <a:spcPts val="0"/>
              </a:spcBef>
              <a:spcAft>
                <a:spcPts val="0"/>
              </a:spcAft>
              <a:buClr>
                <a:schemeClr val="lt1"/>
              </a:buClr>
              <a:buSzPts val="5000"/>
              <a:buFont typeface="Calibri"/>
              <a:buNone/>
              <a:defRPr sz="5000" b="0" i="0" u="none" strike="noStrike" cap="none">
                <a:solidFill>
                  <a:schemeClr val="lt1"/>
                </a:solidFill>
                <a:latin typeface="Calibri"/>
                <a:ea typeface="Calibri"/>
                <a:cs typeface="Calibri"/>
                <a:sym typeface="Calibri"/>
              </a:defRPr>
            </a:lvl1pPr>
            <a:lvl2pPr marR="0" lvl="1"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2pPr>
            <a:lvl3pPr marR="0" lvl="2"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3pPr>
            <a:lvl4pPr marR="0" lvl="3"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4pPr>
            <a:lvl5pPr marR="0" lvl="4"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5pPr>
            <a:lvl6pPr marR="0" lvl="5"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6pPr>
            <a:lvl7pPr marR="0" lvl="6"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7pPr>
            <a:lvl8pPr marR="0" lvl="7"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8pPr>
            <a:lvl9pPr marR="0" lvl="8" algn="l" rtl="0">
              <a:lnSpc>
                <a:spcPct val="150000"/>
              </a:lnSpc>
              <a:spcBef>
                <a:spcPts val="0"/>
              </a:spcBef>
              <a:spcAft>
                <a:spcPts val="0"/>
              </a:spcAft>
              <a:buClr>
                <a:srgbClr val="000000"/>
              </a:buClr>
              <a:buSzPts val="5100"/>
              <a:buFont typeface="Calibri"/>
              <a:buNone/>
              <a:defRPr sz="5100" b="0" i="0" u="none" strike="noStrike" cap="none">
                <a:solidFill>
                  <a:srgbClr val="000000"/>
                </a:solidFill>
                <a:latin typeface="Calibri"/>
                <a:ea typeface="Calibri"/>
                <a:cs typeface="Calibri"/>
                <a:sym typeface="Calibri"/>
              </a:defRPr>
            </a:lvl9pPr>
          </a:lstStyle>
          <a:p>
            <a:endParaRPr/>
          </a:p>
        </p:txBody>
      </p:sp>
      <p:sp>
        <p:nvSpPr>
          <p:cNvPr id="18" name="Google Shape;18;p5"/>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marR="0" lvl="0" algn="l" rtl="0">
              <a:lnSpc>
                <a:spcPct val="150000"/>
              </a:lnSpc>
              <a:spcBef>
                <a:spcPts val="0"/>
              </a:spcBef>
              <a:spcAft>
                <a:spcPts val="0"/>
              </a:spcAft>
              <a:buClr>
                <a:schemeClr val="lt1"/>
              </a:buClr>
              <a:buSzPts val="2600"/>
              <a:buFont typeface="NTR"/>
              <a:buChar char="●"/>
              <a:defRPr sz="2600" b="0" i="0" u="none" strike="noStrike" cap="none">
                <a:solidFill>
                  <a:schemeClr val="lt1"/>
                </a:solidFill>
                <a:latin typeface="Calibri"/>
                <a:ea typeface="Calibri"/>
                <a:cs typeface="Calibri"/>
                <a:sym typeface="Calibri"/>
              </a:defRPr>
            </a:lvl1pPr>
            <a:lvl2pPr marR="0" lvl="1"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2pPr>
            <a:lvl3pPr marR="0" lvl="2"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3pPr>
            <a:lvl4pPr marR="0" lvl="3"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4pPr>
            <a:lvl5pPr marR="0" lvl="4"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5pPr>
            <a:lvl6pPr marR="0" lvl="5"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6pPr>
            <a:lvl7pPr marR="0" lvl="6"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7pPr>
            <a:lvl8pPr marR="0" lvl="7"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8pPr>
            <a:lvl9pPr marR="0" lvl="8" algn="l" rtl="0">
              <a:lnSpc>
                <a:spcPct val="150000"/>
              </a:lnSpc>
              <a:spcBef>
                <a:spcPts val="0"/>
              </a:spcBef>
              <a:spcAft>
                <a:spcPts val="0"/>
              </a:spcAft>
              <a:buClr>
                <a:srgbClr val="000000"/>
              </a:buClr>
              <a:buSzPts val="2700"/>
              <a:buFont typeface="Calibri"/>
              <a:buNone/>
              <a:defRPr sz="2700" b="0" i="0" u="none" strike="noStrike" cap="none">
                <a:solidFill>
                  <a:srgbClr val="000000"/>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Layout">
  <p:cSld name="Content - 1 Column">
    <p:bg>
      <p:bgPr>
        <a:solidFill>
          <a:schemeClr val="lt1"/>
        </a:solidFill>
        <a:effectLst/>
      </p:bgPr>
    </p:bg>
    <p:spTree>
      <p:nvGrpSpPr>
        <p:cNvPr id="1" name="Shape 23"/>
        <p:cNvGrpSpPr/>
        <p:nvPr/>
      </p:nvGrpSpPr>
      <p:grpSpPr>
        <a:xfrm>
          <a:off x="0" y="0"/>
          <a:ext cx="0" cy="0"/>
          <a:chOff x="0" y="0"/>
          <a:chExt cx="0" cy="0"/>
        </a:xfrm>
      </p:grpSpPr>
      <p:pic>
        <p:nvPicPr>
          <p:cNvPr id="24" name="Google Shape;24;p7"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25" name="Google Shape;25;p7"/>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rgbClr val="91192A"/>
              </a:buClr>
              <a:buSzPts val="3600"/>
              <a:buFont typeface="Calibri"/>
              <a:buNone/>
              <a:defRPr sz="3600" b="0" i="0" u="none" strike="noStrike" cap="none">
                <a:solidFill>
                  <a:schemeClr val="accent3"/>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9pPr>
          </a:lstStyle>
          <a:p>
            <a:endParaRPr/>
          </a:p>
        </p:txBody>
      </p:sp>
      <p:sp>
        <p:nvSpPr>
          <p:cNvPr id="26" name="Google Shape;26;p7"/>
          <p:cNvSpPr txBox="1">
            <a:spLocks noGrp="1"/>
          </p:cNvSpPr>
          <p:nvPr>
            <p:ph type="body" idx="1"/>
          </p:nvPr>
        </p:nvSpPr>
        <p:spPr>
          <a:xfrm>
            <a:off x="456300" y="1263111"/>
            <a:ext cx="8225400" cy="1968286"/>
          </a:xfrm>
          <a:prstGeom prst="rect">
            <a:avLst/>
          </a:prstGeom>
          <a:noFill/>
          <a:ln>
            <a:noFill/>
          </a:ln>
        </p:spPr>
        <p:txBody>
          <a:bodyPr spcFirstLastPara="1" wrap="square" lIns="91425" tIns="91425" rIns="91425" bIns="91425" anchor="t" anchorCtr="0">
            <a:noAutofit/>
          </a:bodyPr>
          <a:lstStyle>
            <a:lvl1pPr marL="457200" marR="0" lvl="0" indent="-393700" algn="l" rtl="0">
              <a:lnSpc>
                <a:spcPct val="115000"/>
              </a:lnSpc>
              <a:spcBef>
                <a:spcPts val="0"/>
              </a:spcBef>
              <a:spcAft>
                <a:spcPts val="0"/>
              </a:spcAft>
              <a:buClr>
                <a:schemeClr val="accent3"/>
              </a:buClr>
              <a:buSzPts val="2600"/>
              <a:buFont typeface="NTR"/>
              <a:buChar char="●"/>
              <a:defRPr sz="2600" b="0" i="0" u="none" strike="noStrike" cap="none">
                <a:solidFill>
                  <a:schemeClr val="dk1"/>
                </a:solidFill>
                <a:latin typeface="Calibri"/>
                <a:ea typeface="Calibri"/>
                <a:cs typeface="Calibri"/>
                <a:sym typeface="Calibri"/>
              </a:defRPr>
            </a:lvl1pPr>
            <a:lvl2pPr marL="914400" marR="0" lvl="1" indent="-393700" algn="l" rtl="0">
              <a:lnSpc>
                <a:spcPct val="115000"/>
              </a:lnSpc>
              <a:spcBef>
                <a:spcPts val="0"/>
              </a:spcBef>
              <a:spcAft>
                <a:spcPts val="0"/>
              </a:spcAft>
              <a:buClr>
                <a:schemeClr val="accent2"/>
              </a:buClr>
              <a:buSzPts val="2600"/>
              <a:buFont typeface="Courier New"/>
              <a:buChar char="o"/>
              <a:defRPr sz="2600" b="0" i="0" u="none" strike="noStrike" cap="none">
                <a:solidFill>
                  <a:schemeClr val="dk1"/>
                </a:solidFill>
                <a:latin typeface="Calibri"/>
                <a:ea typeface="Calibri"/>
                <a:cs typeface="Calibri"/>
                <a:sym typeface="Calibri"/>
              </a:defRPr>
            </a:lvl2pPr>
            <a:lvl3pPr marL="1371600" marR="0" lvl="2" indent="-393700" algn="l" rtl="0">
              <a:lnSpc>
                <a:spcPct val="115000"/>
              </a:lnSpc>
              <a:spcBef>
                <a:spcPts val="0"/>
              </a:spcBef>
              <a:spcAft>
                <a:spcPts val="0"/>
              </a:spcAft>
              <a:buClr>
                <a:schemeClr val="accent4"/>
              </a:buClr>
              <a:buSzPts val="2600"/>
              <a:buFont typeface="Noto Sans Symbols"/>
              <a:buChar char="▪"/>
              <a:defRPr sz="2600" b="0" i="0" u="none" strike="noStrike" cap="none">
                <a:solidFill>
                  <a:schemeClr val="dk1"/>
                </a:solidFill>
                <a:latin typeface="Calibri"/>
                <a:ea typeface="Calibri"/>
                <a:cs typeface="Calibri"/>
                <a:sym typeface="Calibri"/>
              </a:defRPr>
            </a:lvl3pPr>
            <a:lvl4pPr marL="1828800" marR="0" lvl="3"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4pPr>
            <a:lvl5pPr marL="2286000" marR="0" lvl="4"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5pPr>
            <a:lvl6pPr marL="2743200" marR="0" lvl="5"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6pPr>
            <a:lvl7pPr marL="3200400" marR="0" lvl="6"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7pPr>
            <a:lvl8pPr marL="3657600" marR="0" lvl="7"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8pPr>
            <a:lvl9pPr marL="4114800" marR="0" lvl="8"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 Layout">
  <p:cSld name="Content - 2 column">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txBox="1">
            <a:spLocks noGrp="1"/>
          </p:cNvSpPr>
          <p:nvPr>
            <p:ph type="body" idx="1"/>
          </p:nvPr>
        </p:nvSpPr>
        <p:spPr>
          <a:xfrm>
            <a:off x="456300" y="1263111"/>
            <a:ext cx="3993900" cy="3251519"/>
          </a:xfrm>
          <a:prstGeom prst="rect">
            <a:avLst/>
          </a:prstGeom>
          <a:noFill/>
          <a:ln>
            <a:noFill/>
          </a:ln>
        </p:spPr>
        <p:txBody>
          <a:bodyPr spcFirstLastPara="1" wrap="square" lIns="91425" tIns="91425" rIns="91425" bIns="91425" anchor="t" anchorCtr="0">
            <a:noAutofit/>
          </a:bodyPr>
          <a:lstStyle>
            <a:lvl1pPr marL="457200" marR="0" lvl="0" indent="-393700" algn="l" rtl="0">
              <a:lnSpc>
                <a:spcPct val="115000"/>
              </a:lnSpc>
              <a:spcBef>
                <a:spcPts val="0"/>
              </a:spcBef>
              <a:spcAft>
                <a:spcPts val="0"/>
              </a:spcAft>
              <a:buClr>
                <a:schemeClr val="accent3"/>
              </a:buClr>
              <a:buSzPts val="2600"/>
              <a:buFont typeface="NTR"/>
              <a:buChar char="●"/>
              <a:defRPr sz="2600" b="0" i="0" u="none" strike="noStrike" cap="none">
                <a:solidFill>
                  <a:schemeClr val="dk1"/>
                </a:solidFill>
                <a:latin typeface="Calibri"/>
                <a:ea typeface="Calibri"/>
                <a:cs typeface="Calibri"/>
                <a:sym typeface="Calibri"/>
              </a:defRPr>
            </a:lvl1pPr>
            <a:lvl2pPr marL="914400" marR="0" lvl="1" indent="-393700" algn="l" rtl="0">
              <a:lnSpc>
                <a:spcPct val="115000"/>
              </a:lnSpc>
              <a:spcBef>
                <a:spcPts val="0"/>
              </a:spcBef>
              <a:spcAft>
                <a:spcPts val="0"/>
              </a:spcAft>
              <a:buClr>
                <a:schemeClr val="accent2"/>
              </a:buClr>
              <a:buSzPts val="2600"/>
              <a:buFont typeface="Courier New"/>
              <a:buChar char="o"/>
              <a:defRPr sz="2600" b="0" i="0" u="none" strike="noStrike" cap="none">
                <a:solidFill>
                  <a:schemeClr val="dk1"/>
                </a:solidFill>
                <a:latin typeface="Calibri"/>
                <a:ea typeface="Calibri"/>
                <a:cs typeface="Calibri"/>
                <a:sym typeface="Calibri"/>
              </a:defRPr>
            </a:lvl2pPr>
            <a:lvl3pPr marL="1371600" marR="0" lvl="2" indent="-393700" algn="l" rtl="0">
              <a:lnSpc>
                <a:spcPct val="115000"/>
              </a:lnSpc>
              <a:spcBef>
                <a:spcPts val="0"/>
              </a:spcBef>
              <a:spcAft>
                <a:spcPts val="0"/>
              </a:spcAft>
              <a:buClr>
                <a:schemeClr val="accent4"/>
              </a:buClr>
              <a:buSzPts val="2600"/>
              <a:buFont typeface="Noto Sans Symbols"/>
              <a:buChar char="▪"/>
              <a:defRPr sz="2600" b="0" i="0" u="none" strike="noStrike" cap="none">
                <a:solidFill>
                  <a:schemeClr val="dk1"/>
                </a:solidFill>
                <a:latin typeface="Calibri"/>
                <a:ea typeface="Calibri"/>
                <a:cs typeface="Calibri"/>
                <a:sym typeface="Calibri"/>
              </a:defRPr>
            </a:lvl3pPr>
            <a:lvl4pPr marL="1828800" marR="0" lvl="3"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4pPr>
            <a:lvl5pPr marL="2286000" marR="0" lvl="4"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5pPr>
            <a:lvl6pPr marL="2743200" marR="0" lvl="5"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6pPr>
            <a:lvl7pPr marL="3200400" marR="0" lvl="6"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7pPr>
            <a:lvl8pPr marL="3657600" marR="0" lvl="7"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8pPr>
            <a:lvl9pPr marL="4114800" marR="0" lvl="8"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9pPr>
          </a:lstStyle>
          <a:p>
            <a:endParaRPr/>
          </a:p>
        </p:txBody>
      </p:sp>
      <p:sp>
        <p:nvSpPr>
          <p:cNvPr id="29" name="Google Shape;29;p8"/>
          <p:cNvSpPr txBox="1">
            <a:spLocks noGrp="1"/>
          </p:cNvSpPr>
          <p:nvPr>
            <p:ph type="body" idx="2"/>
          </p:nvPr>
        </p:nvSpPr>
        <p:spPr>
          <a:xfrm>
            <a:off x="4687932" y="1263111"/>
            <a:ext cx="3993900" cy="3251519"/>
          </a:xfrm>
          <a:prstGeom prst="rect">
            <a:avLst/>
          </a:prstGeom>
          <a:noFill/>
          <a:ln>
            <a:noFill/>
          </a:ln>
        </p:spPr>
        <p:txBody>
          <a:bodyPr spcFirstLastPara="1" wrap="square" lIns="91425" tIns="91425" rIns="91425" bIns="91425" anchor="t" anchorCtr="0">
            <a:noAutofit/>
          </a:bodyPr>
          <a:lstStyle>
            <a:lvl1pPr marL="457200" marR="0" lvl="0" indent="-393700" algn="l" rtl="0">
              <a:lnSpc>
                <a:spcPct val="115000"/>
              </a:lnSpc>
              <a:spcBef>
                <a:spcPts val="0"/>
              </a:spcBef>
              <a:spcAft>
                <a:spcPts val="0"/>
              </a:spcAft>
              <a:buClr>
                <a:schemeClr val="accent3"/>
              </a:buClr>
              <a:buSzPts val="2600"/>
              <a:buFont typeface="Calibri"/>
              <a:buAutoNum type="arabicPeriod"/>
              <a:defRPr sz="2600" b="0" i="0" u="none" strike="noStrike" cap="none">
                <a:solidFill>
                  <a:schemeClr val="dk1"/>
                </a:solidFill>
                <a:latin typeface="Calibri"/>
                <a:ea typeface="Calibri"/>
                <a:cs typeface="Calibri"/>
                <a:sym typeface="Calibri"/>
              </a:defRPr>
            </a:lvl1pPr>
            <a:lvl2pPr marL="914400" marR="0" lvl="1" indent="-393700" algn="l" rtl="0">
              <a:lnSpc>
                <a:spcPct val="115000"/>
              </a:lnSpc>
              <a:spcBef>
                <a:spcPts val="0"/>
              </a:spcBef>
              <a:spcAft>
                <a:spcPts val="0"/>
              </a:spcAft>
              <a:buClr>
                <a:schemeClr val="accent2"/>
              </a:buClr>
              <a:buSzPts val="2600"/>
              <a:buFont typeface="Calibri"/>
              <a:buAutoNum type="alphaLcPeriod"/>
              <a:defRPr sz="2600" b="0" i="0" u="none" strike="noStrike" cap="none">
                <a:solidFill>
                  <a:schemeClr val="dk1"/>
                </a:solidFill>
                <a:latin typeface="Calibri"/>
                <a:ea typeface="Calibri"/>
                <a:cs typeface="Calibri"/>
                <a:sym typeface="Calibri"/>
              </a:defRPr>
            </a:lvl2pPr>
            <a:lvl3pPr marL="1371600" marR="0" lvl="2" indent="-393700" algn="l" rtl="0">
              <a:lnSpc>
                <a:spcPct val="115000"/>
              </a:lnSpc>
              <a:spcBef>
                <a:spcPts val="0"/>
              </a:spcBef>
              <a:spcAft>
                <a:spcPts val="0"/>
              </a:spcAft>
              <a:buClr>
                <a:schemeClr val="accent4"/>
              </a:buClr>
              <a:buSzPts val="2600"/>
              <a:buFont typeface="Calibri"/>
              <a:buAutoNum type="romanLcPeriod"/>
              <a:defRPr sz="2600" b="0" i="0" u="none" strike="noStrike" cap="none">
                <a:solidFill>
                  <a:schemeClr val="dk1"/>
                </a:solidFill>
                <a:latin typeface="Calibri"/>
                <a:ea typeface="Calibri"/>
                <a:cs typeface="Calibri"/>
                <a:sym typeface="Calibri"/>
              </a:defRPr>
            </a:lvl3pPr>
            <a:lvl4pPr marL="1828800" marR="0" lvl="3"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4pPr>
            <a:lvl5pPr marL="2286000" marR="0" lvl="4"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5pPr>
            <a:lvl6pPr marL="2743200" marR="0" lvl="5"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6pPr>
            <a:lvl7pPr marL="3200400" marR="0" lvl="6" indent="-393700" algn="l" rtl="0">
              <a:lnSpc>
                <a:spcPct val="115000"/>
              </a:lnSpc>
              <a:spcBef>
                <a:spcPts val="0"/>
              </a:spcBef>
              <a:spcAft>
                <a:spcPts val="0"/>
              </a:spcAft>
              <a:buClr>
                <a:srgbClr val="91192A"/>
              </a:buClr>
              <a:buSzPts val="2600"/>
              <a:buFont typeface="Calibri"/>
              <a:buChar char="●"/>
              <a:defRPr sz="2600" b="0" i="0" u="none" strike="noStrike" cap="none">
                <a:solidFill>
                  <a:schemeClr val="dk1"/>
                </a:solidFill>
                <a:latin typeface="Calibri"/>
                <a:ea typeface="Calibri"/>
                <a:cs typeface="Calibri"/>
                <a:sym typeface="Calibri"/>
              </a:defRPr>
            </a:lvl7pPr>
            <a:lvl8pPr marL="3657600" marR="0" lvl="7" indent="-393700" algn="l" rtl="0">
              <a:lnSpc>
                <a:spcPct val="115000"/>
              </a:lnSpc>
              <a:spcBef>
                <a:spcPts val="0"/>
              </a:spcBef>
              <a:spcAft>
                <a:spcPts val="0"/>
              </a:spcAft>
              <a:buClr>
                <a:srgbClr val="275781"/>
              </a:buClr>
              <a:buSzPts val="2600"/>
              <a:buFont typeface="Calibri"/>
              <a:buChar char="○"/>
              <a:defRPr sz="2600" b="0" i="0" u="none" strike="noStrike" cap="none">
                <a:solidFill>
                  <a:schemeClr val="dk1"/>
                </a:solidFill>
                <a:latin typeface="Calibri"/>
                <a:ea typeface="Calibri"/>
                <a:cs typeface="Calibri"/>
                <a:sym typeface="Calibri"/>
              </a:defRPr>
            </a:lvl8pPr>
            <a:lvl9pPr marL="4114800" marR="0" lvl="8" indent="-393700" algn="l" rtl="0">
              <a:lnSpc>
                <a:spcPct val="115000"/>
              </a:lnSpc>
              <a:spcBef>
                <a:spcPts val="0"/>
              </a:spcBef>
              <a:spcAft>
                <a:spcPts val="0"/>
              </a:spcAft>
              <a:buClr>
                <a:srgbClr val="E5BB38"/>
              </a:buClr>
              <a:buSzPts val="2600"/>
              <a:buFont typeface="Calibri"/>
              <a:buChar char="■"/>
              <a:defRPr sz="2600" b="0" i="0" u="none" strike="noStrike" cap="none">
                <a:solidFill>
                  <a:schemeClr val="dk1"/>
                </a:solidFill>
                <a:latin typeface="Calibri"/>
                <a:ea typeface="Calibri"/>
                <a:cs typeface="Calibri"/>
                <a:sym typeface="Calibri"/>
              </a:defRPr>
            </a:lvl9pPr>
          </a:lstStyle>
          <a:p>
            <a:endParaRPr/>
          </a:p>
        </p:txBody>
      </p:sp>
      <p:pic>
        <p:nvPicPr>
          <p:cNvPr id="30" name="Google Shape;30;p8"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31" name="Google Shape;31;p8"/>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rgbClr val="91192A"/>
              </a:buClr>
              <a:buSzPts val="3600"/>
              <a:buFont typeface="Calibri"/>
              <a:buNone/>
              <a:defRPr sz="3600" b="0" i="0" u="none" strike="noStrike" cap="none">
                <a:solidFill>
                  <a:schemeClr val="accent3"/>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chemeClr val="lt1"/>
        </a:solidFill>
        <a:effectLst/>
      </p:bgPr>
    </p:bg>
    <p:spTree>
      <p:nvGrpSpPr>
        <p:cNvPr id="1" name="Shape 35"/>
        <p:cNvGrpSpPr/>
        <p:nvPr/>
      </p:nvGrpSpPr>
      <p:grpSpPr>
        <a:xfrm>
          <a:off x="0" y="0"/>
          <a:ext cx="0" cy="0"/>
          <a:chOff x="0" y="0"/>
          <a:chExt cx="0" cy="0"/>
        </a:xfrm>
      </p:grpSpPr>
      <p:pic>
        <p:nvPicPr>
          <p:cNvPr id="36" name="Google Shape;36;p10"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37" name="Google Shape;37;p10"/>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rgbClr val="91192A"/>
              </a:buClr>
              <a:buSzPts val="3600"/>
              <a:buFont typeface="Calibri"/>
              <a:buNone/>
              <a:defRPr sz="3600" b="0" i="0" u="none" strike="noStrike" cap="none">
                <a:solidFill>
                  <a:schemeClr val="accent3"/>
                </a:solidFill>
                <a:latin typeface="Calibri"/>
                <a:ea typeface="Calibri"/>
                <a:cs typeface="Calibri"/>
                <a:sym typeface="Calibri"/>
              </a:defRPr>
            </a:lvl1pPr>
            <a:lvl2pPr marR="0" lvl="1"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2pPr>
            <a:lvl3pPr marR="0" lvl="2"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3pPr>
            <a:lvl4pPr marR="0" lvl="3"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4pPr>
            <a:lvl5pPr marR="0" lvl="4"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5pPr>
            <a:lvl6pPr marR="0" lvl="5"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6pPr>
            <a:lvl7pPr marR="0" lvl="6"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7pPr>
            <a:lvl8pPr marR="0" lvl="7"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8pPr>
            <a:lvl9pPr marR="0" lvl="8" algn="l" rtl="0">
              <a:lnSpc>
                <a:spcPct val="115000"/>
              </a:lnSpc>
              <a:spcBef>
                <a:spcPts val="0"/>
              </a:spcBef>
              <a:spcAft>
                <a:spcPts val="0"/>
              </a:spcAft>
              <a:buClr>
                <a:srgbClr val="000000"/>
              </a:buClr>
              <a:buSzPts val="2800"/>
              <a:buFont typeface="Calibri"/>
              <a:buNone/>
              <a:defRPr sz="1400" b="0" i="0" u="none" strike="noStrike" cap="none">
                <a:solidFill>
                  <a:srgbClr val="000000"/>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9">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aeroecology.shinyapps.io/Birds_Bugs_and_Phenology/"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Leafhoppers &amp; Aerial Insectivores</a:t>
            </a:r>
            <a:endParaRPr dirty="0"/>
          </a:p>
        </p:txBody>
      </p:sp>
      <p:sp>
        <p:nvSpPr>
          <p:cNvPr id="71" name="Google Shape;71;p16"/>
          <p:cNvSpPr txBox="1">
            <a:spLocks noGrp="1"/>
          </p:cNvSpPr>
          <p:nvPr>
            <p:ph type="body" idx="1"/>
          </p:nvPr>
        </p:nvSpPr>
        <p:spPr>
          <a:xfrm>
            <a:off x="456300" y="1263110"/>
            <a:ext cx="8225400" cy="3369047"/>
          </a:xfrm>
          <a:prstGeom prst="rect">
            <a:avLst/>
          </a:prstGeom>
          <a:noFill/>
          <a:ln>
            <a:noFill/>
          </a:ln>
        </p:spPr>
        <p:txBody>
          <a:bodyPr spcFirstLastPara="1" wrap="square" lIns="91425" tIns="91425" rIns="91425" bIns="91425" anchor="t" anchorCtr="0">
            <a:noAutofit/>
          </a:bodyPr>
          <a:lstStyle/>
          <a:p>
            <a:pPr lvl="0" algn="l" rtl="0">
              <a:lnSpc>
                <a:spcPct val="100000"/>
              </a:lnSpc>
              <a:spcBef>
                <a:spcPts val="0"/>
              </a:spcBef>
              <a:spcAft>
                <a:spcPts val="0"/>
              </a:spcAft>
              <a:buClr>
                <a:srgbClr val="91192A"/>
              </a:buClr>
              <a:buSzPts val="2600"/>
              <a:buFont typeface="Arial" panose="020B0604020202020204" pitchFamily="34" charset="0"/>
              <a:buChar char="•"/>
            </a:pPr>
            <a:r>
              <a:rPr lang="en-US" sz="2400" dirty="0"/>
              <a:t>Is the rate of advance more rapid for birds or insects? Why?</a:t>
            </a:r>
          </a:p>
          <a:p>
            <a:pPr lvl="0" algn="l" rtl="0">
              <a:lnSpc>
                <a:spcPct val="100000"/>
              </a:lnSpc>
              <a:spcBef>
                <a:spcPts val="0"/>
              </a:spcBef>
              <a:spcAft>
                <a:spcPts val="0"/>
              </a:spcAft>
              <a:buClr>
                <a:srgbClr val="91192A"/>
              </a:buClr>
              <a:buSzPts val="2600"/>
              <a:buFont typeface="Arial" panose="020B0604020202020204" pitchFamily="34" charset="0"/>
              <a:buChar char="•"/>
            </a:pPr>
            <a:endParaRPr lang="en-US"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US" sz="2400" dirty="0"/>
              <a:t>What problems might be caused by the difference in arrival time between birds and insects?</a:t>
            </a:r>
          </a:p>
          <a:p>
            <a:pPr lvl="0" algn="l" rtl="0">
              <a:lnSpc>
                <a:spcPct val="100000"/>
              </a:lnSpc>
              <a:spcBef>
                <a:spcPts val="0"/>
              </a:spcBef>
              <a:spcAft>
                <a:spcPts val="0"/>
              </a:spcAft>
              <a:buClr>
                <a:srgbClr val="91192A"/>
              </a:buClr>
              <a:buSzPts val="2600"/>
              <a:buFont typeface="Arial" panose="020B0604020202020204" pitchFamily="34" charset="0"/>
              <a:buChar char="•"/>
            </a:pPr>
            <a:endParaRPr lang="en-US"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US" sz="2400" dirty="0"/>
              <a:t>Did the models support or refute your hypothesis?</a:t>
            </a:r>
          </a:p>
          <a:p>
            <a:pPr lvl="0" algn="l" rtl="0">
              <a:lnSpc>
                <a:spcPct val="100000"/>
              </a:lnSpc>
              <a:spcBef>
                <a:spcPts val="0"/>
              </a:spcBef>
              <a:spcAft>
                <a:spcPts val="0"/>
              </a:spcAft>
              <a:buClr>
                <a:srgbClr val="91192A"/>
              </a:buClr>
              <a:buSzPts val="2600"/>
              <a:buFont typeface="Arial" panose="020B0604020202020204" pitchFamily="34" charset="0"/>
              <a:buChar char="•"/>
            </a:pPr>
            <a:endParaRPr lang="en-US"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US" sz="2400" dirty="0"/>
              <a:t>What evidence would you need to feel confident that your hypothesis was correct?</a:t>
            </a:r>
            <a:endParaRP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
          <a:extLst>
            <a:ext uri="{FF2B5EF4-FFF2-40B4-BE49-F238E27FC236}">
              <a16:creationId xmlns:a16="http://schemas.microsoft.com/office/drawing/2014/main" id="{B593CFD0-95AD-7981-DC7F-D10282DE1117}"/>
            </a:ext>
          </a:extLst>
        </p:cNvPr>
        <p:cNvGrpSpPr/>
        <p:nvPr/>
      </p:nvGrpSpPr>
      <p:grpSpPr>
        <a:xfrm>
          <a:off x="0" y="0"/>
          <a:ext cx="0" cy="0"/>
          <a:chOff x="0" y="0"/>
          <a:chExt cx="0" cy="0"/>
        </a:xfrm>
      </p:grpSpPr>
      <p:sp>
        <p:nvSpPr>
          <p:cNvPr id="83" name="Google Shape;83;p18">
            <a:extLst>
              <a:ext uri="{FF2B5EF4-FFF2-40B4-BE49-F238E27FC236}">
                <a16:creationId xmlns:a16="http://schemas.microsoft.com/office/drawing/2014/main" id="{36A07B57-9648-8EF6-2557-8B2C550D6236}"/>
              </a:ext>
            </a:extLst>
          </p:cNvPr>
          <p:cNvSpPr txBox="1">
            <a:spLocks noGrp="1"/>
          </p:cNvSpPr>
          <p:nvPr>
            <p:ph type="title"/>
          </p:nvPr>
        </p:nvSpPr>
        <p:spPr>
          <a:xfrm>
            <a:off x="456175" y="206878"/>
            <a:ext cx="8225400" cy="8180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Driving Question Board</a:t>
            </a:r>
            <a:endParaRPr dirty="0"/>
          </a:p>
        </p:txBody>
      </p:sp>
      <p:sp>
        <p:nvSpPr>
          <p:cNvPr id="84" name="Google Shape;84;p18">
            <a:extLst>
              <a:ext uri="{FF2B5EF4-FFF2-40B4-BE49-F238E27FC236}">
                <a16:creationId xmlns:a16="http://schemas.microsoft.com/office/drawing/2014/main" id="{B81015B6-B4B6-7564-42E5-ECBBDCA97DF0}"/>
              </a:ext>
            </a:extLst>
          </p:cNvPr>
          <p:cNvSpPr txBox="1">
            <a:spLocks noGrp="1"/>
          </p:cNvSpPr>
          <p:nvPr>
            <p:ph type="body" idx="1"/>
          </p:nvPr>
        </p:nvSpPr>
        <p:spPr>
          <a:xfrm>
            <a:off x="456175" y="1548404"/>
            <a:ext cx="5271501" cy="2925712"/>
          </a:xfrm>
          <a:prstGeom prst="rect">
            <a:avLst/>
          </a:prstGeom>
          <a:noFill/>
          <a:ln>
            <a:noFill/>
          </a:ln>
        </p:spPr>
        <p:txBody>
          <a:bodyPr spcFirstLastPara="1" wrap="square" lIns="91425" tIns="91425" rIns="91425" bIns="91425" anchor="t" anchorCtr="0">
            <a:noAutofit/>
          </a:bodyPr>
          <a:lstStyle/>
          <a:p>
            <a:pPr lvl="0" algn="l" rtl="0">
              <a:lnSpc>
                <a:spcPct val="100000"/>
              </a:lnSpc>
              <a:spcBef>
                <a:spcPts val="0"/>
              </a:spcBef>
              <a:spcAft>
                <a:spcPts val="0"/>
              </a:spcAft>
              <a:buClr>
                <a:srgbClr val="91192A"/>
              </a:buClr>
              <a:buSzPts val="2600"/>
              <a:buFont typeface="Arial" panose="020B0604020202020204" pitchFamily="34" charset="0"/>
              <a:buChar char="•"/>
            </a:pPr>
            <a:r>
              <a:rPr lang="en-US" dirty="0"/>
              <a:t>What new questions do we have?</a:t>
            </a:r>
          </a:p>
          <a:p>
            <a:pPr marL="63500" lvl="0" indent="0" algn="l" rtl="0">
              <a:lnSpc>
                <a:spcPct val="100000"/>
              </a:lnSpc>
              <a:spcBef>
                <a:spcPts val="0"/>
              </a:spcBef>
              <a:spcAft>
                <a:spcPts val="0"/>
              </a:spcAft>
              <a:buClr>
                <a:srgbClr val="91192A"/>
              </a:buClr>
              <a:buSzPts val="2600"/>
              <a:buNone/>
            </a:pPr>
            <a:endParaRPr lang="en-US" dirty="0"/>
          </a:p>
          <a:p>
            <a:pPr>
              <a:lnSpc>
                <a:spcPct val="100000"/>
              </a:lnSpc>
              <a:buClr>
                <a:srgbClr val="91192A"/>
              </a:buClr>
              <a:buFont typeface="Arial" panose="020B0604020202020204" pitchFamily="34" charset="0"/>
              <a:buChar char="•"/>
            </a:pPr>
            <a:r>
              <a:rPr lang="en-US" dirty="0"/>
              <a:t>Can we answer any of our questions based on our research? </a:t>
            </a:r>
          </a:p>
        </p:txBody>
      </p:sp>
      <p:pic>
        <p:nvPicPr>
          <p:cNvPr id="3074" name="Picture 2">
            <a:extLst>
              <a:ext uri="{FF2B5EF4-FFF2-40B4-BE49-F238E27FC236}">
                <a16:creationId xmlns:a16="http://schemas.microsoft.com/office/drawing/2014/main" id="{2896711C-532D-B063-72FE-EF69A0A23A5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280" y="1604905"/>
            <a:ext cx="3070295" cy="2242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31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5520AE-B760-B0F2-811B-8DF5728EEDC5}"/>
              </a:ext>
            </a:extLst>
          </p:cNvPr>
          <p:cNvSpPr>
            <a:spLocks noGrp="1"/>
          </p:cNvSpPr>
          <p:nvPr>
            <p:ph type="title"/>
          </p:nvPr>
        </p:nvSpPr>
        <p:spPr>
          <a:xfrm>
            <a:off x="473688" y="254829"/>
            <a:ext cx="8225400" cy="818087"/>
          </a:xfrm>
        </p:spPr>
        <p:txBody>
          <a:bodyPr/>
          <a:lstStyle/>
          <a:p>
            <a:r>
              <a:rPr lang="en-US" dirty="0"/>
              <a:t>Climate</a:t>
            </a:r>
          </a:p>
        </p:txBody>
      </p:sp>
      <p:sp>
        <p:nvSpPr>
          <p:cNvPr id="5" name="Text Placeholder 4">
            <a:extLst>
              <a:ext uri="{FF2B5EF4-FFF2-40B4-BE49-F238E27FC236}">
                <a16:creationId xmlns:a16="http://schemas.microsoft.com/office/drawing/2014/main" id="{713770B7-5E52-89E6-1DF5-062840482DF1}"/>
              </a:ext>
            </a:extLst>
          </p:cNvPr>
          <p:cNvSpPr>
            <a:spLocks noGrp="1"/>
          </p:cNvSpPr>
          <p:nvPr>
            <p:ph type="body" idx="1"/>
          </p:nvPr>
        </p:nvSpPr>
        <p:spPr>
          <a:xfrm>
            <a:off x="459300" y="1138752"/>
            <a:ext cx="8225400" cy="3435366"/>
          </a:xfrm>
        </p:spPr>
        <p:txBody>
          <a:bodyPr/>
          <a:lstStyle/>
          <a:p>
            <a:pPr>
              <a:lnSpc>
                <a:spcPct val="100000"/>
              </a:lnSpc>
              <a:buFont typeface="Arial" panose="020B0604020202020204" pitchFamily="34" charset="0"/>
              <a:buChar char="•"/>
            </a:pPr>
            <a:r>
              <a:rPr lang="en-US" sz="2200" dirty="0"/>
              <a:t>The long-term weather pattern of a region is characterized by specific weather events. Two examples include:</a:t>
            </a:r>
          </a:p>
          <a:p>
            <a:pPr marL="63500" indent="0">
              <a:lnSpc>
                <a:spcPct val="100000"/>
              </a:lnSpc>
              <a:buNone/>
            </a:pPr>
            <a:r>
              <a:rPr lang="en-US" sz="2200" dirty="0"/>
              <a:t> </a:t>
            </a:r>
          </a:p>
          <a:p>
            <a:pPr lvl="1">
              <a:lnSpc>
                <a:spcPct val="100000"/>
              </a:lnSpc>
              <a:buClr>
                <a:srgbClr val="FFC000"/>
              </a:buClr>
              <a:buFont typeface="Wingdings" panose="05000000000000000000" pitchFamily="2" charset="2"/>
              <a:buChar char="§"/>
            </a:pPr>
            <a:r>
              <a:rPr lang="en-US" sz="2200" dirty="0"/>
              <a:t>A desert has high daytime temperatures and low precipitation.</a:t>
            </a:r>
          </a:p>
          <a:p>
            <a:pPr lvl="1">
              <a:lnSpc>
                <a:spcPct val="100000"/>
              </a:lnSpc>
              <a:buClr>
                <a:srgbClr val="FFC000"/>
              </a:buClr>
              <a:buFont typeface="Wingdings" panose="05000000000000000000" pitchFamily="2" charset="2"/>
              <a:buChar char="§"/>
            </a:pPr>
            <a:r>
              <a:rPr lang="en-US" sz="2200" dirty="0"/>
              <a:t>A rainforest has consistently high temperatures and high precipitation.</a:t>
            </a:r>
          </a:p>
          <a:p>
            <a:pPr marL="520700" lvl="1" indent="0">
              <a:lnSpc>
                <a:spcPct val="100000"/>
              </a:lnSpc>
              <a:buClr>
                <a:srgbClr val="FFC000"/>
              </a:buClr>
              <a:buNone/>
            </a:pPr>
            <a:endParaRPr lang="en-US" sz="2200" dirty="0"/>
          </a:p>
          <a:p>
            <a:pPr>
              <a:lnSpc>
                <a:spcPct val="100000"/>
              </a:lnSpc>
              <a:buFont typeface="Arial" panose="020B0604020202020204" pitchFamily="34" charset="0"/>
              <a:buChar char="•"/>
            </a:pPr>
            <a:r>
              <a:rPr lang="en-US" sz="2200" dirty="0"/>
              <a:t>Temperature and precipitation are the easiest climate characteristics to examine. </a:t>
            </a:r>
          </a:p>
        </p:txBody>
      </p:sp>
    </p:spTree>
    <p:extLst>
      <p:ext uri="{BB962C8B-B14F-4D97-AF65-F5344CB8AC3E}">
        <p14:creationId xmlns:p14="http://schemas.microsoft.com/office/powerpoint/2010/main" val="3610479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81CF25-F5F3-929F-927B-609CD8564039}"/>
              </a:ext>
            </a:extLst>
          </p:cNvPr>
          <p:cNvSpPr>
            <a:spLocks noGrp="1"/>
          </p:cNvSpPr>
          <p:nvPr>
            <p:ph type="title"/>
          </p:nvPr>
        </p:nvSpPr>
        <p:spPr>
          <a:xfrm>
            <a:off x="459299" y="120651"/>
            <a:ext cx="8225400" cy="818087"/>
          </a:xfrm>
        </p:spPr>
        <p:txBody>
          <a:bodyPr/>
          <a:lstStyle/>
          <a:p>
            <a:r>
              <a:rPr lang="en-US" dirty="0"/>
              <a:t>Climate classification</a:t>
            </a:r>
          </a:p>
        </p:txBody>
      </p:sp>
      <p:pic>
        <p:nvPicPr>
          <p:cNvPr id="8" name="Picture 7" descr="World map displaying global climate zones using a color-coded legend, ranging from tropical (red) to polar (dark blue) regions. Notable features include extensive tropical zones across Africa and South America, large temperate areas in North America and Europe, and polar zones in Arctic and Antarctic regions.&#10;&#10;">
            <a:extLst>
              <a:ext uri="{FF2B5EF4-FFF2-40B4-BE49-F238E27FC236}">
                <a16:creationId xmlns:a16="http://schemas.microsoft.com/office/drawing/2014/main" id="{95E7D5F0-6404-2DC3-83A6-25E2B0E08DBC}"/>
              </a:ext>
            </a:extLst>
          </p:cNvPr>
          <p:cNvPicPr>
            <a:picLocks noChangeAspect="1"/>
          </p:cNvPicPr>
          <p:nvPr/>
        </p:nvPicPr>
        <p:blipFill>
          <a:blip r:embed="rId3"/>
          <a:stretch>
            <a:fillRect/>
          </a:stretch>
        </p:blipFill>
        <p:spPr>
          <a:xfrm>
            <a:off x="1493260" y="938738"/>
            <a:ext cx="6157477" cy="4076923"/>
          </a:xfrm>
          <a:prstGeom prst="rect">
            <a:avLst/>
          </a:prstGeom>
        </p:spPr>
      </p:pic>
    </p:spTree>
    <p:extLst>
      <p:ext uri="{BB962C8B-B14F-4D97-AF65-F5344CB8AC3E}">
        <p14:creationId xmlns:p14="http://schemas.microsoft.com/office/powerpoint/2010/main" val="3684560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A83987-0725-6073-CEC9-F496221125ED}"/>
              </a:ext>
            </a:extLst>
          </p:cNvPr>
          <p:cNvSpPr>
            <a:spLocks noGrp="1"/>
          </p:cNvSpPr>
          <p:nvPr>
            <p:ph type="title"/>
          </p:nvPr>
        </p:nvSpPr>
        <p:spPr/>
        <p:txBody>
          <a:bodyPr/>
          <a:lstStyle/>
          <a:p>
            <a:r>
              <a:rPr lang="en-US" dirty="0"/>
              <a:t>Climate variability and change</a:t>
            </a:r>
          </a:p>
        </p:txBody>
      </p:sp>
      <p:sp>
        <p:nvSpPr>
          <p:cNvPr id="4" name="Text Placeholder 3">
            <a:extLst>
              <a:ext uri="{FF2B5EF4-FFF2-40B4-BE49-F238E27FC236}">
                <a16:creationId xmlns:a16="http://schemas.microsoft.com/office/drawing/2014/main" id="{47929F01-20BB-A615-E4C1-795FCFA30B68}"/>
              </a:ext>
            </a:extLst>
          </p:cNvPr>
          <p:cNvSpPr>
            <a:spLocks noGrp="1"/>
          </p:cNvSpPr>
          <p:nvPr>
            <p:ph type="body" idx="1"/>
          </p:nvPr>
        </p:nvSpPr>
        <p:spPr>
          <a:xfrm>
            <a:off x="456300" y="1263110"/>
            <a:ext cx="8225400" cy="3340639"/>
          </a:xfrm>
        </p:spPr>
        <p:txBody>
          <a:bodyPr/>
          <a:lstStyle/>
          <a:p>
            <a:pPr>
              <a:lnSpc>
                <a:spcPct val="100000"/>
              </a:lnSpc>
              <a:buFont typeface="Arial" panose="020B0604020202020204" pitchFamily="34" charset="0"/>
              <a:buChar char="•"/>
            </a:pPr>
            <a:r>
              <a:rPr lang="en-US" sz="2400" b="1" dirty="0"/>
              <a:t>Climate variability </a:t>
            </a:r>
            <a:r>
              <a:rPr lang="en-US" sz="2400" dirty="0"/>
              <a:t>refers to changes in climate that last longer than a single event (e.g., a warmer than average summer rather than a short-term heat wave).</a:t>
            </a:r>
          </a:p>
          <a:p>
            <a:pPr marL="63500" indent="0">
              <a:lnSpc>
                <a:spcPct val="100000"/>
              </a:lnSpc>
              <a:buNone/>
            </a:pPr>
            <a:endParaRPr lang="en-US" sz="2400" dirty="0"/>
          </a:p>
          <a:p>
            <a:pPr>
              <a:lnSpc>
                <a:spcPct val="100000"/>
              </a:lnSpc>
              <a:buFont typeface="Arial" panose="020B0604020202020204" pitchFamily="34" charset="0"/>
              <a:buChar char="•"/>
            </a:pPr>
            <a:r>
              <a:rPr lang="en-US" sz="2400" b="1" dirty="0"/>
              <a:t>Climate change </a:t>
            </a:r>
            <a:r>
              <a:rPr lang="en-US" sz="2400" dirty="0"/>
              <a:t>refers to changes in climate averages that last for very long periods of time (e.g., over decades).</a:t>
            </a:r>
          </a:p>
        </p:txBody>
      </p:sp>
    </p:spTree>
    <p:extLst>
      <p:ext uri="{BB962C8B-B14F-4D97-AF65-F5344CB8AC3E}">
        <p14:creationId xmlns:p14="http://schemas.microsoft.com/office/powerpoint/2010/main" val="2734923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45B10-F2C3-F137-234F-C909270838FA}"/>
              </a:ext>
            </a:extLst>
          </p:cNvPr>
          <p:cNvSpPr>
            <a:spLocks noGrp="1"/>
          </p:cNvSpPr>
          <p:nvPr>
            <p:ph type="title"/>
          </p:nvPr>
        </p:nvSpPr>
        <p:spPr>
          <a:xfrm>
            <a:off x="466373" y="156106"/>
            <a:ext cx="8225400" cy="818087"/>
          </a:xfrm>
        </p:spPr>
        <p:txBody>
          <a:bodyPr/>
          <a:lstStyle/>
          <a:p>
            <a:r>
              <a:rPr lang="en-US" dirty="0"/>
              <a:t>Climate change and life history</a:t>
            </a:r>
          </a:p>
        </p:txBody>
      </p:sp>
      <p:sp>
        <p:nvSpPr>
          <p:cNvPr id="3" name="Text Placeholder 2">
            <a:extLst>
              <a:ext uri="{FF2B5EF4-FFF2-40B4-BE49-F238E27FC236}">
                <a16:creationId xmlns:a16="http://schemas.microsoft.com/office/drawing/2014/main" id="{2BA506B4-9887-2329-0CE6-5EE7727BDF0A}"/>
              </a:ext>
            </a:extLst>
          </p:cNvPr>
          <p:cNvSpPr>
            <a:spLocks noGrp="1"/>
          </p:cNvSpPr>
          <p:nvPr>
            <p:ph type="body" idx="1"/>
          </p:nvPr>
        </p:nvSpPr>
        <p:spPr>
          <a:xfrm>
            <a:off x="452227" y="974192"/>
            <a:ext cx="8225400" cy="3612437"/>
          </a:xfrm>
        </p:spPr>
        <p:txBody>
          <a:bodyPr/>
          <a:lstStyle/>
          <a:p>
            <a:pPr>
              <a:lnSpc>
                <a:spcPct val="100000"/>
              </a:lnSpc>
              <a:buFont typeface="Arial" panose="020B0604020202020204" pitchFamily="34" charset="0"/>
              <a:buChar char="•"/>
            </a:pPr>
            <a:r>
              <a:rPr lang="en-US" sz="2400" dirty="0"/>
              <a:t>Long-term changes in climate can affect organisms’ life history.</a:t>
            </a:r>
          </a:p>
          <a:p>
            <a:pPr>
              <a:lnSpc>
                <a:spcPct val="100000"/>
              </a:lnSpc>
              <a:buFont typeface="Arial" panose="020B0604020202020204" pitchFamily="34" charset="0"/>
              <a:buChar char="•"/>
            </a:pPr>
            <a:r>
              <a:rPr lang="en-US" sz="2400" dirty="0"/>
              <a:t>Long term changes may cause changes to the characteristics listed below:</a:t>
            </a:r>
          </a:p>
          <a:p>
            <a:pPr lvl="1">
              <a:lnSpc>
                <a:spcPct val="100000"/>
              </a:lnSpc>
              <a:buClr>
                <a:srgbClr val="FFC000"/>
              </a:buClr>
              <a:buFont typeface="Wingdings" panose="05000000000000000000" pitchFamily="2" charset="2"/>
              <a:buChar char="§"/>
            </a:pPr>
            <a:r>
              <a:rPr lang="en-US" sz="2400" dirty="0"/>
              <a:t>Migration time and distance</a:t>
            </a:r>
          </a:p>
          <a:p>
            <a:pPr lvl="1">
              <a:lnSpc>
                <a:spcPct val="100000"/>
              </a:lnSpc>
              <a:buClr>
                <a:srgbClr val="FFC000"/>
              </a:buClr>
              <a:buFont typeface="Wingdings" panose="05000000000000000000" pitchFamily="2" charset="2"/>
              <a:buChar char="§"/>
            </a:pPr>
            <a:r>
              <a:rPr lang="en-US" sz="2400" dirty="0"/>
              <a:t>Geographical range </a:t>
            </a:r>
          </a:p>
          <a:p>
            <a:pPr lvl="1">
              <a:lnSpc>
                <a:spcPct val="100000"/>
              </a:lnSpc>
              <a:buClr>
                <a:srgbClr val="FFC000"/>
              </a:buClr>
              <a:buFont typeface="Wingdings" panose="05000000000000000000" pitchFamily="2" charset="2"/>
              <a:buChar char="§"/>
            </a:pPr>
            <a:r>
              <a:rPr lang="en-US" sz="2400" dirty="0"/>
              <a:t>Reproductive timing</a:t>
            </a:r>
          </a:p>
          <a:p>
            <a:pPr lvl="1">
              <a:lnSpc>
                <a:spcPct val="100000"/>
              </a:lnSpc>
              <a:buClr>
                <a:srgbClr val="FFC000"/>
              </a:buClr>
              <a:buFont typeface="Wingdings" panose="05000000000000000000" pitchFamily="2" charset="2"/>
              <a:buChar char="§"/>
            </a:pPr>
            <a:r>
              <a:rPr lang="en-US" sz="2400" dirty="0"/>
              <a:t>Resource availability</a:t>
            </a:r>
          </a:p>
        </p:txBody>
      </p:sp>
    </p:spTree>
    <p:extLst>
      <p:ext uri="{BB962C8B-B14F-4D97-AF65-F5344CB8AC3E}">
        <p14:creationId xmlns:p14="http://schemas.microsoft.com/office/powerpoint/2010/main" val="428146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map shows changes in temperature in the habitat of the Scarlet Tanager.  This map shows that 100 percent of the habitat is maintained. ">
            <a:extLst>
              <a:ext uri="{FF2B5EF4-FFF2-40B4-BE49-F238E27FC236}">
                <a16:creationId xmlns:a16="http://schemas.microsoft.com/office/drawing/2014/main" id="{9A2B574B-586B-1E47-4D11-C9ABC11EEAD8}"/>
              </a:ext>
            </a:extLst>
          </p:cNvPr>
          <p:cNvPicPr>
            <a:picLocks noChangeAspect="1"/>
          </p:cNvPicPr>
          <p:nvPr/>
        </p:nvPicPr>
        <p:blipFill>
          <a:blip r:embed="rId3"/>
          <a:stretch>
            <a:fillRect/>
          </a:stretch>
        </p:blipFill>
        <p:spPr>
          <a:xfrm>
            <a:off x="152300" y="0"/>
            <a:ext cx="5516768" cy="5143500"/>
          </a:xfrm>
          <a:prstGeom prst="rect">
            <a:avLst/>
          </a:prstGeom>
        </p:spPr>
      </p:pic>
      <p:pic>
        <p:nvPicPr>
          <p:cNvPr id="8" name="Picture 7" descr="The Scarlet Tanager is shown here.  It's range has changed dramatically because of temperature change.  It is a bird with brilliant  red feathers on its body, with black wings and tail. &#10;&#10;">
            <a:extLst>
              <a:ext uri="{FF2B5EF4-FFF2-40B4-BE49-F238E27FC236}">
                <a16:creationId xmlns:a16="http://schemas.microsoft.com/office/drawing/2014/main" id="{3C373610-DFB1-C030-96A4-267C25BB5478}"/>
              </a:ext>
            </a:extLst>
          </p:cNvPr>
          <p:cNvPicPr>
            <a:picLocks noChangeAspect="1"/>
          </p:cNvPicPr>
          <p:nvPr/>
        </p:nvPicPr>
        <p:blipFill>
          <a:blip r:embed="rId4"/>
          <a:srcRect l="19074" r="43333"/>
          <a:stretch>
            <a:fillRect/>
          </a:stretch>
        </p:blipFill>
        <p:spPr>
          <a:xfrm>
            <a:off x="5888736" y="0"/>
            <a:ext cx="3102964" cy="5143500"/>
          </a:xfrm>
          <a:prstGeom prst="rect">
            <a:avLst/>
          </a:prstGeom>
        </p:spPr>
      </p:pic>
      <p:sp>
        <p:nvSpPr>
          <p:cNvPr id="9" name="TextBox 8">
            <a:extLst>
              <a:ext uri="{FF2B5EF4-FFF2-40B4-BE49-F238E27FC236}">
                <a16:creationId xmlns:a16="http://schemas.microsoft.com/office/drawing/2014/main" id="{7A3E7DC1-35FE-85C1-9154-53D50F763EEE}"/>
              </a:ext>
            </a:extLst>
          </p:cNvPr>
          <p:cNvSpPr txBox="1"/>
          <p:nvPr/>
        </p:nvSpPr>
        <p:spPr>
          <a:xfrm>
            <a:off x="1081573" y="0"/>
            <a:ext cx="2791149" cy="430887"/>
          </a:xfrm>
          <a:prstGeom prst="rect">
            <a:avLst/>
          </a:prstGeom>
          <a:noFill/>
        </p:spPr>
        <p:txBody>
          <a:bodyPr wrap="none" rtlCol="0">
            <a:spAutoFit/>
          </a:bodyPr>
          <a:lstStyle/>
          <a:p>
            <a:r>
              <a:rPr lang="en-US" sz="2200" b="1" dirty="0">
                <a:latin typeface="Calibri" panose="020F0502020204030204" pitchFamily="34" charset="0"/>
                <a:cs typeface="Calibri" panose="020F0502020204030204" pitchFamily="34" charset="0"/>
              </a:rPr>
              <a:t>Current Temperatures</a:t>
            </a:r>
          </a:p>
        </p:txBody>
      </p:sp>
    </p:spTree>
    <p:extLst>
      <p:ext uri="{BB962C8B-B14F-4D97-AF65-F5344CB8AC3E}">
        <p14:creationId xmlns:p14="http://schemas.microsoft.com/office/powerpoint/2010/main" val="30159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s map shows an additional increase in temperature in the Scarlet Tanager habitat.  Blue places on the map show new habitats where these birds are moving.  This map show a 32 percent loss of habitat. with an increase of 1.5 degrees C. ">
            <a:extLst>
              <a:ext uri="{FF2B5EF4-FFF2-40B4-BE49-F238E27FC236}">
                <a16:creationId xmlns:a16="http://schemas.microsoft.com/office/drawing/2014/main" id="{FDE8C74E-07B9-3305-59BB-EFD8E69D162C}"/>
              </a:ext>
            </a:extLst>
          </p:cNvPr>
          <p:cNvPicPr>
            <a:picLocks noChangeAspect="1"/>
          </p:cNvPicPr>
          <p:nvPr/>
        </p:nvPicPr>
        <p:blipFill>
          <a:blip r:embed="rId3"/>
          <a:srcRect t="1235"/>
          <a:stretch>
            <a:fillRect/>
          </a:stretch>
        </p:blipFill>
        <p:spPr>
          <a:xfrm>
            <a:off x="152300" y="0"/>
            <a:ext cx="5552216" cy="5143500"/>
          </a:xfrm>
          <a:prstGeom prst="rect">
            <a:avLst/>
          </a:prstGeom>
        </p:spPr>
      </p:pic>
      <p:pic>
        <p:nvPicPr>
          <p:cNvPr id="5" name="Picture 4" descr="A red bird on a branch&#10;&#10;AI-generated content may be incorrect.">
            <a:extLst>
              <a:ext uri="{FF2B5EF4-FFF2-40B4-BE49-F238E27FC236}">
                <a16:creationId xmlns:a16="http://schemas.microsoft.com/office/drawing/2014/main" id="{E4D88BA3-7FC5-BE48-76D2-21F5F6AF9801}"/>
              </a:ext>
            </a:extLst>
          </p:cNvPr>
          <p:cNvPicPr>
            <a:picLocks noChangeAspect="1"/>
          </p:cNvPicPr>
          <p:nvPr/>
        </p:nvPicPr>
        <p:blipFill>
          <a:blip r:embed="rId4"/>
          <a:srcRect l="19074" r="43333"/>
          <a:stretch>
            <a:fillRect/>
          </a:stretch>
        </p:blipFill>
        <p:spPr>
          <a:xfrm>
            <a:off x="5874106" y="0"/>
            <a:ext cx="3117594" cy="5143500"/>
          </a:xfrm>
          <a:prstGeom prst="rect">
            <a:avLst/>
          </a:prstGeom>
        </p:spPr>
      </p:pic>
      <p:sp>
        <p:nvSpPr>
          <p:cNvPr id="8" name="TextBox 7">
            <a:extLst>
              <a:ext uri="{FF2B5EF4-FFF2-40B4-BE49-F238E27FC236}">
                <a16:creationId xmlns:a16="http://schemas.microsoft.com/office/drawing/2014/main" id="{BC8D5E8D-377F-EBC7-DC76-B2D753E219F9}"/>
              </a:ext>
            </a:extLst>
          </p:cNvPr>
          <p:cNvSpPr txBox="1"/>
          <p:nvPr/>
        </p:nvSpPr>
        <p:spPr>
          <a:xfrm>
            <a:off x="1576873" y="0"/>
            <a:ext cx="1981633" cy="430887"/>
          </a:xfrm>
          <a:prstGeom prst="rect">
            <a:avLst/>
          </a:prstGeom>
          <a:noFill/>
        </p:spPr>
        <p:txBody>
          <a:bodyPr wrap="none" rtlCol="0">
            <a:spAutoFit/>
          </a:bodyPr>
          <a:lstStyle/>
          <a:p>
            <a:r>
              <a:rPr lang="en-US" sz="2200" b="1" dirty="0">
                <a:latin typeface="Calibri" panose="020F0502020204030204" pitchFamily="34" charset="0"/>
                <a:cs typeface="Calibri" panose="020F0502020204030204" pitchFamily="34" charset="0"/>
              </a:rPr>
              <a:t>+1.5°C Warmer</a:t>
            </a:r>
          </a:p>
        </p:txBody>
      </p:sp>
    </p:spTree>
    <p:extLst>
      <p:ext uri="{BB962C8B-B14F-4D97-AF65-F5344CB8AC3E}">
        <p14:creationId xmlns:p14="http://schemas.microsoft.com/office/powerpoint/2010/main" val="198640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is map shows an additional increase in the temperature of the Scarlet Tanager habitat.  The blue colors on the map denote new places the birds now live in greater numbers due to temperature.  Red on the map shows regions that the bird no longer lives in. This map shows a 60 percent loss of habitat. with a 3 degree C increase. ">
            <a:extLst>
              <a:ext uri="{FF2B5EF4-FFF2-40B4-BE49-F238E27FC236}">
                <a16:creationId xmlns:a16="http://schemas.microsoft.com/office/drawing/2014/main" id="{09AA4962-59DA-52AD-9640-225C51184C39}"/>
              </a:ext>
            </a:extLst>
          </p:cNvPr>
          <p:cNvPicPr>
            <a:picLocks noChangeAspect="1"/>
          </p:cNvPicPr>
          <p:nvPr/>
        </p:nvPicPr>
        <p:blipFill>
          <a:blip r:embed="rId3"/>
          <a:stretch>
            <a:fillRect/>
          </a:stretch>
        </p:blipFill>
        <p:spPr>
          <a:xfrm>
            <a:off x="152300" y="0"/>
            <a:ext cx="5550654" cy="5143500"/>
          </a:xfrm>
          <a:prstGeom prst="rect">
            <a:avLst/>
          </a:prstGeom>
        </p:spPr>
      </p:pic>
      <p:pic>
        <p:nvPicPr>
          <p:cNvPr id="5" name="Picture 4">
            <a:extLst>
              <a:ext uri="{FF2B5EF4-FFF2-40B4-BE49-F238E27FC236}">
                <a16:creationId xmlns:a16="http://schemas.microsoft.com/office/drawing/2014/main" id="{BA150935-3D2D-462C-5397-E5F43F20B1EF}"/>
              </a:ext>
            </a:extLst>
          </p:cNvPr>
          <p:cNvPicPr>
            <a:picLocks noChangeAspect="1"/>
          </p:cNvPicPr>
          <p:nvPr/>
        </p:nvPicPr>
        <p:blipFill>
          <a:blip r:embed="rId4"/>
          <a:srcRect l="19074" r="43333"/>
          <a:stretch>
            <a:fillRect/>
          </a:stretch>
        </p:blipFill>
        <p:spPr>
          <a:xfrm>
            <a:off x="5991149" y="0"/>
            <a:ext cx="3000551" cy="5143500"/>
          </a:xfrm>
          <a:prstGeom prst="rect">
            <a:avLst/>
          </a:prstGeom>
        </p:spPr>
      </p:pic>
      <p:sp>
        <p:nvSpPr>
          <p:cNvPr id="6" name="TextBox 5">
            <a:extLst>
              <a:ext uri="{FF2B5EF4-FFF2-40B4-BE49-F238E27FC236}">
                <a16:creationId xmlns:a16="http://schemas.microsoft.com/office/drawing/2014/main" id="{9F54D104-BB91-AACF-D7F5-DBDFA31B95E1}"/>
              </a:ext>
            </a:extLst>
          </p:cNvPr>
          <p:cNvSpPr txBox="1"/>
          <p:nvPr/>
        </p:nvSpPr>
        <p:spPr>
          <a:xfrm>
            <a:off x="1627673" y="0"/>
            <a:ext cx="1856598" cy="430887"/>
          </a:xfrm>
          <a:prstGeom prst="rect">
            <a:avLst/>
          </a:prstGeom>
          <a:noFill/>
        </p:spPr>
        <p:txBody>
          <a:bodyPr wrap="none" rtlCol="0">
            <a:spAutoFit/>
          </a:bodyPr>
          <a:lstStyle/>
          <a:p>
            <a:r>
              <a:rPr lang="en-US" sz="2200" b="1" dirty="0"/>
              <a:t>+3°C</a:t>
            </a:r>
            <a:r>
              <a:rPr lang="en-US" sz="2200" b="1" dirty="0">
                <a:latin typeface="Calibri" panose="020F0502020204030204" pitchFamily="34" charset="0"/>
                <a:cs typeface="Calibri" panose="020F0502020204030204" pitchFamily="34" charset="0"/>
              </a:rPr>
              <a:t> Warmer</a:t>
            </a:r>
            <a:endParaRPr lang="en-US" sz="2200" b="1" dirty="0"/>
          </a:p>
        </p:txBody>
      </p:sp>
    </p:spTree>
    <p:extLst>
      <p:ext uri="{BB962C8B-B14F-4D97-AF65-F5344CB8AC3E}">
        <p14:creationId xmlns:p14="http://schemas.microsoft.com/office/powerpoint/2010/main" val="2106727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F6F9C-379A-79F5-6B28-57599594AB14}"/>
              </a:ext>
            </a:extLst>
          </p:cNvPr>
          <p:cNvSpPr>
            <a:spLocks noGrp="1"/>
          </p:cNvSpPr>
          <p:nvPr>
            <p:ph type="title"/>
          </p:nvPr>
        </p:nvSpPr>
        <p:spPr/>
        <p:txBody>
          <a:bodyPr/>
          <a:lstStyle/>
          <a:p>
            <a:r>
              <a:rPr lang="en-US" dirty="0"/>
              <a:t>Climate change and life history</a:t>
            </a:r>
          </a:p>
        </p:txBody>
      </p:sp>
      <p:sp>
        <p:nvSpPr>
          <p:cNvPr id="3" name="Text Placeholder 2">
            <a:extLst>
              <a:ext uri="{FF2B5EF4-FFF2-40B4-BE49-F238E27FC236}">
                <a16:creationId xmlns:a16="http://schemas.microsoft.com/office/drawing/2014/main" id="{39C14F87-D106-4110-0127-9D283FDE3C5A}"/>
              </a:ext>
            </a:extLst>
          </p:cNvPr>
          <p:cNvSpPr>
            <a:spLocks noGrp="1"/>
          </p:cNvSpPr>
          <p:nvPr>
            <p:ph type="body" idx="1"/>
          </p:nvPr>
        </p:nvSpPr>
        <p:spPr>
          <a:xfrm>
            <a:off x="456300" y="1263110"/>
            <a:ext cx="7378279" cy="2686589"/>
          </a:xfrm>
        </p:spPr>
        <p:txBody>
          <a:bodyPr/>
          <a:lstStyle/>
          <a:p>
            <a:pPr>
              <a:lnSpc>
                <a:spcPct val="100000"/>
              </a:lnSpc>
              <a:buFont typeface="Arial" panose="020B0604020202020204" pitchFamily="34" charset="0"/>
              <a:buChar char="•"/>
            </a:pPr>
            <a:r>
              <a:rPr lang="en-US" sz="2400" dirty="0"/>
              <a:t>If a species can’t respond quickly or match their timing to temperature change, how does that affect the species in the long-term?</a:t>
            </a:r>
          </a:p>
          <a:p>
            <a:pPr marL="63500" indent="0">
              <a:lnSpc>
                <a:spcPct val="100000"/>
              </a:lnSpc>
              <a:buNone/>
            </a:pPr>
            <a:endParaRPr lang="en-US" sz="2400" dirty="0"/>
          </a:p>
          <a:p>
            <a:pPr>
              <a:lnSpc>
                <a:spcPct val="100000"/>
              </a:lnSpc>
              <a:buFont typeface="Arial" panose="020B0604020202020204" pitchFamily="34" charset="0"/>
              <a:buChar char="•"/>
            </a:pPr>
            <a:r>
              <a:rPr lang="en-US" sz="2400" dirty="0"/>
              <a:t>How would a population be affected by individual animals’ abilities to respond to changes in temperature?</a:t>
            </a:r>
          </a:p>
        </p:txBody>
      </p:sp>
    </p:spTree>
    <p:extLst>
      <p:ext uri="{BB962C8B-B14F-4D97-AF65-F5344CB8AC3E}">
        <p14:creationId xmlns:p14="http://schemas.microsoft.com/office/powerpoint/2010/main" val="345047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12"/>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rmAutofit/>
          </a:bodyPr>
          <a:lstStyle/>
          <a:p>
            <a:pPr marL="0" lvl="0" indent="0" algn="l" rtl="0">
              <a:lnSpc>
                <a:spcPct val="150000"/>
              </a:lnSpc>
              <a:spcBef>
                <a:spcPts val="0"/>
              </a:spcBef>
              <a:spcAft>
                <a:spcPts val="0"/>
              </a:spcAft>
              <a:buClr>
                <a:schemeClr val="lt1"/>
              </a:buClr>
              <a:buSzPts val="2600"/>
              <a:buFont typeface="Calibri"/>
              <a:buNone/>
            </a:pPr>
            <a:r>
              <a:rPr lang="en-US" dirty="0"/>
              <a:t>Phenological Mismatch</a:t>
            </a:r>
            <a:endParaRPr dirty="0"/>
          </a:p>
        </p:txBody>
      </p:sp>
      <p:sp>
        <p:nvSpPr>
          <p:cNvPr id="47" name="Google Shape;47;p12"/>
          <p:cNvSpPr txBox="1">
            <a:spLocks noGrp="1"/>
          </p:cNvSpPr>
          <p:nvPr>
            <p:ph type="ctrTitle"/>
          </p:nvPr>
        </p:nvSpPr>
        <p:spPr>
          <a:xfrm>
            <a:off x="455850" y="744575"/>
            <a:ext cx="8232300" cy="2052600"/>
          </a:xfrm>
          <a:prstGeom prst="rect">
            <a:avLst/>
          </a:prstGeom>
          <a:noFill/>
          <a:ln>
            <a:noFill/>
          </a:ln>
        </p:spPr>
        <p:txBody>
          <a:bodyPr spcFirstLastPara="1" wrap="square" lIns="91425" tIns="91425" rIns="91425" bIns="91425" anchor="b" anchorCtr="0">
            <a:normAutofit/>
          </a:bodyPr>
          <a:lstStyle/>
          <a:p>
            <a:pPr marL="0" lvl="0" indent="0" algn="l" rtl="0">
              <a:lnSpc>
                <a:spcPct val="150000"/>
              </a:lnSpc>
              <a:spcBef>
                <a:spcPts val="0"/>
              </a:spcBef>
              <a:spcAft>
                <a:spcPts val="0"/>
              </a:spcAft>
              <a:buClr>
                <a:schemeClr val="lt1"/>
              </a:buClr>
              <a:buSzPts val="5000"/>
              <a:buFont typeface="Calibri"/>
              <a:buNone/>
            </a:pPr>
            <a:r>
              <a:rPr lang="en-US" dirty="0"/>
              <a:t>Phenology and Climate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75724-93B4-6E71-A130-F82101568C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652DE9-AACF-6E8C-95C8-11DB551A5F9A}"/>
              </a:ext>
            </a:extLst>
          </p:cNvPr>
          <p:cNvSpPr>
            <a:spLocks noGrp="1"/>
          </p:cNvSpPr>
          <p:nvPr>
            <p:ph type="title"/>
          </p:nvPr>
        </p:nvSpPr>
        <p:spPr>
          <a:xfrm>
            <a:off x="459299" y="88032"/>
            <a:ext cx="8225400" cy="818087"/>
          </a:xfrm>
        </p:spPr>
        <p:txBody>
          <a:bodyPr/>
          <a:lstStyle/>
          <a:p>
            <a:r>
              <a:rPr lang="en-US" dirty="0"/>
              <a:t>Shiny: Phenology Mismatch</a:t>
            </a:r>
          </a:p>
        </p:txBody>
      </p:sp>
      <p:pic>
        <p:nvPicPr>
          <p:cNvPr id="3" name="Picture 2" descr="This graph shows bird and bug reactions to temperature change over a ten year period of time.  Since songbirds are dependent on larvae or caterpillars to raise their nestlings, as temperatures increase, the population of songbirds will decrease significantly. ">
            <a:extLst>
              <a:ext uri="{FF2B5EF4-FFF2-40B4-BE49-F238E27FC236}">
                <a16:creationId xmlns:a16="http://schemas.microsoft.com/office/drawing/2014/main" id="{D9EFBE99-A298-53BC-008E-A532393DCB3C}"/>
              </a:ext>
            </a:extLst>
          </p:cNvPr>
          <p:cNvPicPr>
            <a:picLocks noChangeAspect="1"/>
          </p:cNvPicPr>
          <p:nvPr/>
        </p:nvPicPr>
        <p:blipFill>
          <a:blip r:embed="rId3"/>
          <a:stretch>
            <a:fillRect/>
          </a:stretch>
        </p:blipFill>
        <p:spPr>
          <a:xfrm>
            <a:off x="2102861" y="817529"/>
            <a:ext cx="4938276" cy="4237939"/>
          </a:xfrm>
          <a:prstGeom prst="rect">
            <a:avLst/>
          </a:prstGeom>
        </p:spPr>
      </p:pic>
    </p:spTree>
    <p:extLst>
      <p:ext uri="{BB962C8B-B14F-4D97-AF65-F5344CB8AC3E}">
        <p14:creationId xmlns:p14="http://schemas.microsoft.com/office/powerpoint/2010/main" val="1533382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BB851-5C54-B59E-AD74-28944FEEA080}"/>
              </a:ext>
            </a:extLst>
          </p:cNvPr>
          <p:cNvSpPr>
            <a:spLocks noGrp="1"/>
          </p:cNvSpPr>
          <p:nvPr>
            <p:ph type="title"/>
          </p:nvPr>
        </p:nvSpPr>
        <p:spPr/>
        <p:txBody>
          <a:bodyPr/>
          <a:lstStyle/>
          <a:p>
            <a:r>
              <a:rPr lang="en-US" dirty="0"/>
              <a:t>Phenology Mismatch</a:t>
            </a:r>
          </a:p>
        </p:txBody>
      </p:sp>
      <p:sp>
        <p:nvSpPr>
          <p:cNvPr id="3" name="Text Placeholder 2">
            <a:extLst>
              <a:ext uri="{FF2B5EF4-FFF2-40B4-BE49-F238E27FC236}">
                <a16:creationId xmlns:a16="http://schemas.microsoft.com/office/drawing/2014/main" id="{EED405B7-AF96-A40B-158D-DDF484BB274A}"/>
              </a:ext>
            </a:extLst>
          </p:cNvPr>
          <p:cNvSpPr>
            <a:spLocks noGrp="1"/>
          </p:cNvSpPr>
          <p:nvPr>
            <p:ph type="body" idx="1"/>
          </p:nvPr>
        </p:nvSpPr>
        <p:spPr>
          <a:xfrm>
            <a:off x="456300" y="1263110"/>
            <a:ext cx="7473377" cy="2701727"/>
          </a:xfrm>
        </p:spPr>
        <p:txBody>
          <a:bodyPr/>
          <a:lstStyle/>
          <a:p>
            <a:pPr>
              <a:lnSpc>
                <a:spcPct val="100000"/>
              </a:lnSpc>
              <a:buFont typeface="Arial" panose="020B0604020202020204" pitchFamily="34" charset="0"/>
              <a:buChar char="•"/>
            </a:pPr>
            <a:r>
              <a:rPr lang="en-US" dirty="0"/>
              <a:t>How does the rate of change affect the results of the model?</a:t>
            </a:r>
          </a:p>
          <a:p>
            <a:pPr marL="63500" indent="0">
              <a:lnSpc>
                <a:spcPct val="100000"/>
              </a:lnSpc>
              <a:buNone/>
            </a:pPr>
            <a:endParaRPr lang="en-US" dirty="0"/>
          </a:p>
          <a:p>
            <a:pPr>
              <a:lnSpc>
                <a:spcPct val="100000"/>
              </a:lnSpc>
              <a:buFont typeface="Arial" panose="020B0604020202020204" pitchFamily="34" charset="0"/>
              <a:buChar char="•"/>
            </a:pPr>
            <a:r>
              <a:rPr lang="en-US" dirty="0"/>
              <a:t>How does life history (i.e., caterpillar and bird sensitivity to temperature) affect the results of the model?</a:t>
            </a:r>
          </a:p>
        </p:txBody>
      </p:sp>
    </p:spTree>
    <p:extLst>
      <p:ext uri="{BB962C8B-B14F-4D97-AF65-F5344CB8AC3E}">
        <p14:creationId xmlns:p14="http://schemas.microsoft.com/office/powerpoint/2010/main" val="2570996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200BC-D125-6320-0D9E-9929740CE667}"/>
              </a:ext>
            </a:extLst>
          </p:cNvPr>
          <p:cNvSpPr>
            <a:spLocks noGrp="1"/>
          </p:cNvSpPr>
          <p:nvPr>
            <p:ph type="title"/>
          </p:nvPr>
        </p:nvSpPr>
        <p:spPr>
          <a:xfrm>
            <a:off x="456300" y="247513"/>
            <a:ext cx="8225400" cy="818087"/>
          </a:xfrm>
        </p:spPr>
        <p:txBody>
          <a:bodyPr/>
          <a:lstStyle/>
          <a:p>
            <a:r>
              <a:rPr lang="en-US" dirty="0"/>
              <a:t>Phenology Mismatch</a:t>
            </a:r>
          </a:p>
        </p:txBody>
      </p:sp>
      <p:sp>
        <p:nvSpPr>
          <p:cNvPr id="3" name="Text Placeholder 2">
            <a:extLst>
              <a:ext uri="{FF2B5EF4-FFF2-40B4-BE49-F238E27FC236}">
                <a16:creationId xmlns:a16="http://schemas.microsoft.com/office/drawing/2014/main" id="{2E6672A0-30EC-17ED-FBDB-51556A16BF40}"/>
              </a:ext>
            </a:extLst>
          </p:cNvPr>
          <p:cNvSpPr>
            <a:spLocks noGrp="1"/>
          </p:cNvSpPr>
          <p:nvPr>
            <p:ph type="body" idx="1"/>
          </p:nvPr>
        </p:nvSpPr>
        <p:spPr>
          <a:xfrm>
            <a:off x="456300" y="1263111"/>
            <a:ext cx="8225400" cy="3499084"/>
          </a:xfrm>
        </p:spPr>
        <p:txBody>
          <a:bodyPr/>
          <a:lstStyle/>
          <a:p>
            <a:pPr>
              <a:lnSpc>
                <a:spcPct val="100000"/>
              </a:lnSpc>
              <a:buFont typeface="Arial" panose="020B0604020202020204" pitchFamily="34" charset="0"/>
              <a:buChar char="•"/>
            </a:pPr>
            <a:r>
              <a:rPr lang="en-US" sz="2400" dirty="0"/>
              <a:t>Phenology mismatch happens when a resource an organism needs isn’t available at the time they need it. </a:t>
            </a:r>
          </a:p>
          <a:p>
            <a:pPr marL="63500" indent="0">
              <a:lnSpc>
                <a:spcPct val="100000"/>
              </a:lnSpc>
              <a:buNone/>
            </a:pPr>
            <a:endParaRPr lang="en-US" sz="2400" dirty="0"/>
          </a:p>
          <a:p>
            <a:pPr>
              <a:lnSpc>
                <a:spcPct val="100000"/>
              </a:lnSpc>
              <a:buFont typeface="Arial" panose="020B0604020202020204" pitchFamily="34" charset="0"/>
              <a:buChar char="•"/>
            </a:pPr>
            <a:r>
              <a:rPr lang="en-US" sz="2400" dirty="0"/>
              <a:t>The </a:t>
            </a:r>
            <a:r>
              <a:rPr lang="en-US" sz="2400" dirty="0">
                <a:hlinkClick r:id="rId3"/>
              </a:rPr>
              <a:t>Shiny app </a:t>
            </a:r>
            <a:r>
              <a:rPr lang="en-US" sz="2400" dirty="0"/>
              <a:t>shows that caterpillars are the resource birds need to feed their nestlings.</a:t>
            </a:r>
          </a:p>
          <a:p>
            <a:pPr marL="63500" indent="0">
              <a:lnSpc>
                <a:spcPct val="100000"/>
              </a:lnSpc>
              <a:buNone/>
            </a:pPr>
            <a:r>
              <a:rPr lang="en-US" sz="2400" dirty="0"/>
              <a:t> </a:t>
            </a:r>
          </a:p>
          <a:p>
            <a:pPr>
              <a:lnSpc>
                <a:spcPct val="100000"/>
              </a:lnSpc>
              <a:buFont typeface="Arial" panose="020B0604020202020204" pitchFamily="34" charset="0"/>
              <a:buChar char="•"/>
            </a:pPr>
            <a:r>
              <a:rPr lang="en-US" sz="2400" dirty="0"/>
              <a:t>If the caterpillars are at their highest numbers before or after the time birds need them the most, there is a mismatch.</a:t>
            </a:r>
          </a:p>
        </p:txBody>
      </p:sp>
    </p:spTree>
    <p:extLst>
      <p:ext uri="{BB962C8B-B14F-4D97-AF65-F5344CB8AC3E}">
        <p14:creationId xmlns:p14="http://schemas.microsoft.com/office/powerpoint/2010/main" val="1719648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5C52C-BF89-C9C3-992D-46BBB87859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7D47A37-BC0F-35C0-A9F4-1F2C3A8DD0F7}"/>
              </a:ext>
            </a:extLst>
          </p:cNvPr>
          <p:cNvSpPr>
            <a:spLocks noGrp="1"/>
          </p:cNvSpPr>
          <p:nvPr>
            <p:ph type="body" idx="1"/>
          </p:nvPr>
        </p:nvSpPr>
        <p:spPr>
          <a:xfrm>
            <a:off x="452289" y="1328948"/>
            <a:ext cx="3025131" cy="3251519"/>
          </a:xfrm>
        </p:spPr>
        <p:txBody>
          <a:bodyPr/>
          <a:lstStyle/>
          <a:p>
            <a:pPr marL="63500" indent="0">
              <a:lnSpc>
                <a:spcPct val="100000"/>
              </a:lnSpc>
              <a:buNone/>
            </a:pPr>
            <a:r>
              <a:rPr lang="en-US" dirty="0"/>
              <a:t>A mismatch in resource availability and the demands of reproduction may contribute to declines in migratory species.</a:t>
            </a:r>
          </a:p>
        </p:txBody>
      </p:sp>
      <p:sp>
        <p:nvSpPr>
          <p:cNvPr id="2" name="Title 1">
            <a:extLst>
              <a:ext uri="{FF2B5EF4-FFF2-40B4-BE49-F238E27FC236}">
                <a16:creationId xmlns:a16="http://schemas.microsoft.com/office/drawing/2014/main" id="{8EA81885-F24F-E461-4AFA-0D5570A3D8CC}"/>
              </a:ext>
            </a:extLst>
          </p:cNvPr>
          <p:cNvSpPr>
            <a:spLocks noGrp="1"/>
          </p:cNvSpPr>
          <p:nvPr>
            <p:ph type="title"/>
          </p:nvPr>
        </p:nvSpPr>
        <p:spPr/>
        <p:txBody>
          <a:bodyPr/>
          <a:lstStyle/>
          <a:p>
            <a:r>
              <a:rPr lang="en-US" dirty="0"/>
              <a:t>Phenology Mismatch</a:t>
            </a:r>
          </a:p>
        </p:txBody>
      </p:sp>
      <p:grpSp>
        <p:nvGrpSpPr>
          <p:cNvPr id="8" name="Group 7" descr="This graph shows the discrepancy between resource availability and the needs of the migratory birds. ">
            <a:extLst>
              <a:ext uri="{FF2B5EF4-FFF2-40B4-BE49-F238E27FC236}">
                <a16:creationId xmlns:a16="http://schemas.microsoft.com/office/drawing/2014/main" id="{8F0D38DD-A8F8-DD07-CFC5-C9B89A6E11EF}"/>
              </a:ext>
            </a:extLst>
          </p:cNvPr>
          <p:cNvGrpSpPr>
            <a:grpSpLocks noChangeAspect="1"/>
          </p:cNvGrpSpPr>
          <p:nvPr/>
        </p:nvGrpSpPr>
        <p:grpSpPr>
          <a:xfrm>
            <a:off x="3707933" y="1263111"/>
            <a:ext cx="5185445" cy="3636506"/>
            <a:chOff x="2057400" y="1524001"/>
            <a:chExt cx="5410200" cy="3794125"/>
          </a:xfrm>
        </p:grpSpPr>
        <p:pic>
          <p:nvPicPr>
            <p:cNvPr id="9" name="Picture 3" descr="Untitled-1">
              <a:extLst>
                <a:ext uri="{FF2B5EF4-FFF2-40B4-BE49-F238E27FC236}">
                  <a16:creationId xmlns:a16="http://schemas.microsoft.com/office/drawing/2014/main" id="{0C4094CD-04CD-4931-7741-FBBB1EF4C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524001"/>
              <a:ext cx="5410200" cy="379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Line 4">
              <a:extLst>
                <a:ext uri="{FF2B5EF4-FFF2-40B4-BE49-F238E27FC236}">
                  <a16:creationId xmlns:a16="http://schemas.microsoft.com/office/drawing/2014/main" id="{ED7F1F91-B373-332B-CA5D-9128C6B0EBB2}"/>
                </a:ext>
              </a:extLst>
            </p:cNvPr>
            <p:cNvSpPr>
              <a:spLocks noChangeShapeType="1"/>
            </p:cNvSpPr>
            <p:nvPr/>
          </p:nvSpPr>
          <p:spPr bwMode="auto">
            <a:xfrm>
              <a:off x="2425700" y="1854200"/>
              <a:ext cx="457200" cy="0"/>
            </a:xfrm>
            <a:prstGeom prst="line">
              <a:avLst/>
            </a:prstGeom>
            <a:noFill/>
            <a:ln w="28575">
              <a:solidFill>
                <a:srgbClr val="339966"/>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1" name="Text Box 5">
              <a:extLst>
                <a:ext uri="{FF2B5EF4-FFF2-40B4-BE49-F238E27FC236}">
                  <a16:creationId xmlns:a16="http://schemas.microsoft.com/office/drawing/2014/main" id="{CB8918C0-B8AD-B4DD-760F-2910020477CF}"/>
                </a:ext>
              </a:extLst>
            </p:cNvPr>
            <p:cNvSpPr txBox="1">
              <a:spLocks noChangeArrowheads="1"/>
            </p:cNvSpPr>
            <p:nvPr/>
          </p:nvSpPr>
          <p:spPr bwMode="auto">
            <a:xfrm>
              <a:off x="2819400" y="1676401"/>
              <a:ext cx="1249060"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dirty="0">
                  <a:latin typeface="Arial" charset="0"/>
                  <a:ea typeface="ＭＳ Ｐゴシック" charset="0"/>
                </a:rPr>
                <a:t>Resource </a:t>
              </a:r>
            </a:p>
            <a:p>
              <a:pPr>
                <a:defRPr/>
              </a:pPr>
              <a:r>
                <a:rPr lang="en-US" dirty="0">
                  <a:latin typeface="Arial" charset="0"/>
                  <a:ea typeface="ＭＳ Ｐゴシック" charset="0"/>
                </a:rPr>
                <a:t>availability</a:t>
              </a:r>
            </a:p>
          </p:txBody>
        </p:sp>
        <p:sp>
          <p:nvSpPr>
            <p:cNvPr id="12" name="Line 6">
              <a:extLst>
                <a:ext uri="{FF2B5EF4-FFF2-40B4-BE49-F238E27FC236}">
                  <a16:creationId xmlns:a16="http://schemas.microsoft.com/office/drawing/2014/main" id="{338B912E-3A0E-2CF7-7E8C-5B5E44BFF5FC}"/>
                </a:ext>
              </a:extLst>
            </p:cNvPr>
            <p:cNvSpPr>
              <a:spLocks noChangeShapeType="1"/>
            </p:cNvSpPr>
            <p:nvPr/>
          </p:nvSpPr>
          <p:spPr bwMode="auto">
            <a:xfrm>
              <a:off x="5092700" y="1854200"/>
              <a:ext cx="457200" cy="0"/>
            </a:xfrm>
            <a:prstGeom prst="line">
              <a:avLst/>
            </a:prstGeom>
            <a:noFill/>
            <a:ln w="28575">
              <a:solidFill>
                <a:srgbClr val="FF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3" name="Text Box 7">
              <a:extLst>
                <a:ext uri="{FF2B5EF4-FFF2-40B4-BE49-F238E27FC236}">
                  <a16:creationId xmlns:a16="http://schemas.microsoft.com/office/drawing/2014/main" id="{4AF9D572-452F-D22A-CC3D-19F108B07EFE}"/>
                </a:ext>
              </a:extLst>
            </p:cNvPr>
            <p:cNvSpPr txBox="1">
              <a:spLocks noChangeArrowheads="1"/>
            </p:cNvSpPr>
            <p:nvPr/>
          </p:nvSpPr>
          <p:spPr bwMode="auto">
            <a:xfrm>
              <a:off x="5486400" y="1676401"/>
              <a:ext cx="1556836" cy="646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dirty="0">
                  <a:latin typeface="Arial" charset="0"/>
                  <a:ea typeface="ＭＳ Ｐゴシック" charset="0"/>
                </a:rPr>
                <a:t>Demands of </a:t>
              </a:r>
            </a:p>
            <a:p>
              <a:pPr>
                <a:defRPr/>
              </a:pPr>
              <a:r>
                <a:rPr lang="en-US" dirty="0">
                  <a:latin typeface="Arial" charset="0"/>
                  <a:ea typeface="ＭＳ Ｐゴシック" charset="0"/>
                </a:rPr>
                <a:t>Reproduction</a:t>
              </a:r>
            </a:p>
          </p:txBody>
        </p:sp>
        <p:grpSp>
          <p:nvGrpSpPr>
            <p:cNvPr id="14" name="Group 8">
              <a:extLst>
                <a:ext uri="{FF2B5EF4-FFF2-40B4-BE49-F238E27FC236}">
                  <a16:creationId xmlns:a16="http://schemas.microsoft.com/office/drawing/2014/main" id="{BD17D61B-2110-F5CA-18AD-4340C6FE2625}"/>
                </a:ext>
              </a:extLst>
            </p:cNvPr>
            <p:cNvGrpSpPr>
              <a:grpSpLocks/>
            </p:cNvGrpSpPr>
            <p:nvPr/>
          </p:nvGrpSpPr>
          <p:grpSpPr bwMode="auto">
            <a:xfrm>
              <a:off x="3429000" y="2362200"/>
              <a:ext cx="2362200" cy="381000"/>
              <a:chOff x="1200" y="1488"/>
              <a:chExt cx="1488" cy="240"/>
            </a:xfrm>
          </p:grpSpPr>
          <p:sp>
            <p:nvSpPr>
              <p:cNvPr id="15" name="AutoShape 9">
                <a:extLst>
                  <a:ext uri="{FF2B5EF4-FFF2-40B4-BE49-F238E27FC236}">
                    <a16:creationId xmlns:a16="http://schemas.microsoft.com/office/drawing/2014/main" id="{80D4AC5C-C919-CE3C-FB96-94909ACC935B}"/>
                  </a:ext>
                </a:extLst>
              </p:cNvPr>
              <p:cNvSpPr>
                <a:spLocks noChangeArrowheads="1"/>
              </p:cNvSpPr>
              <p:nvPr/>
            </p:nvSpPr>
            <p:spPr bwMode="auto">
              <a:xfrm>
                <a:off x="1200" y="1488"/>
                <a:ext cx="384" cy="240"/>
              </a:xfrm>
              <a:prstGeom prst="leftArrow">
                <a:avLst>
                  <a:gd name="adj1" fmla="val 50000"/>
                  <a:gd name="adj2" fmla="val 40000"/>
                </a:avLst>
              </a:prstGeom>
              <a:solidFill>
                <a:srgbClr val="339966"/>
              </a:solidFill>
              <a:ln w="9525">
                <a:solidFill>
                  <a:srgbClr val="339966"/>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sp>
            <p:nvSpPr>
              <p:cNvPr id="16" name="AutoShape 10">
                <a:extLst>
                  <a:ext uri="{FF2B5EF4-FFF2-40B4-BE49-F238E27FC236}">
                    <a16:creationId xmlns:a16="http://schemas.microsoft.com/office/drawing/2014/main" id="{25241036-DC12-1AE1-9313-EAF72FA523D1}"/>
                  </a:ext>
                </a:extLst>
              </p:cNvPr>
              <p:cNvSpPr>
                <a:spLocks noChangeArrowheads="1"/>
              </p:cNvSpPr>
              <p:nvPr/>
            </p:nvSpPr>
            <p:spPr bwMode="auto">
              <a:xfrm rot="10800000">
                <a:off x="2304" y="1488"/>
                <a:ext cx="384" cy="240"/>
              </a:xfrm>
              <a:prstGeom prst="leftArrow">
                <a:avLst>
                  <a:gd name="adj1" fmla="val 50000"/>
                  <a:gd name="adj2" fmla="val 40000"/>
                </a:avLst>
              </a:prstGeom>
              <a:solidFill>
                <a:srgbClr val="339966"/>
              </a:solidFill>
              <a:ln w="9525">
                <a:solidFill>
                  <a:srgbClr val="339966"/>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Arial" charset="0"/>
                  <a:ea typeface="ＭＳ Ｐゴシック" charset="0"/>
                </a:endParaRPr>
              </a:p>
            </p:txBody>
          </p:sp>
        </p:grpSp>
      </p:grpSp>
    </p:spTree>
    <p:extLst>
      <p:ext uri="{BB962C8B-B14F-4D97-AF65-F5344CB8AC3E}">
        <p14:creationId xmlns:p14="http://schemas.microsoft.com/office/powerpoint/2010/main" val="943199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B9D66-C4A3-89C5-9005-138C30BFB8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DFBBFA-D54E-823D-D4EA-D71EF9A77E25}"/>
              </a:ext>
            </a:extLst>
          </p:cNvPr>
          <p:cNvSpPr>
            <a:spLocks noGrp="1"/>
          </p:cNvSpPr>
          <p:nvPr>
            <p:ph type="title"/>
          </p:nvPr>
        </p:nvSpPr>
        <p:spPr>
          <a:xfrm>
            <a:off x="397653" y="291405"/>
            <a:ext cx="8225400" cy="818087"/>
          </a:xfrm>
        </p:spPr>
        <p:txBody>
          <a:bodyPr/>
          <a:lstStyle/>
          <a:p>
            <a:r>
              <a:rPr lang="en-US" dirty="0"/>
              <a:t>Phenology Mismatch</a:t>
            </a:r>
          </a:p>
        </p:txBody>
      </p:sp>
      <p:pic>
        <p:nvPicPr>
          <p:cNvPr id="4" name="Picture 3" descr="This graph shows a normal spring and an early spring. The mismatch between caterpillars and migratory birds occurs  if spring begins earlier in the year. &#10;&#10;At the bottom of the graph is a diagram of the breeding season and fall migration. ">
            <a:extLst>
              <a:ext uri="{FF2B5EF4-FFF2-40B4-BE49-F238E27FC236}">
                <a16:creationId xmlns:a16="http://schemas.microsoft.com/office/drawing/2014/main" id="{532A3A2A-4142-0495-DD64-17D6FA02700C}"/>
              </a:ext>
            </a:extLst>
          </p:cNvPr>
          <p:cNvPicPr>
            <a:picLocks noChangeAspect="1"/>
          </p:cNvPicPr>
          <p:nvPr/>
        </p:nvPicPr>
        <p:blipFill>
          <a:blip r:embed="rId3"/>
          <a:stretch>
            <a:fillRect/>
          </a:stretch>
        </p:blipFill>
        <p:spPr>
          <a:xfrm>
            <a:off x="1728601" y="1109492"/>
            <a:ext cx="5686798" cy="3785540"/>
          </a:xfrm>
          <a:prstGeom prst="rect">
            <a:avLst/>
          </a:prstGeom>
        </p:spPr>
      </p:pic>
    </p:spTree>
    <p:extLst>
      <p:ext uri="{BB962C8B-B14F-4D97-AF65-F5344CB8AC3E}">
        <p14:creationId xmlns:p14="http://schemas.microsoft.com/office/powerpoint/2010/main" val="4279939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2">
          <a:extLst>
            <a:ext uri="{FF2B5EF4-FFF2-40B4-BE49-F238E27FC236}">
              <a16:creationId xmlns:a16="http://schemas.microsoft.com/office/drawing/2014/main" id="{FB028561-D693-8BB4-B59F-64AC3F932DF2}"/>
            </a:ext>
          </a:extLst>
        </p:cNvPr>
        <p:cNvGrpSpPr/>
        <p:nvPr/>
      </p:nvGrpSpPr>
      <p:grpSpPr>
        <a:xfrm>
          <a:off x="0" y="0"/>
          <a:ext cx="0" cy="0"/>
          <a:chOff x="0" y="0"/>
          <a:chExt cx="0" cy="0"/>
        </a:xfrm>
      </p:grpSpPr>
      <p:sp>
        <p:nvSpPr>
          <p:cNvPr id="83" name="Google Shape;83;p18">
            <a:extLst>
              <a:ext uri="{FF2B5EF4-FFF2-40B4-BE49-F238E27FC236}">
                <a16:creationId xmlns:a16="http://schemas.microsoft.com/office/drawing/2014/main" id="{F6A05212-97A2-9EA4-03C1-89E5095884ED}"/>
              </a:ext>
            </a:extLst>
          </p:cNvPr>
          <p:cNvSpPr txBox="1">
            <a:spLocks noGrp="1"/>
          </p:cNvSpPr>
          <p:nvPr>
            <p:ph type="title"/>
          </p:nvPr>
        </p:nvSpPr>
        <p:spPr>
          <a:xfrm>
            <a:off x="456175" y="445024"/>
            <a:ext cx="8225400" cy="8180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Driving Question Board</a:t>
            </a:r>
            <a:endParaRPr dirty="0"/>
          </a:p>
        </p:txBody>
      </p:sp>
      <p:sp>
        <p:nvSpPr>
          <p:cNvPr id="84" name="Google Shape;84;p18">
            <a:extLst>
              <a:ext uri="{FF2B5EF4-FFF2-40B4-BE49-F238E27FC236}">
                <a16:creationId xmlns:a16="http://schemas.microsoft.com/office/drawing/2014/main" id="{92F94810-9A93-07A9-D080-8E2C6757C6B5}"/>
              </a:ext>
            </a:extLst>
          </p:cNvPr>
          <p:cNvSpPr txBox="1">
            <a:spLocks noGrp="1"/>
          </p:cNvSpPr>
          <p:nvPr>
            <p:ph type="body" idx="1"/>
          </p:nvPr>
        </p:nvSpPr>
        <p:spPr>
          <a:xfrm>
            <a:off x="456301" y="1263111"/>
            <a:ext cx="4115699" cy="2925712"/>
          </a:xfrm>
          <a:prstGeom prst="rect">
            <a:avLst/>
          </a:prstGeom>
          <a:noFill/>
          <a:ln>
            <a:noFill/>
          </a:ln>
        </p:spPr>
        <p:txBody>
          <a:bodyPr spcFirstLastPara="1" wrap="square" lIns="91425" tIns="91425" rIns="91425" bIns="91425" anchor="t" anchorCtr="0">
            <a:noAutofit/>
          </a:bodyPr>
          <a:lstStyle/>
          <a:p>
            <a:pPr lvl="0" algn="l" rtl="0">
              <a:lnSpc>
                <a:spcPct val="100000"/>
              </a:lnSpc>
              <a:spcBef>
                <a:spcPts val="0"/>
              </a:spcBef>
              <a:spcAft>
                <a:spcPts val="0"/>
              </a:spcAft>
              <a:buClr>
                <a:srgbClr val="91192A"/>
              </a:buClr>
              <a:buSzPts val="2600"/>
              <a:buFont typeface="Arial" panose="020B0604020202020204" pitchFamily="34" charset="0"/>
              <a:buChar char="•"/>
            </a:pPr>
            <a:r>
              <a:rPr lang="en-US" dirty="0"/>
              <a:t>What new questions do we have?</a:t>
            </a:r>
          </a:p>
          <a:p>
            <a:pPr marL="63500" lvl="0" indent="0" algn="l" rtl="0">
              <a:lnSpc>
                <a:spcPct val="100000"/>
              </a:lnSpc>
              <a:spcBef>
                <a:spcPts val="0"/>
              </a:spcBef>
              <a:spcAft>
                <a:spcPts val="0"/>
              </a:spcAft>
              <a:buClr>
                <a:srgbClr val="91192A"/>
              </a:buClr>
              <a:buSzPts val="2600"/>
              <a:buNone/>
            </a:pPr>
            <a:endParaRPr lang="en-US" dirty="0"/>
          </a:p>
          <a:p>
            <a:pPr>
              <a:lnSpc>
                <a:spcPct val="100000"/>
              </a:lnSpc>
              <a:buClr>
                <a:srgbClr val="91192A"/>
              </a:buClr>
              <a:buFont typeface="Arial" panose="020B0604020202020204" pitchFamily="34" charset="0"/>
              <a:buChar char="•"/>
            </a:pPr>
            <a:r>
              <a:rPr lang="en-US" dirty="0"/>
              <a:t>Can we answer any of our questions? </a:t>
            </a:r>
          </a:p>
        </p:txBody>
      </p:sp>
      <p:pic>
        <p:nvPicPr>
          <p:cNvPr id="3074" name="Picture 2">
            <a:extLst>
              <a:ext uri="{FF2B5EF4-FFF2-40B4-BE49-F238E27FC236}">
                <a16:creationId xmlns:a16="http://schemas.microsoft.com/office/drawing/2014/main" id="{4DFA22E1-7FA1-762F-9C1E-B4AB5FD343D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001" y="1525205"/>
            <a:ext cx="3288574" cy="2401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086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0D52D0DC-2638-BE8E-CFFB-F4DADFCD8DC5}"/>
              </a:ext>
            </a:extLst>
          </p:cNvPr>
          <p:cNvSpPr>
            <a:spLocks noGrp="1"/>
          </p:cNvSpPr>
          <p:nvPr>
            <p:ph type="subTitle" idx="1"/>
          </p:nvPr>
        </p:nvSpPr>
        <p:spPr/>
        <p:txBody>
          <a:bodyPr/>
          <a:lstStyle/>
          <a:p>
            <a:r>
              <a:rPr lang="en-US" dirty="0"/>
              <a:t>What big science ideas have we learned so far?</a:t>
            </a:r>
          </a:p>
        </p:txBody>
      </p:sp>
      <p:sp>
        <p:nvSpPr>
          <p:cNvPr id="4" name="Title 3">
            <a:extLst>
              <a:ext uri="{FF2B5EF4-FFF2-40B4-BE49-F238E27FC236}">
                <a16:creationId xmlns:a16="http://schemas.microsoft.com/office/drawing/2014/main" id="{8BB41849-ED55-74AD-77BA-C6F808B4CD06}"/>
              </a:ext>
            </a:extLst>
          </p:cNvPr>
          <p:cNvSpPr>
            <a:spLocks noGrp="1"/>
          </p:cNvSpPr>
          <p:nvPr>
            <p:ph type="ctrTitle"/>
          </p:nvPr>
        </p:nvSpPr>
        <p:spPr/>
        <p:txBody>
          <a:bodyPr/>
          <a:lstStyle/>
          <a:p>
            <a:r>
              <a:rPr lang="en-US" dirty="0"/>
              <a:t>Big Ideas</a:t>
            </a:r>
          </a:p>
        </p:txBody>
      </p:sp>
    </p:spTree>
    <p:extLst>
      <p:ext uri="{BB962C8B-B14F-4D97-AF65-F5344CB8AC3E}">
        <p14:creationId xmlns:p14="http://schemas.microsoft.com/office/powerpoint/2010/main" val="2901228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9DEC67-E035-2CFD-4C58-157F7F6DFAC5}"/>
              </a:ext>
            </a:extLst>
          </p:cNvPr>
          <p:cNvSpPr>
            <a:spLocks noGrp="1"/>
          </p:cNvSpPr>
          <p:nvPr>
            <p:ph type="title"/>
          </p:nvPr>
        </p:nvSpPr>
        <p:spPr/>
        <p:txBody>
          <a:bodyPr/>
          <a:lstStyle/>
          <a:p>
            <a:r>
              <a:rPr lang="en-US" dirty="0"/>
              <a:t>Exit Ticket</a:t>
            </a:r>
          </a:p>
        </p:txBody>
      </p:sp>
      <p:sp>
        <p:nvSpPr>
          <p:cNvPr id="5" name="Text Placeholder 4">
            <a:extLst>
              <a:ext uri="{FF2B5EF4-FFF2-40B4-BE49-F238E27FC236}">
                <a16:creationId xmlns:a16="http://schemas.microsoft.com/office/drawing/2014/main" id="{1E9A0F96-F546-8D8D-4ADF-4BAB2E0E6082}"/>
              </a:ext>
            </a:extLst>
          </p:cNvPr>
          <p:cNvSpPr>
            <a:spLocks noGrp="1"/>
          </p:cNvSpPr>
          <p:nvPr>
            <p:ph type="body" idx="1"/>
          </p:nvPr>
        </p:nvSpPr>
        <p:spPr>
          <a:xfrm>
            <a:off x="456300" y="1263111"/>
            <a:ext cx="5632773" cy="3315816"/>
          </a:xfrm>
        </p:spPr>
        <p:txBody>
          <a:bodyPr/>
          <a:lstStyle/>
          <a:p>
            <a:pPr>
              <a:lnSpc>
                <a:spcPct val="100000"/>
              </a:lnSpc>
              <a:buFont typeface="Arial" panose="020B0604020202020204" pitchFamily="34" charset="0"/>
              <a:buChar char="•"/>
            </a:pPr>
            <a:r>
              <a:rPr lang="en-US" dirty="0"/>
              <a:t>In what ways does a phenology mismatch affect bird carrying capacity? </a:t>
            </a:r>
          </a:p>
          <a:p>
            <a:pPr lvl="1">
              <a:lnSpc>
                <a:spcPct val="100000"/>
              </a:lnSpc>
              <a:buClr>
                <a:srgbClr val="FFC000"/>
              </a:buClr>
              <a:buFont typeface="Wingdings" panose="05000000000000000000" pitchFamily="2" charset="2"/>
              <a:buChar char="§"/>
            </a:pPr>
            <a:r>
              <a:rPr lang="en-US" dirty="0"/>
              <a:t>Use data to support your answer.</a:t>
            </a:r>
          </a:p>
          <a:p>
            <a:pPr>
              <a:lnSpc>
                <a:spcPct val="100000"/>
              </a:lnSpc>
              <a:buFont typeface="Arial" panose="020B0604020202020204" pitchFamily="34" charset="0"/>
              <a:buChar char="•"/>
            </a:pPr>
            <a:endParaRPr lang="en-US"/>
          </a:p>
          <a:p>
            <a:pPr>
              <a:lnSpc>
                <a:spcPct val="100000"/>
              </a:lnSpc>
              <a:buFont typeface="Arial" panose="020B0604020202020204" pitchFamily="34" charset="0"/>
              <a:buChar char="•"/>
            </a:pPr>
            <a:r>
              <a:rPr lang="en-US"/>
              <a:t>What </a:t>
            </a:r>
            <a:r>
              <a:rPr lang="en-US" dirty="0"/>
              <a:t>Shiny model do you have the most confidence in and why?</a:t>
            </a:r>
          </a:p>
        </p:txBody>
      </p:sp>
      <p:pic>
        <p:nvPicPr>
          <p:cNvPr id="1026" name="Picture 2">
            <a:extLst>
              <a:ext uri="{FF2B5EF4-FFF2-40B4-BE49-F238E27FC236}">
                <a16:creationId xmlns:a16="http://schemas.microsoft.com/office/drawing/2014/main" id="{1D2EE281-0B4E-8831-7838-3420134680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8782" y="2103261"/>
            <a:ext cx="1802793" cy="936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96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13"/>
          <p:cNvSpPr txBox="1">
            <a:spLocks noGrp="1"/>
          </p:cNvSpPr>
          <p:nvPr>
            <p:ph type="ctrTitle"/>
          </p:nvPr>
        </p:nvSpPr>
        <p:spPr>
          <a:xfrm>
            <a:off x="573219" y="393446"/>
            <a:ext cx="8232300" cy="205260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chemeClr val="lt1"/>
              </a:buClr>
              <a:buSzPts val="5000"/>
              <a:buFont typeface="Calibri"/>
              <a:buNone/>
            </a:pPr>
            <a:r>
              <a:rPr lang="en-US" dirty="0"/>
              <a:t>Objectives</a:t>
            </a:r>
            <a:endParaRPr dirty="0"/>
          </a:p>
        </p:txBody>
      </p:sp>
      <p:sp>
        <p:nvSpPr>
          <p:cNvPr id="53" name="Google Shape;53;p13"/>
          <p:cNvSpPr txBox="1">
            <a:spLocks noGrp="1"/>
          </p:cNvSpPr>
          <p:nvPr>
            <p:ph type="subTitle" idx="1"/>
          </p:nvPr>
        </p:nvSpPr>
        <p:spPr>
          <a:xfrm>
            <a:off x="455850" y="2571750"/>
            <a:ext cx="8232300" cy="792600"/>
          </a:xfrm>
          <a:prstGeom prst="rect">
            <a:avLst/>
          </a:prstGeom>
          <a:noFill/>
          <a:ln>
            <a:noFill/>
          </a:ln>
        </p:spPr>
        <p:txBody>
          <a:bodyPr spcFirstLastPara="1" wrap="square" lIns="91425" tIns="91425" rIns="91425" bIns="91425" anchor="t" anchorCtr="0">
            <a:noAutofit/>
          </a:bodyPr>
          <a:lstStyle/>
          <a:p>
            <a:pPr marL="571500" marR="0" lvl="0" indent="-457200" algn="l" rtl="0">
              <a:lnSpc>
                <a:spcPct val="100000"/>
              </a:lnSpc>
              <a:spcBef>
                <a:spcPts val="0"/>
              </a:spcBef>
              <a:spcAft>
                <a:spcPts val="0"/>
              </a:spcAft>
              <a:buClr>
                <a:schemeClr val="lt1"/>
              </a:buClr>
              <a:buSzPts val="2600"/>
              <a:buFont typeface="Arial" panose="020B0604020202020204" pitchFamily="34" charset="0"/>
              <a:buChar char="•"/>
            </a:pPr>
            <a:r>
              <a:rPr lang="en-US" dirty="0"/>
              <a:t>Analyze temperature data to understand bird migration patterns.</a:t>
            </a:r>
          </a:p>
          <a:p>
            <a:pPr marL="571500" marR="0" lvl="0" indent="-457200" algn="l" rtl="0">
              <a:lnSpc>
                <a:spcPct val="100000"/>
              </a:lnSpc>
              <a:spcBef>
                <a:spcPts val="0"/>
              </a:spcBef>
              <a:spcAft>
                <a:spcPts val="0"/>
              </a:spcAft>
              <a:buClr>
                <a:schemeClr val="lt1"/>
              </a:buClr>
              <a:buSzPts val="2600"/>
              <a:buFont typeface="Arial" panose="020B0604020202020204" pitchFamily="34" charset="0"/>
              <a:buChar char="•"/>
            </a:pPr>
            <a:r>
              <a:rPr lang="en-US" dirty="0"/>
              <a:t>Use a model to understand phenology mismatch.</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4"/>
          <p:cNvSpPr txBox="1">
            <a:spLocks noGrp="1"/>
          </p:cNvSpPr>
          <p:nvPr>
            <p:ph type="ctrTitle"/>
          </p:nvPr>
        </p:nvSpPr>
        <p:spPr>
          <a:xfrm>
            <a:off x="580534" y="408075"/>
            <a:ext cx="8232300" cy="2052600"/>
          </a:xfrm>
          <a:prstGeom prst="rect">
            <a:avLst/>
          </a:prstGeom>
          <a:noFill/>
          <a:ln>
            <a:noFill/>
          </a:ln>
        </p:spPr>
        <p:txBody>
          <a:bodyPr spcFirstLastPara="1" wrap="square" lIns="91425" tIns="91425" rIns="91425" bIns="91425" anchor="b" anchorCtr="0">
            <a:noAutofit/>
          </a:bodyPr>
          <a:lstStyle/>
          <a:p>
            <a:pPr marL="0" lvl="0" indent="0" algn="l" rtl="0">
              <a:lnSpc>
                <a:spcPct val="150000"/>
              </a:lnSpc>
              <a:spcBef>
                <a:spcPts val="0"/>
              </a:spcBef>
              <a:spcAft>
                <a:spcPts val="0"/>
              </a:spcAft>
              <a:buClr>
                <a:schemeClr val="lt1"/>
              </a:buClr>
              <a:buSzPts val="5000"/>
              <a:buFont typeface="Calibri"/>
              <a:buNone/>
            </a:pPr>
            <a:r>
              <a:rPr lang="en-US" dirty="0"/>
              <a:t>Essential Questions</a:t>
            </a:r>
            <a:endParaRPr dirty="0"/>
          </a:p>
        </p:txBody>
      </p:sp>
      <p:sp>
        <p:nvSpPr>
          <p:cNvPr id="59" name="Google Shape;59;p14"/>
          <p:cNvSpPr txBox="1">
            <a:spLocks noGrp="1"/>
          </p:cNvSpPr>
          <p:nvPr>
            <p:ph type="subTitle" idx="1"/>
          </p:nvPr>
        </p:nvSpPr>
        <p:spPr>
          <a:xfrm>
            <a:off x="455850" y="2571750"/>
            <a:ext cx="8232300" cy="792600"/>
          </a:xfrm>
          <a:prstGeom prst="rect">
            <a:avLst/>
          </a:prstGeom>
          <a:noFill/>
          <a:ln>
            <a:noFill/>
          </a:ln>
        </p:spPr>
        <p:txBody>
          <a:bodyPr spcFirstLastPara="1" wrap="square" lIns="91425" tIns="91425" rIns="91425" bIns="91425" anchor="t" anchorCtr="0">
            <a:noAutofit/>
          </a:bodyPr>
          <a:lstStyle/>
          <a:p>
            <a:pPr marL="571500" marR="0" lvl="0" indent="-457200" algn="l" rtl="0">
              <a:lnSpc>
                <a:spcPct val="100000"/>
              </a:lnSpc>
              <a:spcBef>
                <a:spcPts val="0"/>
              </a:spcBef>
              <a:spcAft>
                <a:spcPts val="0"/>
              </a:spcAft>
              <a:buClr>
                <a:schemeClr val="lt1"/>
              </a:buClr>
              <a:buSzPts val="2600"/>
              <a:buFont typeface="Arial" panose="020B0604020202020204" pitchFamily="34" charset="0"/>
              <a:buChar char="•"/>
            </a:pPr>
            <a:r>
              <a:rPr lang="en-US" dirty="0"/>
              <a:t>How does long-term temperature change affect bird migration? </a:t>
            </a:r>
          </a:p>
          <a:p>
            <a:pPr marL="571500" marR="0" lvl="0" indent="-457200" algn="l" rtl="0">
              <a:lnSpc>
                <a:spcPct val="100000"/>
              </a:lnSpc>
              <a:spcBef>
                <a:spcPts val="0"/>
              </a:spcBef>
              <a:spcAft>
                <a:spcPts val="0"/>
              </a:spcAft>
              <a:buClr>
                <a:schemeClr val="lt1"/>
              </a:buClr>
              <a:buSzPts val="2600"/>
              <a:buFont typeface="Arial" panose="020B0604020202020204" pitchFamily="34" charset="0"/>
              <a:buChar char="•"/>
            </a:pPr>
            <a:r>
              <a:rPr lang="en-US" dirty="0"/>
              <a:t>In what ways does a phenology mismatch affect bird carrying capacity?</a:t>
            </a:r>
            <a:endParaRPr dirty="0"/>
          </a:p>
          <a:p>
            <a:pPr marL="571500" marR="0" lvl="0" indent="-292100" algn="l" rtl="0">
              <a:lnSpc>
                <a:spcPct val="100000"/>
              </a:lnSpc>
              <a:spcBef>
                <a:spcPts val="0"/>
              </a:spcBef>
              <a:spcAft>
                <a:spcPts val="0"/>
              </a:spcAft>
              <a:buClr>
                <a:schemeClr val="lt1"/>
              </a:buClr>
              <a:buSzPts val="2600"/>
              <a:buFont typeface="NTR"/>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D439A5-A7F7-A1BA-C852-A9C262D6A3C9}"/>
              </a:ext>
            </a:extLst>
          </p:cNvPr>
          <p:cNvSpPr>
            <a:spLocks noGrp="1"/>
          </p:cNvSpPr>
          <p:nvPr>
            <p:ph type="title"/>
          </p:nvPr>
        </p:nvSpPr>
        <p:spPr>
          <a:xfrm>
            <a:off x="459300" y="100558"/>
            <a:ext cx="8225400" cy="818087"/>
          </a:xfrm>
        </p:spPr>
        <p:txBody>
          <a:bodyPr/>
          <a:lstStyle/>
          <a:p>
            <a:r>
              <a:rPr lang="en-US" dirty="0"/>
              <a:t>Shiny: Temperatures</a:t>
            </a:r>
          </a:p>
        </p:txBody>
      </p:sp>
      <p:pic>
        <p:nvPicPr>
          <p:cNvPr id="7" name="Picture 6" descr="This map of the United States enables you to imagine average monthly temperatures across different regions of the US. It also enables  you to understand how these temperatures have changed over time. The map is broken into regions by a vertical/horizontal grid. ">
            <a:extLst>
              <a:ext uri="{FF2B5EF4-FFF2-40B4-BE49-F238E27FC236}">
                <a16:creationId xmlns:a16="http://schemas.microsoft.com/office/drawing/2014/main" id="{BABCC838-61E2-73FA-105A-8A755E243517}"/>
              </a:ext>
            </a:extLst>
          </p:cNvPr>
          <p:cNvPicPr>
            <a:picLocks noChangeAspect="1"/>
          </p:cNvPicPr>
          <p:nvPr/>
        </p:nvPicPr>
        <p:blipFill>
          <a:blip r:embed="rId3"/>
          <a:stretch>
            <a:fillRect/>
          </a:stretch>
        </p:blipFill>
        <p:spPr>
          <a:xfrm>
            <a:off x="866808" y="918645"/>
            <a:ext cx="7410383" cy="4124297"/>
          </a:xfrm>
          <a:prstGeom prst="rect">
            <a:avLst/>
          </a:prstGeom>
        </p:spPr>
      </p:pic>
    </p:spTree>
    <p:extLst>
      <p:ext uri="{BB962C8B-B14F-4D97-AF65-F5344CB8AC3E}">
        <p14:creationId xmlns:p14="http://schemas.microsoft.com/office/powerpoint/2010/main" val="202379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C333F-E9C9-1F98-C564-40B92DF9A7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407895-DF67-3577-9302-A4A119C989D6}"/>
              </a:ext>
            </a:extLst>
          </p:cNvPr>
          <p:cNvSpPr>
            <a:spLocks noGrp="1"/>
          </p:cNvSpPr>
          <p:nvPr>
            <p:ph type="title"/>
          </p:nvPr>
        </p:nvSpPr>
        <p:spPr>
          <a:xfrm>
            <a:off x="459300" y="100558"/>
            <a:ext cx="8225400" cy="818087"/>
          </a:xfrm>
        </p:spPr>
        <p:txBody>
          <a:bodyPr/>
          <a:lstStyle/>
          <a:p>
            <a:r>
              <a:rPr lang="en-US" dirty="0"/>
              <a:t>Shiny: Temperatures</a:t>
            </a:r>
          </a:p>
        </p:txBody>
      </p:sp>
      <p:pic>
        <p:nvPicPr>
          <p:cNvPr id="3" name="Picture 2" descr="Like the preceding map, this map enables you to understand the temperature change over time in the United States. The map can be oriented to show certain designated regions. ">
            <a:extLst>
              <a:ext uri="{FF2B5EF4-FFF2-40B4-BE49-F238E27FC236}">
                <a16:creationId xmlns:a16="http://schemas.microsoft.com/office/drawing/2014/main" id="{128F1B95-B275-4A5A-4026-2ED2DCA45B8C}"/>
              </a:ext>
            </a:extLst>
          </p:cNvPr>
          <p:cNvPicPr>
            <a:picLocks noChangeAspect="1"/>
          </p:cNvPicPr>
          <p:nvPr/>
        </p:nvPicPr>
        <p:blipFill>
          <a:blip r:embed="rId3"/>
          <a:stretch>
            <a:fillRect/>
          </a:stretch>
        </p:blipFill>
        <p:spPr>
          <a:xfrm>
            <a:off x="848638" y="918645"/>
            <a:ext cx="7446723" cy="4161076"/>
          </a:xfrm>
          <a:prstGeom prst="rect">
            <a:avLst/>
          </a:prstGeom>
        </p:spPr>
      </p:pic>
    </p:spTree>
    <p:extLst>
      <p:ext uri="{BB962C8B-B14F-4D97-AF65-F5344CB8AC3E}">
        <p14:creationId xmlns:p14="http://schemas.microsoft.com/office/powerpoint/2010/main" val="946225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AF19D-2283-CE1F-D433-29FF9C4EA51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65CB93-3DC7-DDAF-FF7F-FDB8E21B836E}"/>
              </a:ext>
            </a:extLst>
          </p:cNvPr>
          <p:cNvSpPr>
            <a:spLocks noGrp="1"/>
          </p:cNvSpPr>
          <p:nvPr>
            <p:ph type="body" idx="1"/>
          </p:nvPr>
        </p:nvSpPr>
        <p:spPr>
          <a:xfrm>
            <a:off x="459300" y="917375"/>
            <a:ext cx="3993900" cy="3251519"/>
          </a:xfrm>
        </p:spPr>
        <p:txBody>
          <a:bodyPr/>
          <a:lstStyle/>
          <a:p>
            <a:pPr marL="63500" indent="0">
              <a:lnSpc>
                <a:spcPct val="100000"/>
              </a:lnSpc>
              <a:buNone/>
            </a:pPr>
            <a:r>
              <a:rPr lang="en-US" dirty="0"/>
              <a:t>Select a year before 2012 and any day of year.</a:t>
            </a:r>
          </a:p>
        </p:txBody>
      </p:sp>
      <p:sp>
        <p:nvSpPr>
          <p:cNvPr id="3" name="Text Placeholder 2">
            <a:extLst>
              <a:ext uri="{FF2B5EF4-FFF2-40B4-BE49-F238E27FC236}">
                <a16:creationId xmlns:a16="http://schemas.microsoft.com/office/drawing/2014/main" id="{C3D67643-1FE4-DE0A-819A-01B72E57926F}"/>
              </a:ext>
            </a:extLst>
          </p:cNvPr>
          <p:cNvSpPr>
            <a:spLocks noGrp="1"/>
          </p:cNvSpPr>
          <p:nvPr>
            <p:ph type="body" idx="2"/>
          </p:nvPr>
        </p:nvSpPr>
        <p:spPr>
          <a:xfrm>
            <a:off x="4690800" y="945990"/>
            <a:ext cx="3993900" cy="3251519"/>
          </a:xfrm>
        </p:spPr>
        <p:txBody>
          <a:bodyPr/>
          <a:lstStyle/>
          <a:p>
            <a:pPr marL="63500" indent="0">
              <a:lnSpc>
                <a:spcPct val="100000"/>
              </a:lnSpc>
              <a:buNone/>
            </a:pPr>
            <a:r>
              <a:rPr lang="en-US" dirty="0"/>
              <a:t>Match the year and day and show Temperature Colors and/or Numbers.</a:t>
            </a:r>
          </a:p>
        </p:txBody>
      </p:sp>
      <p:sp>
        <p:nvSpPr>
          <p:cNvPr id="4" name="Title 3">
            <a:extLst>
              <a:ext uri="{FF2B5EF4-FFF2-40B4-BE49-F238E27FC236}">
                <a16:creationId xmlns:a16="http://schemas.microsoft.com/office/drawing/2014/main" id="{0860E77F-017E-E953-3558-E0DD12EBB7E5}"/>
              </a:ext>
            </a:extLst>
          </p:cNvPr>
          <p:cNvSpPr>
            <a:spLocks noGrp="1"/>
          </p:cNvSpPr>
          <p:nvPr>
            <p:ph type="title"/>
          </p:nvPr>
        </p:nvSpPr>
        <p:spPr>
          <a:xfrm>
            <a:off x="459300" y="99288"/>
            <a:ext cx="8225400" cy="818087"/>
          </a:xfrm>
        </p:spPr>
        <p:txBody>
          <a:bodyPr/>
          <a:lstStyle/>
          <a:p>
            <a:r>
              <a:rPr lang="en-US" dirty="0"/>
              <a:t>Shiny: Aerial Insectivores &amp; Leafhoppers</a:t>
            </a:r>
          </a:p>
        </p:txBody>
      </p:sp>
      <p:pic>
        <p:nvPicPr>
          <p:cNvPr id="6" name="Picture 5" descr="The first figure asks you to select a year before 2012 and any day of the year. ">
            <a:extLst>
              <a:ext uri="{FF2B5EF4-FFF2-40B4-BE49-F238E27FC236}">
                <a16:creationId xmlns:a16="http://schemas.microsoft.com/office/drawing/2014/main" id="{04E8E77E-7B40-E21A-052A-F7621A958598}"/>
              </a:ext>
            </a:extLst>
          </p:cNvPr>
          <p:cNvPicPr>
            <a:picLocks noChangeAspect="1"/>
          </p:cNvPicPr>
          <p:nvPr/>
        </p:nvPicPr>
        <p:blipFill>
          <a:blip r:embed="rId3"/>
          <a:srcRect r="25873" b="26234"/>
          <a:stretch>
            <a:fillRect/>
          </a:stretch>
        </p:blipFill>
        <p:spPr>
          <a:xfrm>
            <a:off x="343408" y="2013073"/>
            <a:ext cx="3878008" cy="2047778"/>
          </a:xfrm>
          <a:prstGeom prst="rect">
            <a:avLst/>
          </a:prstGeom>
          <a:ln>
            <a:solidFill>
              <a:schemeClr val="tx1"/>
            </a:solidFill>
          </a:ln>
        </p:spPr>
      </p:pic>
      <p:pic>
        <p:nvPicPr>
          <p:cNvPr id="10" name="Picture 9" descr="The second figure asks you to match the year and day and to show temperature colors. ">
            <a:extLst>
              <a:ext uri="{FF2B5EF4-FFF2-40B4-BE49-F238E27FC236}">
                <a16:creationId xmlns:a16="http://schemas.microsoft.com/office/drawing/2014/main" id="{E4E89628-C3D8-90B1-E69E-E4B1CB760157}"/>
              </a:ext>
            </a:extLst>
          </p:cNvPr>
          <p:cNvPicPr>
            <a:picLocks noChangeAspect="1"/>
          </p:cNvPicPr>
          <p:nvPr/>
        </p:nvPicPr>
        <p:blipFill>
          <a:blip r:embed="rId4"/>
          <a:srcRect r="52049" b="26279"/>
          <a:stretch>
            <a:fillRect/>
          </a:stretch>
        </p:blipFill>
        <p:spPr>
          <a:xfrm>
            <a:off x="4572000" y="2467712"/>
            <a:ext cx="2788296" cy="1628650"/>
          </a:xfrm>
          <a:prstGeom prst="rect">
            <a:avLst/>
          </a:prstGeom>
          <a:ln>
            <a:solidFill>
              <a:schemeClr val="tx1"/>
            </a:solidFill>
          </a:ln>
        </p:spPr>
      </p:pic>
      <p:pic>
        <p:nvPicPr>
          <p:cNvPr id="12" name="Picture 11" descr="The third figure asks you to identify your state, to show temperature colors, and temperature numbers. ">
            <a:extLst>
              <a:ext uri="{FF2B5EF4-FFF2-40B4-BE49-F238E27FC236}">
                <a16:creationId xmlns:a16="http://schemas.microsoft.com/office/drawing/2014/main" id="{5B0731DD-5354-FB06-4E44-37760B596AB1}"/>
              </a:ext>
            </a:extLst>
          </p:cNvPr>
          <p:cNvPicPr>
            <a:picLocks noChangeAspect="1"/>
          </p:cNvPicPr>
          <p:nvPr/>
        </p:nvPicPr>
        <p:blipFill>
          <a:blip r:embed="rId5"/>
          <a:stretch>
            <a:fillRect/>
          </a:stretch>
        </p:blipFill>
        <p:spPr>
          <a:xfrm>
            <a:off x="7422729" y="2769996"/>
            <a:ext cx="1676634" cy="1024081"/>
          </a:xfrm>
          <a:prstGeom prst="rect">
            <a:avLst/>
          </a:prstGeom>
          <a:ln>
            <a:solidFill>
              <a:schemeClr val="tx1"/>
            </a:solidFill>
          </a:ln>
        </p:spPr>
      </p:pic>
      <p:sp>
        <p:nvSpPr>
          <p:cNvPr id="13" name="Rectangle 12">
            <a:extLst>
              <a:ext uri="{FF2B5EF4-FFF2-40B4-BE49-F238E27FC236}">
                <a16:creationId xmlns:a16="http://schemas.microsoft.com/office/drawing/2014/main" id="{A2ACCC19-C86A-AF67-DD3E-6490856D48BF}"/>
              </a:ext>
            </a:extLst>
          </p:cNvPr>
          <p:cNvSpPr/>
          <p:nvPr/>
        </p:nvSpPr>
        <p:spPr>
          <a:xfrm>
            <a:off x="2949879" y="2013073"/>
            <a:ext cx="1271537" cy="279190"/>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10CF170-10B1-2DBD-52B7-8614382AC42D}"/>
              </a:ext>
            </a:extLst>
          </p:cNvPr>
          <p:cNvSpPr/>
          <p:nvPr/>
        </p:nvSpPr>
        <p:spPr>
          <a:xfrm>
            <a:off x="6201415" y="2467712"/>
            <a:ext cx="1032366" cy="234039"/>
          </a:xfrm>
          <a:prstGeom prst="rect">
            <a:avLst/>
          </a:prstGeom>
          <a:noFill/>
          <a:ln w="3810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064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
          <a:extLst>
            <a:ext uri="{FF2B5EF4-FFF2-40B4-BE49-F238E27FC236}">
              <a16:creationId xmlns:a16="http://schemas.microsoft.com/office/drawing/2014/main" id="{A3527D9F-8676-E514-9ECF-265385CF2241}"/>
            </a:ext>
          </a:extLst>
        </p:cNvPr>
        <p:cNvGrpSpPr/>
        <p:nvPr/>
      </p:nvGrpSpPr>
      <p:grpSpPr>
        <a:xfrm>
          <a:off x="0" y="0"/>
          <a:ext cx="0" cy="0"/>
          <a:chOff x="0" y="0"/>
          <a:chExt cx="0" cy="0"/>
        </a:xfrm>
      </p:grpSpPr>
      <p:sp>
        <p:nvSpPr>
          <p:cNvPr id="76" name="Google Shape;76;p17">
            <a:extLst>
              <a:ext uri="{FF2B5EF4-FFF2-40B4-BE49-F238E27FC236}">
                <a16:creationId xmlns:a16="http://schemas.microsoft.com/office/drawing/2014/main" id="{5526F0E5-FE7D-7A8E-13C6-DDCF11EBB2F0}"/>
              </a:ext>
            </a:extLst>
          </p:cNvPr>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Temperature Changes</a:t>
            </a:r>
            <a:endParaRPr dirty="0"/>
          </a:p>
        </p:txBody>
      </p:sp>
      <p:sp>
        <p:nvSpPr>
          <p:cNvPr id="77" name="Google Shape;77;p17">
            <a:extLst>
              <a:ext uri="{FF2B5EF4-FFF2-40B4-BE49-F238E27FC236}">
                <a16:creationId xmlns:a16="http://schemas.microsoft.com/office/drawing/2014/main" id="{A54812C8-157A-2CBE-EEB6-42FACF23A3C6}"/>
              </a:ext>
            </a:extLst>
          </p:cNvPr>
          <p:cNvSpPr txBox="1">
            <a:spLocks noGrp="1"/>
          </p:cNvSpPr>
          <p:nvPr>
            <p:ph type="body" idx="1"/>
          </p:nvPr>
        </p:nvSpPr>
        <p:spPr>
          <a:xfrm>
            <a:off x="602604" y="1263111"/>
            <a:ext cx="6266369" cy="2939371"/>
          </a:xfrm>
          <a:prstGeom prst="rect">
            <a:avLst/>
          </a:prstGeom>
          <a:noFill/>
          <a:ln>
            <a:noFill/>
          </a:ln>
        </p:spPr>
        <p:txBody>
          <a:bodyPr spcFirstLastPara="1" wrap="square" lIns="91425" tIns="91425" rIns="91425" bIns="91425" anchor="t" anchorCtr="0">
            <a:noAutofit/>
          </a:bodyPr>
          <a:lstStyle/>
          <a:p>
            <a:pPr marL="63500" lvl="0" indent="0" algn="l" rtl="0">
              <a:lnSpc>
                <a:spcPct val="100000"/>
              </a:lnSpc>
              <a:spcBef>
                <a:spcPts val="0"/>
              </a:spcBef>
              <a:spcAft>
                <a:spcPts val="0"/>
              </a:spcAft>
              <a:buSzPts val="2600"/>
              <a:buNone/>
            </a:pPr>
            <a:r>
              <a:rPr lang="en-US" dirty="0"/>
              <a:t>In what ways, if any, are leafhoppers and migratory birds responding to temperature? </a:t>
            </a:r>
            <a:endParaRPr dirty="0"/>
          </a:p>
        </p:txBody>
      </p:sp>
    </p:spTree>
    <p:extLst>
      <p:ext uri="{BB962C8B-B14F-4D97-AF65-F5344CB8AC3E}">
        <p14:creationId xmlns:p14="http://schemas.microsoft.com/office/powerpoint/2010/main" val="135548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E589074B-FB04-66C3-F882-254D570428D9}"/>
            </a:ext>
          </a:extLst>
        </p:cNvPr>
        <p:cNvGrpSpPr/>
        <p:nvPr/>
      </p:nvGrpSpPr>
      <p:grpSpPr>
        <a:xfrm>
          <a:off x="0" y="0"/>
          <a:ext cx="0" cy="0"/>
          <a:chOff x="0" y="0"/>
          <a:chExt cx="0" cy="0"/>
        </a:xfrm>
      </p:grpSpPr>
      <p:sp>
        <p:nvSpPr>
          <p:cNvPr id="90" name="Google Shape;90;p19">
            <a:extLst>
              <a:ext uri="{FF2B5EF4-FFF2-40B4-BE49-F238E27FC236}">
                <a16:creationId xmlns:a16="http://schemas.microsoft.com/office/drawing/2014/main" id="{903D0B12-8F81-F8A2-62CC-2E46651F24F1}"/>
              </a:ext>
            </a:extLst>
          </p:cNvPr>
          <p:cNvSpPr txBox="1">
            <a:spLocks noGrp="1"/>
          </p:cNvSpPr>
          <p:nvPr>
            <p:ph type="title"/>
          </p:nvPr>
        </p:nvSpPr>
        <p:spPr>
          <a:xfrm>
            <a:off x="472373" y="147960"/>
            <a:ext cx="8225400" cy="818087"/>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rgbClr val="91192A"/>
              </a:buClr>
              <a:buSzPts val="3600"/>
              <a:buFont typeface="Calibri"/>
              <a:buNone/>
            </a:pPr>
            <a:r>
              <a:rPr lang="en-US" dirty="0"/>
              <a:t>How I Know It</a:t>
            </a:r>
            <a:endParaRPr dirty="0"/>
          </a:p>
        </p:txBody>
      </p:sp>
      <p:sp>
        <p:nvSpPr>
          <p:cNvPr id="91" name="Google Shape;91;p19">
            <a:extLst>
              <a:ext uri="{FF2B5EF4-FFF2-40B4-BE49-F238E27FC236}">
                <a16:creationId xmlns:a16="http://schemas.microsoft.com/office/drawing/2014/main" id="{AF71F5D4-C415-57E7-5ED2-95F5FB224F4C}"/>
              </a:ext>
            </a:extLst>
          </p:cNvPr>
          <p:cNvSpPr txBox="1">
            <a:spLocks noGrp="1"/>
          </p:cNvSpPr>
          <p:nvPr>
            <p:ph type="body" idx="1"/>
          </p:nvPr>
        </p:nvSpPr>
        <p:spPr>
          <a:xfrm>
            <a:off x="472373" y="1031884"/>
            <a:ext cx="6438964" cy="3708366"/>
          </a:xfrm>
          <a:prstGeom prst="rect">
            <a:avLst/>
          </a:prstGeom>
          <a:noFill/>
          <a:ln>
            <a:noFill/>
          </a:ln>
        </p:spPr>
        <p:txBody>
          <a:bodyPr spcFirstLastPara="1" wrap="square" lIns="91425" tIns="91425" rIns="91425" bIns="91425" anchor="t" anchorCtr="0">
            <a:noAutofit/>
          </a:bodyPr>
          <a:lstStyle/>
          <a:p>
            <a:pPr>
              <a:lnSpc>
                <a:spcPct val="100000"/>
              </a:lnSpc>
              <a:buClr>
                <a:srgbClr val="91192A"/>
              </a:buClr>
              <a:buFont typeface="Arial" panose="020B0604020202020204" pitchFamily="34" charset="0"/>
              <a:buChar char="•"/>
            </a:pPr>
            <a:r>
              <a:rPr lang="en-US" sz="2400" dirty="0"/>
              <a:t>“What I Know” asks you to identify the patterns and draw conclusions in your group discussions.</a:t>
            </a:r>
          </a:p>
          <a:p>
            <a:pPr marL="63500" indent="0">
              <a:lnSpc>
                <a:spcPct val="100000"/>
              </a:lnSpc>
              <a:buClr>
                <a:srgbClr val="91192A"/>
              </a:buClr>
              <a:buNone/>
            </a:pPr>
            <a:endParaRPr lang="en-US" sz="2400" dirty="0"/>
          </a:p>
          <a:p>
            <a:pPr lvl="0">
              <a:lnSpc>
                <a:spcPct val="100000"/>
              </a:lnSpc>
              <a:buClr>
                <a:srgbClr val="91192A"/>
              </a:buClr>
              <a:buFont typeface="Arial" panose="020B0604020202020204" pitchFamily="34" charset="0"/>
              <a:buChar char="•"/>
            </a:pPr>
            <a:r>
              <a:rPr lang="en-US" sz="2400" dirty="0"/>
              <a:t>“How I Know It” asks you list the data you are using in the left-hand column. In the right-hand column, you are to explain how this data supports your claims. </a:t>
            </a:r>
          </a:p>
        </p:txBody>
      </p:sp>
      <p:pic>
        <p:nvPicPr>
          <p:cNvPr id="3" name="Picture 2" descr="A yellow circle with a pink circle in the middle&#10;&#10;AI-generated content may be incorrect.">
            <a:extLst>
              <a:ext uri="{FF2B5EF4-FFF2-40B4-BE49-F238E27FC236}">
                <a16:creationId xmlns:a16="http://schemas.microsoft.com/office/drawing/2014/main" id="{FE27544C-9766-A3FE-2C8D-B85FE25D5300}"/>
              </a:ext>
            </a:extLst>
          </p:cNvPr>
          <p:cNvPicPr>
            <a:picLocks noChangeAspect="1"/>
          </p:cNvPicPr>
          <p:nvPr/>
        </p:nvPicPr>
        <p:blipFill>
          <a:blip r:embed="rId3"/>
          <a:stretch>
            <a:fillRect/>
          </a:stretch>
        </p:blipFill>
        <p:spPr>
          <a:xfrm>
            <a:off x="7054521" y="279633"/>
            <a:ext cx="1802074" cy="1794081"/>
          </a:xfrm>
          <a:prstGeom prst="rect">
            <a:avLst/>
          </a:prstGeom>
        </p:spPr>
      </p:pic>
    </p:spTree>
    <p:extLst>
      <p:ext uri="{BB962C8B-B14F-4D97-AF65-F5344CB8AC3E}">
        <p14:creationId xmlns:p14="http://schemas.microsoft.com/office/powerpoint/2010/main" val="235183469"/>
      </p:ext>
    </p:extLst>
  </p:cSld>
  <p:clrMapOvr>
    <a:masterClrMapping/>
  </p:clrMapOvr>
</p:sld>
</file>

<file path=ppt/theme/theme1.xml><?xml version="1.0" encoding="utf-8"?>
<a:theme xmlns:a="http://schemas.openxmlformats.org/drawingml/2006/main" name="K20 LEARN">
  <a:themeElements>
    <a:clrScheme name="LEARN 2025">
      <a:dk1>
        <a:srgbClr val="000000"/>
      </a:dk1>
      <a:lt1>
        <a:srgbClr val="FFFFFF"/>
      </a:lt1>
      <a:dk2>
        <a:srgbClr val="595959"/>
      </a:dk2>
      <a:lt2>
        <a:srgbClr val="EEEEEE"/>
      </a:lt2>
      <a:accent1>
        <a:srgbClr val="288AC3"/>
      </a:accent1>
      <a:accent2>
        <a:srgbClr val="285781"/>
      </a:accent2>
      <a:accent3>
        <a:srgbClr val="971D20"/>
      </a:accent3>
      <a:accent4>
        <a:srgbClr val="E8BF3C"/>
      </a:accent4>
      <a:accent5>
        <a:srgbClr val="FFFFFF"/>
      </a:accent5>
      <a:accent6>
        <a:srgbClr val="FFFFFF"/>
      </a:accent6>
      <a:hlink>
        <a:srgbClr val="288AC3"/>
      </a:hlink>
      <a:folHlink>
        <a:srgbClr val="288AC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3482</TotalTime>
  <Words>1336</Words>
  <Application>Microsoft Office PowerPoint</Application>
  <PresentationFormat>On-screen Show (16:9)</PresentationFormat>
  <Paragraphs>119</Paragraphs>
  <Slides>27</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Courier New</vt:lpstr>
      <vt:lpstr>Noto Sans Symbols</vt:lpstr>
      <vt:lpstr>NTR</vt:lpstr>
      <vt:lpstr>Wingdings</vt:lpstr>
      <vt:lpstr>K20 LEARN</vt:lpstr>
      <vt:lpstr>PowerPoint Presentation</vt:lpstr>
      <vt:lpstr>Phenology and Climate</vt:lpstr>
      <vt:lpstr>Objectives</vt:lpstr>
      <vt:lpstr>Essential Questions</vt:lpstr>
      <vt:lpstr>Shiny: Temperatures</vt:lpstr>
      <vt:lpstr>Shiny: Temperatures</vt:lpstr>
      <vt:lpstr>Shiny: Aerial Insectivores &amp; Leafhoppers</vt:lpstr>
      <vt:lpstr>Temperature Changes</vt:lpstr>
      <vt:lpstr>How I Know It</vt:lpstr>
      <vt:lpstr>Leafhoppers &amp; Aerial Insectivores</vt:lpstr>
      <vt:lpstr>Driving Question Board</vt:lpstr>
      <vt:lpstr>Climate</vt:lpstr>
      <vt:lpstr>Climate classification</vt:lpstr>
      <vt:lpstr>Climate variability and change</vt:lpstr>
      <vt:lpstr>Climate change and life history</vt:lpstr>
      <vt:lpstr>PowerPoint Presentation</vt:lpstr>
      <vt:lpstr>PowerPoint Presentation</vt:lpstr>
      <vt:lpstr>PowerPoint Presentation</vt:lpstr>
      <vt:lpstr>Climate change and life history</vt:lpstr>
      <vt:lpstr>Shiny: Phenology Mismatch</vt:lpstr>
      <vt:lpstr>Phenology Mismatch</vt:lpstr>
      <vt:lpstr>Phenology Mismatch</vt:lpstr>
      <vt:lpstr>Phenology Mismatch</vt:lpstr>
      <vt:lpstr>Phenology Mismatch</vt:lpstr>
      <vt:lpstr>Driving Question Board</vt:lpstr>
      <vt:lpstr>Big Ideas</vt:lpstr>
      <vt:lpstr>Exit Ticket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Phenology Lesson 3</dc:title>
  <dc:subject>Science</dc:subject>
  <dc:creator>Shaffery, Heather M.</dc:creator>
  <cp:keywords>Lesson Slides</cp:keywords>
  <cp:lastModifiedBy>McLeod Porter, Delma</cp:lastModifiedBy>
  <cp:revision>47</cp:revision>
  <dcterms:modified xsi:type="dcterms:W3CDTF">2026-06-30T15:34:16Z</dcterms:modified>
</cp:coreProperties>
</file>