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20"/>
  </p:notesMasterIdLst>
  <p:sldIdLst>
    <p:sldId id="276" r:id="rId2"/>
    <p:sldId id="256" r:id="rId3"/>
    <p:sldId id="274" r:id="rId4"/>
    <p:sldId id="275" r:id="rId5"/>
    <p:sldId id="273" r:id="rId6"/>
    <p:sldId id="289" r:id="rId7"/>
    <p:sldId id="292" r:id="rId8"/>
    <p:sldId id="283" r:id="rId9"/>
    <p:sldId id="284" r:id="rId10"/>
    <p:sldId id="294" r:id="rId11"/>
    <p:sldId id="295" r:id="rId12"/>
    <p:sldId id="293" r:id="rId13"/>
    <p:sldId id="296" r:id="rId14"/>
    <p:sldId id="290" r:id="rId15"/>
    <p:sldId id="285" r:id="rId16"/>
    <p:sldId id="291" r:id="rId17"/>
    <p:sldId id="286" r:id="rId18"/>
    <p:sldId id="287" r:id="rId1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07"/>
  </p:normalViewPr>
  <p:slideViewPr>
    <p:cSldViewPr snapToGrid="0" snapToObjects="1">
      <p:cViewPr varScale="1">
        <p:scale>
          <a:sx n="123" d="100"/>
          <a:sy n="123" d="100"/>
        </p:scale>
        <p:origin x="206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9499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Shape 4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2543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AR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452" y="1028700"/>
            <a:ext cx="1911096" cy="312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01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4E1121FC-8B0E-0F4B-8A9D-C7B1ADC404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57A07C9-52E3-4212-9CBC-F4ACF85EBA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25752E28-88FD-4D46-A840-A174E90B52DD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457517" y="1427702"/>
            <a:ext cx="7040563" cy="3057014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90333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ACA14D18-7E80-4DA7-8133-159DD521CE44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A7C2501-3118-4C0D-A655-F2D0DFA1CF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911850" y="1663336"/>
            <a:ext cx="1828800" cy="182800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53675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CD319D0-7727-40E0-9BB2-013BA6FE86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2302" y="1305059"/>
            <a:ext cx="3994150" cy="1420813"/>
          </a:xfrm>
          <a:ln w="6350">
            <a:solidFill>
              <a:schemeClr val="bg2">
                <a:lumMod val="90000"/>
              </a:schemeClr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304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l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Snipped 1">
            <a:extLst>
              <a:ext uri="{FF2B5EF4-FFF2-40B4-BE49-F238E27FC236}">
                <a16:creationId xmlns:a16="http://schemas.microsoft.com/office/drawing/2014/main" id="{3FE57066-AFD2-4D39-B9C9-BF451B892B56}"/>
              </a:ext>
            </a:extLst>
          </p:cNvPr>
          <p:cNvSpPr/>
          <p:nvPr userDrawn="1"/>
        </p:nvSpPr>
        <p:spPr>
          <a:xfrm>
            <a:off x="1721476" y="1313644"/>
            <a:ext cx="5701048" cy="3206840"/>
          </a:xfrm>
          <a:prstGeom prst="snip2Diag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marL="0" indent="0" rtl="0">
              <a:buSzPct val="100000"/>
              <a:buNone/>
              <a:defRPr b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Quote text</a:t>
            </a:r>
          </a:p>
        </p:txBody>
      </p:sp>
      <p:sp>
        <p:nvSpPr>
          <p:cNvPr id="7" name="Shape 23">
            <a:extLst>
              <a:ext uri="{FF2B5EF4-FFF2-40B4-BE49-F238E27FC236}">
                <a16:creationId xmlns:a16="http://schemas.microsoft.com/office/drawing/2014/main" id="{98ECED1A-A97B-463C-904C-0655947FAF68}"/>
              </a:ext>
            </a:extLst>
          </p:cNvPr>
          <p:cNvSpPr txBox="1">
            <a:spLocks noGrp="1"/>
          </p:cNvSpPr>
          <p:nvPr>
            <p:ph type="body" idx="10" hasCustomPrompt="1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>
            <a:normAutofit/>
          </a:bodyPr>
          <a:lstStyle>
            <a:lvl1pPr marL="0" indent="0" rtl="0">
              <a:buSzPct val="100000"/>
              <a:buNone/>
              <a:defRPr sz="1600" b="1" i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-Attribution</a:t>
            </a:r>
          </a:p>
        </p:txBody>
      </p:sp>
      <p:pic>
        <p:nvPicPr>
          <p:cNvPr id="11" name="Picture 10" descr="A picture containing icon&#10;&#10;Description automatically generated">
            <a:extLst>
              <a:ext uri="{FF2B5EF4-FFF2-40B4-BE49-F238E27FC236}">
                <a16:creationId xmlns:a16="http://schemas.microsoft.com/office/drawing/2014/main" id="{D6017F3C-31CC-46B1-BC0D-495B548BE5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175000"/>
                    </a14:imgEffect>
                  </a14:imgLayer>
                </a14:imgProps>
              </a:ext>
            </a:extLst>
          </a:blip>
          <a:srcRect l="34179" t="21572" r="32618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77449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71325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5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 B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87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No Logo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182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4"/>
            </a:gs>
            <a:gs pos="85000">
              <a:schemeClr val="accent6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644652" y="1007598"/>
            <a:ext cx="7851648" cy="1371600"/>
          </a:xfrm>
          <a:ln>
            <a:noFill/>
          </a:ln>
        </p:spPr>
        <p:txBody>
          <a:bodyPr vert="horz" tIns="0" rIns="18287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</p:spPr>
        <p:txBody>
          <a:bodyPr lIns="0" rIns="18287">
            <a:normAutofit/>
          </a:bodyPr>
          <a:lstStyle>
            <a:lvl1pPr marL="0" marR="34289" indent="0" algn="l">
              <a:buNone/>
              <a:defRPr sz="2600">
                <a:solidFill>
                  <a:schemeClr val="tx1"/>
                </a:solidFill>
                <a:latin typeface="Calibri"/>
                <a:cs typeface="Calibri"/>
              </a:defRPr>
            </a:lvl1pPr>
            <a:lvl2pPr marL="342883" indent="0" algn="ctr">
              <a:buNone/>
            </a:lvl2pPr>
            <a:lvl3pPr marL="685765" indent="0" algn="ctr">
              <a:buNone/>
            </a:lvl3pPr>
            <a:lvl4pPr marL="1028648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5" indent="0" algn="ctr">
              <a:buNone/>
            </a:lvl7pPr>
            <a:lvl8pPr marL="2400177" indent="0" algn="ctr">
              <a:buNone/>
            </a:lvl8pPr>
            <a:lvl9pPr marL="274306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998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227013" indent="-227013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6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7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This is the default layout for slide content. To see other layout options, right-click the slide thumbnail and select Layout.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42350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d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342900" indent="-342900">
              <a:buClr>
                <a:schemeClr val="accent4"/>
              </a:buClr>
              <a:buSzPct val="100000"/>
              <a:buFont typeface="+mj-lt"/>
              <a:buAutoNum type="arabicPeriod"/>
              <a:defRPr sz="2600"/>
            </a:lvl1pPr>
            <a:lvl2pPr marL="627063" indent="-333375">
              <a:buClr>
                <a:schemeClr val="accent4"/>
              </a:buClr>
              <a:buSzPct val="100000"/>
              <a:buFont typeface="+mj-lt"/>
              <a:buAutoNum type="alphaLcParenR"/>
              <a:defRPr sz="2000"/>
            </a:lvl2pPr>
            <a:lvl3pPr marL="914400" indent="-227013">
              <a:buClr>
                <a:schemeClr val="accent4"/>
              </a:buClr>
              <a:buSzPct val="100000"/>
              <a:buFont typeface="+mj-lt"/>
              <a:buAutoNum type="romanLcPeriod"/>
              <a:defRPr sz="1700"/>
            </a:lvl3pPr>
            <a:lvl4pPr marL="1076668" indent="-342900">
              <a:buSzPct val="100000"/>
              <a:buFont typeface="+mj-lt"/>
              <a:buAutoNum type="arabicPeriod"/>
              <a:defRPr/>
            </a:lvl4pPr>
            <a:lvl5pPr marL="1282398" indent="-342900">
              <a:buSzPct val="100000"/>
              <a:buFont typeface="+mj-lt"/>
              <a:buAutoNum type="arabicPeriod"/>
              <a:defRPr sz="1350"/>
            </a:lvl5pPr>
          </a:lstStyle>
          <a:p>
            <a:pPr lvl="0" eaLnBrk="1" latinLnBrk="0" hangingPunct="1"/>
            <a:r>
              <a:rPr lang="en-US" dirty="0"/>
              <a:t>Step</a:t>
            </a:r>
          </a:p>
          <a:p>
            <a:pPr lvl="1" eaLnBrk="1" latinLnBrk="0" hangingPunct="1"/>
            <a:r>
              <a:rPr lang="en-US" dirty="0" err="1"/>
              <a:t>Substep</a:t>
            </a:r>
            <a:endParaRPr lang="en-US" dirty="0"/>
          </a:p>
          <a:p>
            <a:pPr lvl="2" eaLnBrk="1" latinLnBrk="0" hangingPunct="1"/>
            <a:r>
              <a:rPr lang="en-US" dirty="0"/>
              <a:t>Sub-</a:t>
            </a:r>
            <a:r>
              <a:rPr lang="en-US" dirty="0" err="1"/>
              <a:t>substep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45716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000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Section Name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0352" y="2028498"/>
            <a:ext cx="7772400" cy="1132284"/>
          </a:xfrm>
        </p:spPr>
        <p:txBody>
          <a:bodyPr lIns="45718" rIns="45718" anchor="t">
            <a:normAutofit/>
          </a:bodyPr>
          <a:lstStyle>
            <a:lvl1pPr marL="398463" indent="-342900">
              <a:buClr>
                <a:schemeClr val="tx1"/>
              </a:buClr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Item A</a:t>
            </a:r>
          </a:p>
          <a:p>
            <a:pPr lvl="0" eaLnBrk="1" latinLnBrk="0" hangingPunct="1"/>
            <a:r>
              <a:rPr kumimoji="0" lang="en-US" dirty="0"/>
              <a:t>Item B</a:t>
            </a:r>
          </a:p>
          <a:p>
            <a:pPr lvl="0" eaLnBrk="1" latinLnBrk="0" hangingPunct="1"/>
            <a:r>
              <a:rPr kumimoji="0" lang="en-US" dirty="0"/>
              <a:t>Item 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1184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2954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A215C7E-697C-4702-93D3-61EBBCC240BD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648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3223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391436"/>
            <a:ext cx="4040188" cy="494514"/>
          </a:xfrm>
        </p:spPr>
        <p:txBody>
          <a:bodyPr lIns="45718" tIns="0" rIns="45718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A Subtitle/Header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 hasCustomPrompt="1"/>
          </p:nvPr>
        </p:nvSpPr>
        <p:spPr>
          <a:xfrm>
            <a:off x="4645027" y="1394820"/>
            <a:ext cx="4041775" cy="491132"/>
          </a:xfrm>
        </p:spPr>
        <p:txBody>
          <a:bodyPr lIns="45718" tIns="0" rIns="45718" bIns="0" anchor="ctr">
            <a:norm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B Subtitle/Header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7200" y="1974760"/>
            <a:ext cx="4040188" cy="2795480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F2F6623D-9146-44DE-A2AF-4628874D04E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649788" y="1974760"/>
            <a:ext cx="4040188" cy="2795481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51448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3581400" y="1330012"/>
            <a:ext cx="5111750" cy="3257550"/>
          </a:xfrm>
        </p:spPr>
        <p:txBody>
          <a:bodyPr tIns="0"/>
          <a:lstStyle>
            <a:lvl1pPr marL="0" indent="0">
              <a:buNone/>
              <a:defRPr sz="2100" baseline="0"/>
            </a:lvl1pPr>
            <a:lvl2pPr>
              <a:defRPr sz="1950"/>
            </a:lvl2pPr>
            <a:lvl3pPr>
              <a:defRPr sz="1800"/>
            </a:lvl3pPr>
            <a:lvl4pPr>
              <a:defRPr sz="1500"/>
            </a:lvl4pPr>
            <a:lvl5pPr>
              <a:defRPr sz="1350"/>
            </a:lvl5pPr>
          </a:lstStyle>
          <a:p>
            <a:pPr lvl="0" eaLnBrk="1" latinLnBrk="0" hangingPunct="1"/>
            <a:r>
              <a:rPr kumimoji="0" lang="en-US" dirty="0"/>
              <a:t>{Insert photo or chart here}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0850" y="1330012"/>
            <a:ext cx="3124200" cy="3257550"/>
          </a:xfrm>
        </p:spPr>
        <p:txBody>
          <a:bodyPr tIns="0"/>
          <a:lstStyle>
            <a:lvl1pPr>
              <a:buSzPct val="100000"/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6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4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3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7CD2421-83B0-4920-AB5D-7E41627BC4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85169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BD588CD6-00FA-3647-9C32-955C9EE213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B5E15DE5-15CD-41A8-BA89-39372E5587AC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457200" y="1343696"/>
            <a:ext cx="6125827" cy="3408340"/>
          </a:xfrm>
        </p:spPr>
        <p:txBody>
          <a:bodyPr/>
          <a:lstStyle/>
          <a:p>
            <a:r>
              <a:rPr lang="en-US"/>
              <a:t>Click icon to add media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21F4382-70BA-4DE9-9B01-7F103D1E93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61697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tIns="45718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4073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93" r:id="rId4"/>
    <p:sldLayoutId id="2147483675" r:id="rId5"/>
    <p:sldLayoutId id="2147483676" r:id="rId6"/>
    <p:sldLayoutId id="2147483677" r:id="rId7"/>
    <p:sldLayoutId id="2147483680" r:id="rId8"/>
    <p:sldLayoutId id="2147483689" r:id="rId9"/>
    <p:sldLayoutId id="2147483690" r:id="rId10"/>
    <p:sldLayoutId id="2147483695" r:id="rId11"/>
    <p:sldLayoutId id="2147483696" r:id="rId12"/>
    <p:sldLayoutId id="2147483698" r:id="rId13"/>
    <p:sldLayoutId id="2147483697" r:id="rId14"/>
    <p:sldLayoutId id="2147483679" r:id="rId15"/>
    <p:sldLayoutId id="2147483688" r:id="rId16"/>
    <p:sldLayoutId id="2147483682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0" kern="1200">
          <a:ln>
            <a:noFill/>
          </a:ln>
          <a:solidFill>
            <a:schemeClr val="accent4"/>
          </a:solidFill>
          <a:effectLst/>
          <a:latin typeface="+mj-lt"/>
          <a:ea typeface="+mj-ea"/>
          <a:cs typeface="+mj-cs"/>
        </a:defRPr>
      </a:lvl1pPr>
    </p:titleStyle>
    <p:bodyStyle>
      <a:lvl1pPr marL="231775" indent="-231775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 panose="020B0604020202020204" pitchFamily="34" charset="0"/>
        <a:buChar char="•"/>
        <a:tabLst/>
        <a:defRPr kumimoji="0" sz="2600" kern="1200">
          <a:solidFill>
            <a:schemeClr val="tx1"/>
          </a:solidFill>
          <a:latin typeface="Calibri"/>
          <a:ea typeface="+mn-ea"/>
          <a:cs typeface="Calibri"/>
        </a:defRPr>
      </a:lvl1pPr>
      <a:lvl2pPr marL="480035" indent="-18515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Calibri"/>
          <a:ea typeface="+mn-ea"/>
          <a:cs typeface="Calibri"/>
        </a:defRPr>
      </a:lvl2pPr>
      <a:lvl3pPr marL="685765" indent="-18515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575" kern="1200">
          <a:solidFill>
            <a:schemeClr val="tx1"/>
          </a:solidFill>
          <a:latin typeface="Calibri"/>
          <a:ea typeface="+mn-ea"/>
          <a:cs typeface="Calibri"/>
        </a:defRPr>
      </a:lvl3pPr>
      <a:lvl4pPr marL="891494" indent="-157726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4pPr>
      <a:lvl5pPr marL="1097224" indent="-157726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5pPr>
      <a:lvl6pPr marL="1302953" indent="-15772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06" indent="-13715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45836" indent="-137153" algn="l" rtl="0" eaLnBrk="1" latinLnBrk="0" hangingPunct="1">
        <a:spcBef>
          <a:spcPct val="20000"/>
        </a:spcBef>
        <a:buClr>
          <a:schemeClr val="tx2"/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566" indent="-13715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desmos.com/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ent.desmos.com/" TargetMode="Externa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90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R="0" lvl="0">
              <a:lnSpc>
                <a:spcPct val="115000"/>
              </a:lnSpc>
              <a:spcAft>
                <a:spcPts val="0"/>
              </a:spcAft>
            </a:pPr>
            <a:r>
              <a:rPr lang="en-US" dirty="0"/>
              <a:t>The </a:t>
            </a:r>
            <a:r>
              <a:rPr lang="en-US" b="1" dirty="0"/>
              <a:t>counter</a:t>
            </a:r>
            <a:r>
              <a:rPr lang="en-US" dirty="0"/>
              <a:t> is responsible for counting and placing the dried beans into the cup.</a:t>
            </a:r>
          </a:p>
          <a:p>
            <a:pPr marR="0" lvl="0">
              <a:lnSpc>
                <a:spcPct val="115000"/>
              </a:lnSpc>
              <a:spcAft>
                <a:spcPts val="0"/>
              </a:spcAft>
            </a:pPr>
            <a:r>
              <a:rPr lang="en-US" dirty="0"/>
              <a:t>The </a:t>
            </a:r>
            <a:r>
              <a:rPr lang="en-US" b="1" dirty="0"/>
              <a:t>recorder</a:t>
            </a:r>
            <a:r>
              <a:rPr lang="en-US" dirty="0"/>
              <a:t> is to verify the count after the noodle breaks and record the data.</a:t>
            </a:r>
          </a:p>
          <a:p>
            <a:pPr marR="0" lvl="0">
              <a:lnSpc>
                <a:spcPct val="115000"/>
              </a:lnSpc>
              <a:spcAft>
                <a:spcPts val="600"/>
              </a:spcAft>
            </a:pPr>
            <a:r>
              <a:rPr lang="en-US" dirty="0"/>
              <a:t>The </a:t>
            </a:r>
            <a:r>
              <a:rPr lang="en-US" b="1" dirty="0"/>
              <a:t>catcher</a:t>
            </a:r>
            <a:r>
              <a:rPr lang="en-US" dirty="0"/>
              <a:t> is responsible for placing hands under the cup to catch the container with beans (otherwise, they will be all over the floor and difficult to find/count).</a:t>
            </a:r>
          </a:p>
          <a:p>
            <a:endParaRPr lang="en-US" dirty="0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Pasta Branches: Roles</a:t>
            </a:r>
          </a:p>
        </p:txBody>
      </p:sp>
    </p:spTree>
    <p:extLst>
      <p:ext uri="{BB962C8B-B14F-4D97-AF65-F5344CB8AC3E}">
        <p14:creationId xmlns:p14="http://schemas.microsoft.com/office/powerpoint/2010/main" val="1474794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>
            <a:normAutofit fontScale="92500" lnSpcReduction="10000"/>
          </a:bodyPr>
          <a:lstStyle/>
          <a:p>
            <a:pPr marL="0" marR="0" lv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dirty="0"/>
              <a:t>Gather the following materials:</a:t>
            </a:r>
          </a:p>
          <a:p>
            <a:pPr marR="0" lvl="0">
              <a:lnSpc>
                <a:spcPct val="115000"/>
              </a:lnSpc>
              <a:spcAft>
                <a:spcPts val="0"/>
              </a:spcAft>
            </a:pPr>
            <a:r>
              <a:rPr lang="en-US" dirty="0"/>
              <a:t>Tape</a:t>
            </a:r>
          </a:p>
          <a:p>
            <a:pPr marR="0" lvl="0">
              <a:lnSpc>
                <a:spcPct val="115000"/>
              </a:lnSpc>
              <a:spcAft>
                <a:spcPts val="0"/>
              </a:spcAft>
            </a:pPr>
            <a:r>
              <a:rPr lang="en-US" dirty="0"/>
              <a:t>Permanent Marker</a:t>
            </a:r>
          </a:p>
          <a:p>
            <a:pPr marR="0" lvl="0">
              <a:lnSpc>
                <a:spcPct val="115000"/>
              </a:lnSpc>
              <a:spcAft>
                <a:spcPts val="0"/>
              </a:spcAft>
            </a:pPr>
            <a:r>
              <a:rPr lang="en-US" dirty="0"/>
              <a:t>Ruler</a:t>
            </a:r>
          </a:p>
          <a:p>
            <a:pPr marR="0" lvl="0">
              <a:lnSpc>
                <a:spcPct val="115000"/>
              </a:lnSpc>
              <a:spcAft>
                <a:spcPts val="0"/>
              </a:spcAft>
            </a:pPr>
            <a:r>
              <a:rPr lang="en-US" dirty="0"/>
              <a:t>5 Dry Spaghetti Noodles</a:t>
            </a:r>
          </a:p>
          <a:p>
            <a:pPr marR="0" lvl="0">
              <a:lnSpc>
                <a:spcPct val="115000"/>
              </a:lnSpc>
              <a:spcAft>
                <a:spcPts val="0"/>
              </a:spcAft>
            </a:pPr>
            <a:r>
              <a:rPr lang="en-US" dirty="0"/>
              <a:t>1 Piece of String</a:t>
            </a:r>
          </a:p>
          <a:p>
            <a:pPr marR="0" lvl="0">
              <a:lnSpc>
                <a:spcPct val="115000"/>
              </a:lnSpc>
              <a:spcAft>
                <a:spcPts val="0"/>
              </a:spcAft>
            </a:pPr>
            <a:r>
              <a:rPr lang="en-US" dirty="0"/>
              <a:t>1 Plastic Cup Almost Full of Dried Beans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Pasta Branches: Materials</a:t>
            </a:r>
          </a:p>
        </p:txBody>
      </p:sp>
    </p:spTree>
    <p:extLst>
      <p:ext uri="{BB962C8B-B14F-4D97-AF65-F5344CB8AC3E}">
        <p14:creationId xmlns:p14="http://schemas.microsoft.com/office/powerpoint/2010/main" val="2148613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Pasta Branches: Procedure</a:t>
            </a:r>
          </a:p>
        </p:txBody>
      </p:sp>
      <p:pic>
        <p:nvPicPr>
          <p:cNvPr id="3" name="Picture 2" descr="A picture containing wall, indoor, floor&#10;&#10;Description automatically generated">
            <a:extLst>
              <a:ext uri="{FF2B5EF4-FFF2-40B4-BE49-F238E27FC236}">
                <a16:creationId xmlns:a16="http://schemas.microsoft.com/office/drawing/2014/main" id="{891348B3-87C1-4044-837A-664054858F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2574" y="1167197"/>
            <a:ext cx="4768337" cy="3576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341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 marL="514350" marR="0" lvl="0" indent="-51435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en-US" dirty="0"/>
              <a:t>Go to </a:t>
            </a:r>
            <a:r>
              <a:rPr lang="en-US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desmos.com</a:t>
            </a:r>
            <a:r>
              <a:rPr lang="en-US" dirty="0"/>
              <a:t>.</a:t>
            </a:r>
          </a:p>
          <a:p>
            <a:pPr marL="514350" marR="0" lvl="0" indent="-51435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en-US" dirty="0"/>
              <a:t>Click “Graphing Calculator.”</a:t>
            </a:r>
          </a:p>
          <a:p>
            <a:pPr marL="514350" marR="0" lvl="0" indent="-51435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en-US" dirty="0"/>
              <a:t>Press the plus sign in the top-left corner and add a table.</a:t>
            </a:r>
          </a:p>
          <a:p>
            <a:pPr marL="514350" marR="0" lvl="0" indent="-51435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en-US" dirty="0"/>
              <a:t>Enter your data from your handout into the table.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Pasta Branches: Results</a:t>
            </a:r>
          </a:p>
        </p:txBody>
      </p:sp>
    </p:spTree>
    <p:extLst>
      <p:ext uri="{BB962C8B-B14F-4D97-AF65-F5344CB8AC3E}">
        <p14:creationId xmlns:p14="http://schemas.microsoft.com/office/powerpoint/2010/main" val="3946120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Looking at your data in Desmos,</a:t>
            </a:r>
            <a:br>
              <a:rPr lang="en-US" dirty="0"/>
            </a:br>
            <a:r>
              <a:rPr lang="en-US" dirty="0"/>
              <a:t>which graph most closely matches</a:t>
            </a:r>
            <a:br>
              <a:rPr lang="en-US" dirty="0"/>
            </a:br>
            <a:r>
              <a:rPr lang="en-US" dirty="0"/>
              <a:t>the shape of your data points?</a:t>
            </a:r>
          </a:p>
          <a:p>
            <a:r>
              <a:rPr lang="en-US" dirty="0"/>
              <a:t>Did this match your prediction from </a:t>
            </a:r>
            <a:br>
              <a:rPr lang="en-US" dirty="0"/>
            </a:br>
            <a:r>
              <a:rPr lang="en-US" dirty="0"/>
              <a:t>earlier? Discuss with a partner.</a:t>
            </a:r>
          </a:p>
          <a:p>
            <a:r>
              <a:rPr lang="en-US" dirty="0"/>
              <a:t>Use the graph to complete the following statement:</a:t>
            </a:r>
          </a:p>
          <a:p>
            <a:pPr lvl="1"/>
            <a:r>
              <a:rPr lang="en-US" dirty="0"/>
              <a:t>As the distance from the tree trunk (</a:t>
            </a:r>
            <a:r>
              <a:rPr lang="en-US" i="1" dirty="0"/>
              <a:t>length</a:t>
            </a:r>
            <a:r>
              <a:rPr lang="en-US" dirty="0"/>
              <a:t>) increases, </a:t>
            </a:r>
            <a:br>
              <a:rPr lang="en-US" dirty="0"/>
            </a:br>
            <a:r>
              <a:rPr lang="en-US" dirty="0"/>
              <a:t>the mass it takes to break the branch ________.</a:t>
            </a:r>
          </a:p>
          <a:p>
            <a:endParaRPr lang="en-US" dirty="0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Pasta Branches: Results</a:t>
            </a:r>
          </a:p>
        </p:txBody>
      </p:sp>
      <p:pic>
        <p:nvPicPr>
          <p:cNvPr id="4" name="Picture 3" descr="Shape, polygon&#10;&#10;Description automatically generated">
            <a:extLst>
              <a:ext uri="{FF2B5EF4-FFF2-40B4-BE49-F238E27FC236}">
                <a16:creationId xmlns:a16="http://schemas.microsoft.com/office/drawing/2014/main" id="{4A7FB05D-208F-42FA-9069-AE1AB69789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3156" y="307247"/>
            <a:ext cx="2683643" cy="270343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4C67DA7-7B9A-4CEC-93D2-62303E40B62E}"/>
              </a:ext>
            </a:extLst>
          </p:cNvPr>
          <p:cNvSpPr txBox="1"/>
          <p:nvPr/>
        </p:nvSpPr>
        <p:spPr>
          <a:xfrm>
            <a:off x="6312297" y="2263973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6F1196F-80D5-479D-BBCC-6BA0FB11A918}"/>
              </a:ext>
            </a:extLst>
          </p:cNvPr>
          <p:cNvSpPr txBox="1"/>
          <p:nvPr/>
        </p:nvSpPr>
        <p:spPr>
          <a:xfrm>
            <a:off x="7040085" y="1658962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2D8955-550C-41A9-96CA-003C927C6BD9}"/>
              </a:ext>
            </a:extLst>
          </p:cNvPr>
          <p:cNvSpPr txBox="1"/>
          <p:nvPr/>
        </p:nvSpPr>
        <p:spPr>
          <a:xfrm>
            <a:off x="7783426" y="961098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785017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Create a curve in Desmos that models your data:</a:t>
            </a:r>
          </a:p>
          <a:p>
            <a:r>
              <a:rPr lang="en-US" dirty="0"/>
              <a:t>In the 2</a:t>
            </a:r>
            <a:r>
              <a:rPr lang="en-US" baseline="30000" dirty="0"/>
              <a:t>nd</a:t>
            </a:r>
            <a:r>
              <a:rPr lang="en-US" dirty="0"/>
              <a:t> input row, type: y1~a/x1-h→+k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The result should look like:</a:t>
            </a:r>
            <a:br>
              <a:rPr lang="en-US" dirty="0"/>
            </a:br>
            <a:endParaRPr lang="en-US" sz="1200" dirty="0"/>
          </a:p>
          <a:p>
            <a:r>
              <a:rPr lang="en-US" dirty="0"/>
              <a:t>Desmos will also display the values for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/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dirty="0"/>
              <a:t>, and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dirty="0"/>
              <a:t> that are specific to the curve generated to fit your data.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Pasta Branches: Results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604AE49E-2409-4B19-8A4E-329F305A13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0369461"/>
              </p:ext>
            </p:extLst>
          </p:nvPr>
        </p:nvGraphicFramePr>
        <p:xfrm>
          <a:off x="4426209" y="2211528"/>
          <a:ext cx="18923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3" imgW="1892160" imgH="863280" progId="Equation.DSMT4">
                  <p:embed/>
                </p:oleObj>
              </mc:Choice>
              <mc:Fallback>
                <p:oleObj name="Equation" r:id="rId3" imgW="1892160" imgH="863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26209" y="2211528"/>
                        <a:ext cx="18923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70687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09352"/>
            <a:ext cx="4815657" cy="343409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graph on your screen is known as a </a:t>
            </a:r>
            <a:r>
              <a:rPr lang="en-US" b="1" dirty="0"/>
              <a:t>hyperbola</a:t>
            </a:r>
            <a:r>
              <a:rPr lang="en-US" dirty="0"/>
              <a:t>.</a:t>
            </a:r>
          </a:p>
          <a:p>
            <a:r>
              <a:rPr lang="en-US" dirty="0"/>
              <a:t>Notice that it has two </a:t>
            </a:r>
            <a:r>
              <a:rPr lang="en-US" b="1" dirty="0">
                <a:solidFill>
                  <a:schemeClr val="accent2"/>
                </a:solidFill>
              </a:rPr>
              <a:t>branches</a:t>
            </a:r>
            <a:r>
              <a:rPr lang="en-US" dirty="0"/>
              <a:t> and two </a:t>
            </a:r>
            <a:r>
              <a:rPr lang="en-US" b="1" dirty="0">
                <a:solidFill>
                  <a:schemeClr val="accent4"/>
                </a:solidFill>
              </a:rPr>
              <a:t>asymptotes</a:t>
            </a:r>
            <a:r>
              <a:rPr lang="en-US" dirty="0"/>
              <a:t>.</a:t>
            </a:r>
          </a:p>
          <a:p>
            <a:r>
              <a:rPr lang="en-US" dirty="0"/>
              <a:t>A hyperbola is the name of the graph of a simple </a:t>
            </a:r>
            <a:r>
              <a:rPr lang="en-US" b="1" dirty="0"/>
              <a:t>rational function</a:t>
            </a:r>
            <a:r>
              <a:rPr lang="en-US" dirty="0"/>
              <a:t> of the form: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Rational Functions</a:t>
            </a:r>
          </a:p>
        </p:txBody>
      </p:sp>
      <p:pic>
        <p:nvPicPr>
          <p:cNvPr id="5" name="Picture 4" descr="A picture containing diagram&#10;&#10;Description automatically generated">
            <a:extLst>
              <a:ext uri="{FF2B5EF4-FFF2-40B4-BE49-F238E27FC236}">
                <a16:creationId xmlns:a16="http://schemas.microsoft.com/office/drawing/2014/main" id="{D2CCA2FA-9AF6-4590-A61D-E262050D1C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2857" y="844996"/>
            <a:ext cx="3417964" cy="3438144"/>
          </a:xfrm>
          <a:prstGeom prst="rect">
            <a:avLst/>
          </a:prstGeom>
        </p:spPr>
      </p:pic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84D5C594-C443-46E5-9D70-BF3BE0836B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7683020"/>
              </p:ext>
            </p:extLst>
          </p:nvPr>
        </p:nvGraphicFramePr>
        <p:xfrm>
          <a:off x="3714750" y="3711024"/>
          <a:ext cx="17145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4" imgW="1714320" imgH="787320" progId="Equation.DSMT4">
                  <p:embed/>
                </p:oleObj>
              </mc:Choice>
              <mc:Fallback>
                <p:oleObj name="Equation" r:id="rId4" imgW="1714320" imgH="78732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604AE49E-2409-4B19-8A4E-329F305A132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714750" y="3711024"/>
                        <a:ext cx="1714500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9435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Navigate to </a:t>
            </a:r>
            <a:r>
              <a:rPr lang="en-US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https://student.desmos.com</a:t>
            </a:r>
            <a:r>
              <a:rPr lang="en-US" dirty="0"/>
              <a:t>.</a:t>
            </a:r>
          </a:p>
          <a:p>
            <a:r>
              <a:rPr lang="en-US" dirty="0"/>
              <a:t>Enter code.</a:t>
            </a:r>
          </a:p>
          <a:p>
            <a:r>
              <a:rPr lang="en-US" dirty="0"/>
              <a:t>Follow the directions on each screen and adjust the rational functions to get the marbles to go through the stars.</a:t>
            </a:r>
          </a:p>
          <a:p>
            <a:pPr lvl="1"/>
            <a:r>
              <a:rPr lang="en-US" dirty="0"/>
              <a:t>Record your thinking on your Note Catcher handout.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Desmos: Marbleslide</a:t>
            </a:r>
          </a:p>
        </p:txBody>
      </p:sp>
    </p:spTree>
    <p:extLst>
      <p:ext uri="{BB962C8B-B14F-4D97-AF65-F5344CB8AC3E}">
        <p14:creationId xmlns:p14="http://schemas.microsoft.com/office/powerpoint/2010/main" val="2143514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Icon&#10;&#10;Description automatically generated">
            <a:extLst>
              <a:ext uri="{FF2B5EF4-FFF2-40B4-BE49-F238E27FC236}">
                <a16:creationId xmlns:a16="http://schemas.microsoft.com/office/drawing/2014/main" id="{B917DF6F-085B-4CEC-A6E2-5365B2DE85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084" y="3623957"/>
            <a:ext cx="466430" cy="658368"/>
          </a:xfrm>
          <a:prstGeom prst="rect">
            <a:avLst/>
          </a:prstGeom>
        </p:spPr>
      </p:pic>
      <p:pic>
        <p:nvPicPr>
          <p:cNvPr id="3074" name="Picture 2" descr="Cover Image">
            <a:extLst>
              <a:ext uri="{FF2B5EF4-FFF2-40B4-BE49-F238E27FC236}">
                <a16:creationId xmlns:a16="http://schemas.microsoft.com/office/drawing/2014/main" id="{0318CAD6-4BA3-48B2-8FB6-96E4ECF773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1902" y="256316"/>
            <a:ext cx="3968496" cy="1293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1166" y="1436914"/>
            <a:ext cx="7355633" cy="3306536"/>
          </a:xfrm>
        </p:spPr>
        <p:txBody>
          <a:bodyPr/>
          <a:lstStyle/>
          <a:p>
            <a:r>
              <a:rPr lang="en-US" b="1" dirty="0"/>
              <a:t>It Says</a:t>
            </a:r>
            <a:r>
              <a:rPr lang="en-US" dirty="0"/>
              <a:t>: Circle what you changed.</a:t>
            </a:r>
          </a:p>
          <a:p>
            <a:endParaRPr lang="en-US" sz="4000" dirty="0"/>
          </a:p>
          <a:p>
            <a:r>
              <a:rPr lang="en-US" b="1" dirty="0"/>
              <a:t>I Say</a:t>
            </a:r>
            <a:r>
              <a:rPr lang="en-US" dirty="0"/>
              <a:t>: How did that change the graph?</a:t>
            </a:r>
          </a:p>
          <a:p>
            <a:endParaRPr lang="en-US" sz="3200" dirty="0"/>
          </a:p>
          <a:p>
            <a:r>
              <a:rPr lang="en-US" b="1" dirty="0"/>
              <a:t>And So:</a:t>
            </a:r>
            <a:r>
              <a:rPr lang="en-US" dirty="0"/>
              <a:t> Use your Note Catcher to explain how </a:t>
            </a:r>
            <a:br>
              <a:rPr lang="en-US" dirty="0"/>
            </a:br>
            <a:r>
              <a:rPr lang="en-US" dirty="0"/>
              <a:t>                 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/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dirty="0"/>
              <a:t>, and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dirty="0"/>
              <a:t> affect the graph.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 Says, I Say, and So</a:t>
            </a: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AEA2FE6F-801D-4A06-860B-B7693A9AA4C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51600"/>
          <a:stretch/>
        </p:blipFill>
        <p:spPr>
          <a:xfrm>
            <a:off x="261257" y="1358662"/>
            <a:ext cx="1180193" cy="795020"/>
          </a:xfrm>
          <a:prstGeom prst="rect">
            <a:avLst/>
          </a:prstGeom>
        </p:spPr>
      </p:pic>
      <p:pic>
        <p:nvPicPr>
          <p:cNvPr id="10" name="Picture 9" descr="A picture containing text&#10;&#10;Description automatically generated">
            <a:extLst>
              <a:ext uri="{FF2B5EF4-FFF2-40B4-BE49-F238E27FC236}">
                <a16:creationId xmlns:a16="http://schemas.microsoft.com/office/drawing/2014/main" id="{C5A40A37-EC9F-4BF6-89E2-6FD82B3EC9F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6251" t="14552" r="28906" b="13084"/>
          <a:stretch/>
        </p:blipFill>
        <p:spPr>
          <a:xfrm>
            <a:off x="670378" y="2602688"/>
            <a:ext cx="361950" cy="57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418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1FBCA28-140F-8A42-9364-1ED04BA0B6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Function Rationally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AD9A7854-D128-194F-AB89-C5ADDB206B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Investigating Graphs of Rational Functions</a:t>
            </a: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F43316-D303-40EC-B829-211C2BCBE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Questions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349D1D-F9F5-4708-9845-24D99C4709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5563" indent="0">
              <a:buNone/>
            </a:pPr>
            <a:r>
              <a:rPr lang="en-US" dirty="0"/>
              <a:t>What is a rational function?</a:t>
            </a:r>
          </a:p>
          <a:p>
            <a:pPr marL="55563" indent="0">
              <a:buNone/>
            </a:pPr>
            <a:r>
              <a:rPr lang="en-US" dirty="0"/>
              <a:t>What might we use a rational function to model?</a:t>
            </a:r>
          </a:p>
        </p:txBody>
      </p:sp>
    </p:spTree>
    <p:extLst>
      <p:ext uri="{BB962C8B-B14F-4D97-AF65-F5344CB8AC3E}">
        <p14:creationId xmlns:p14="http://schemas.microsoft.com/office/powerpoint/2010/main" val="352637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8575D-3662-4A13-BACA-E7044AD3F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Objectives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74266-61E7-4912-8A51-C9B03DDB65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989886"/>
          </a:xfrm>
        </p:spPr>
        <p:txBody>
          <a:bodyPr>
            <a:normAutofit/>
          </a:bodyPr>
          <a:lstStyle/>
          <a:p>
            <a:r>
              <a:rPr lang="en-US" dirty="0"/>
              <a:t>Graph rational functions.</a:t>
            </a:r>
          </a:p>
          <a:p>
            <a:r>
              <a:rPr lang="en-US" dirty="0"/>
              <a:t>Analyze the relationship between the equation of a rational function and its graph.</a:t>
            </a:r>
          </a:p>
        </p:txBody>
      </p:sp>
    </p:spTree>
    <p:extLst>
      <p:ext uri="{BB962C8B-B14F-4D97-AF65-F5344CB8AC3E}">
        <p14:creationId xmlns:p14="http://schemas.microsoft.com/office/powerpoint/2010/main" val="1495054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house cat can crawl farther out on a tree branch than a firefighter.</a:t>
            </a:r>
          </a:p>
          <a:p>
            <a:r>
              <a:rPr lang="en-US" dirty="0"/>
              <a:t>Do you agree or disagree with this statement and why?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 or Disagree?</a:t>
            </a:r>
          </a:p>
        </p:txBody>
      </p:sp>
    </p:spTree>
    <p:extLst>
      <p:ext uri="{BB962C8B-B14F-4D97-AF65-F5344CB8AC3E}">
        <p14:creationId xmlns:p14="http://schemas.microsoft.com/office/powerpoint/2010/main" val="1443740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Let’s say we want to know how</a:t>
            </a:r>
            <a:br>
              <a:rPr lang="en-US" dirty="0"/>
            </a:br>
            <a:r>
              <a:rPr lang="en-US" dirty="0"/>
              <a:t>much mass it would take to break</a:t>
            </a:r>
            <a:br>
              <a:rPr lang="en-US" dirty="0"/>
            </a:br>
            <a:r>
              <a:rPr lang="en-US" dirty="0"/>
              <a:t>a tree branch at a specific point.</a:t>
            </a:r>
          </a:p>
          <a:p>
            <a:r>
              <a:rPr lang="en-US" dirty="0"/>
              <a:t>In other words, what if we wanted to </a:t>
            </a:r>
            <a:br>
              <a:rPr lang="en-US" dirty="0"/>
            </a:br>
            <a:r>
              <a:rPr lang="en-US" dirty="0"/>
              <a:t>know how far out on the branch it is </a:t>
            </a:r>
            <a:br>
              <a:rPr lang="en-US" dirty="0"/>
            </a:br>
            <a:r>
              <a:rPr lang="en-US" dirty="0"/>
              <a:t>safe for the cat or for the firefighter to go?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Mass vs. Length Graph</a:t>
            </a:r>
          </a:p>
        </p:txBody>
      </p:sp>
      <p:pic>
        <p:nvPicPr>
          <p:cNvPr id="4" name="Picture 3" descr="Shape, polygon&#10;&#10;Description automatically generated">
            <a:extLst>
              <a:ext uri="{FF2B5EF4-FFF2-40B4-BE49-F238E27FC236}">
                <a16:creationId xmlns:a16="http://schemas.microsoft.com/office/drawing/2014/main" id="{13AE514D-2EB6-4BBA-B70D-5D046B806D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3156" y="307247"/>
            <a:ext cx="2683643" cy="270343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C599DFF-4D0A-44ED-9B47-FABBFC846D61}"/>
              </a:ext>
            </a:extLst>
          </p:cNvPr>
          <p:cNvSpPr txBox="1"/>
          <p:nvPr/>
        </p:nvSpPr>
        <p:spPr>
          <a:xfrm>
            <a:off x="6312297" y="2263973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822FDB-1639-4B82-8973-E61765141C45}"/>
              </a:ext>
            </a:extLst>
          </p:cNvPr>
          <p:cNvSpPr txBox="1"/>
          <p:nvPr/>
        </p:nvSpPr>
        <p:spPr>
          <a:xfrm>
            <a:off x="7040085" y="1658962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C6A0B0-743D-4AEB-80B7-19E31462CB70}"/>
              </a:ext>
            </a:extLst>
          </p:cNvPr>
          <p:cNvSpPr txBox="1"/>
          <p:nvPr/>
        </p:nvSpPr>
        <p:spPr>
          <a:xfrm>
            <a:off x="7783426" y="961098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203551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could measure the distance </a:t>
            </a:r>
            <a:br>
              <a:rPr lang="en-US" dirty="0"/>
            </a:br>
            <a:r>
              <a:rPr lang="en-US" dirty="0"/>
              <a:t>from that point to the tree trunk </a:t>
            </a:r>
            <a:br>
              <a:rPr lang="en-US" dirty="0"/>
            </a:br>
            <a:r>
              <a:rPr lang="en-US" dirty="0"/>
              <a:t>and call it the </a:t>
            </a:r>
            <a:r>
              <a:rPr lang="en-US" i="1" dirty="0"/>
              <a:t>length</a:t>
            </a:r>
            <a:r>
              <a:rPr lang="en-US" dirty="0"/>
              <a:t>.</a:t>
            </a:r>
          </a:p>
          <a:p>
            <a:r>
              <a:rPr lang="en-US" dirty="0"/>
              <a:t>If we did this at multiple points, </a:t>
            </a:r>
            <a:br>
              <a:rPr lang="en-US" dirty="0"/>
            </a:br>
            <a:r>
              <a:rPr lang="en-US" dirty="0"/>
              <a:t>what do you think the relationship </a:t>
            </a:r>
            <a:br>
              <a:rPr lang="en-US" dirty="0"/>
            </a:br>
            <a:r>
              <a:rPr lang="en-US" dirty="0"/>
              <a:t>between the </a:t>
            </a:r>
            <a:r>
              <a:rPr lang="en-US" i="1" dirty="0"/>
              <a:t>mass</a:t>
            </a:r>
            <a:r>
              <a:rPr lang="en-US" dirty="0"/>
              <a:t> and </a:t>
            </a:r>
            <a:r>
              <a:rPr lang="en-US" i="1" dirty="0"/>
              <a:t>length</a:t>
            </a:r>
            <a:r>
              <a:rPr lang="en-US" dirty="0"/>
              <a:t> would look like on a graph?</a:t>
            </a:r>
          </a:p>
          <a:p>
            <a:pPr lvl="1"/>
            <a:r>
              <a:rPr lang="en-US" dirty="0"/>
              <a:t>Is curve A, B, or C the best model for this situation?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Mass vs. Length Graph</a:t>
            </a:r>
          </a:p>
        </p:txBody>
      </p:sp>
      <p:pic>
        <p:nvPicPr>
          <p:cNvPr id="4" name="Picture 3" descr="Shape, polygon&#10;&#10;Description automatically generated">
            <a:extLst>
              <a:ext uri="{FF2B5EF4-FFF2-40B4-BE49-F238E27FC236}">
                <a16:creationId xmlns:a16="http://schemas.microsoft.com/office/drawing/2014/main" id="{13AE514D-2EB6-4BBA-B70D-5D046B806D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3156" y="307247"/>
            <a:ext cx="2683643" cy="270343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C599DFF-4D0A-44ED-9B47-FABBFC846D61}"/>
              </a:ext>
            </a:extLst>
          </p:cNvPr>
          <p:cNvSpPr txBox="1"/>
          <p:nvPr/>
        </p:nvSpPr>
        <p:spPr>
          <a:xfrm>
            <a:off x="6312297" y="2263973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822FDB-1639-4B82-8973-E61765141C45}"/>
              </a:ext>
            </a:extLst>
          </p:cNvPr>
          <p:cNvSpPr txBox="1"/>
          <p:nvPr/>
        </p:nvSpPr>
        <p:spPr>
          <a:xfrm>
            <a:off x="7040085" y="1658962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C6A0B0-743D-4AEB-80B7-19E31462CB70}"/>
              </a:ext>
            </a:extLst>
          </p:cNvPr>
          <p:cNvSpPr txBox="1"/>
          <p:nvPr/>
        </p:nvSpPr>
        <p:spPr>
          <a:xfrm>
            <a:off x="7783426" y="961098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333034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might it be important to know how much mass it takes before a branch breaks at a given length?</a:t>
            </a:r>
          </a:p>
          <a:p>
            <a:pPr lvl="1"/>
            <a:r>
              <a:rPr lang="en-US" dirty="0"/>
              <a:t>Who may need to know this relationship and why?</a:t>
            </a:r>
          </a:p>
          <a:p>
            <a:pPr lvl="1"/>
            <a:r>
              <a:rPr lang="en-US" dirty="0"/>
              <a:t>Are there similar real-world applications?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Does It Matter?</a:t>
            </a:r>
          </a:p>
        </p:txBody>
      </p:sp>
    </p:spTree>
    <p:extLst>
      <p:ext uri="{BB962C8B-B14F-4D97-AF65-F5344CB8AC3E}">
        <p14:creationId xmlns:p14="http://schemas.microsoft.com/office/powerpoint/2010/main" val="3837262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perform an experiment and gather </a:t>
            </a:r>
            <a:br>
              <a:rPr lang="en-US" dirty="0"/>
            </a:br>
            <a:r>
              <a:rPr lang="en-US" dirty="0"/>
              <a:t>data to determine what the mass vs. </a:t>
            </a:r>
            <a:br>
              <a:rPr lang="en-US" dirty="0"/>
            </a:br>
            <a:r>
              <a:rPr lang="en-US" dirty="0"/>
              <a:t>length graph would look like.</a:t>
            </a:r>
          </a:p>
          <a:p>
            <a:r>
              <a:rPr lang="en-US" dirty="0"/>
              <a:t>In groups of 3, you will hang a plastic cup on a spaghetti noodle at different lengths and add weights until the noodle breaks.</a:t>
            </a:r>
          </a:p>
          <a:p>
            <a:r>
              <a:rPr lang="en-US" dirty="0"/>
              <a:t>You will record your data and use Desmos to </a:t>
            </a:r>
            <a:br>
              <a:rPr lang="en-US" dirty="0"/>
            </a:br>
            <a:r>
              <a:rPr lang="en-US" dirty="0"/>
              <a:t>determine the which shape best models your data.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Pasta Branches: Overview</a:t>
            </a:r>
          </a:p>
        </p:txBody>
      </p:sp>
      <p:pic>
        <p:nvPicPr>
          <p:cNvPr id="5" name="Picture 4" descr="A picture containing floor, indoor, tiled&#10;&#10;Description automatically generated">
            <a:extLst>
              <a:ext uri="{FF2B5EF4-FFF2-40B4-BE49-F238E27FC236}">
                <a16:creationId xmlns:a16="http://schemas.microsoft.com/office/drawing/2014/main" id="{418F27B0-859A-475E-8C47-DB92A3A2044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945"/>
          <a:stretch/>
        </p:blipFill>
        <p:spPr>
          <a:xfrm>
            <a:off x="6305245" y="400049"/>
            <a:ext cx="2381555" cy="2231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431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ARN theme">
  <a:themeElements>
    <a:clrScheme name="LEARN Colors">
      <a:dk1>
        <a:sysClr val="windowText" lastClr="000000"/>
      </a:dk1>
      <a:lt1>
        <a:sysClr val="window" lastClr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LEARN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 Template" id="{418F4C7D-6FF6-4BC3-8FFB-630639050169}" vid="{6C158D59-EBB1-47A7-9CFF-6E4552F2CE41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LEARN Slides Template</Template>
  <TotalTime>899</TotalTime>
  <Words>732</Words>
  <Application>Microsoft Office PowerPoint</Application>
  <PresentationFormat>On-screen Show (16:9)</PresentationFormat>
  <Paragraphs>77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Times New Roman</vt:lpstr>
      <vt:lpstr>Wingdings 2</vt:lpstr>
      <vt:lpstr>LEARN theme</vt:lpstr>
      <vt:lpstr>Equation</vt:lpstr>
      <vt:lpstr>PowerPoint Presentation</vt:lpstr>
      <vt:lpstr>Function Rationally</vt:lpstr>
      <vt:lpstr>Essential Questions</vt:lpstr>
      <vt:lpstr>Lesson Objectives</vt:lpstr>
      <vt:lpstr>Agree or Disagree?</vt:lpstr>
      <vt:lpstr>Mass vs. Length Graph</vt:lpstr>
      <vt:lpstr>Mass vs. Length Graph</vt:lpstr>
      <vt:lpstr>Why Does It Matter?</vt:lpstr>
      <vt:lpstr>Pasta Branches: Overview</vt:lpstr>
      <vt:lpstr>Pasta Branches: Roles</vt:lpstr>
      <vt:lpstr>Pasta Branches: Materials</vt:lpstr>
      <vt:lpstr>Pasta Branches: Procedure</vt:lpstr>
      <vt:lpstr>Pasta Branches: Results</vt:lpstr>
      <vt:lpstr>Pasta Branches: Results</vt:lpstr>
      <vt:lpstr>Pasta Branches: Results</vt:lpstr>
      <vt:lpstr>Rational Functions</vt:lpstr>
      <vt:lpstr>Desmos: Marbleslide</vt:lpstr>
      <vt:lpstr>It Says, I Say, and So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Eike, Michell L.</dc:creator>
  <cp:lastModifiedBy>Eike, Michell L.</cp:lastModifiedBy>
  <cp:revision>10</cp:revision>
  <dcterms:created xsi:type="dcterms:W3CDTF">2022-03-30T15:20:29Z</dcterms:created>
  <dcterms:modified xsi:type="dcterms:W3CDTF">2022-04-11T19:27:19Z</dcterms:modified>
</cp:coreProperties>
</file>