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0"/>
  </p:notesMasterIdLst>
  <p:sldIdLst>
    <p:sldId id="276" r:id="rId2"/>
    <p:sldId id="256" r:id="rId3"/>
    <p:sldId id="274" r:id="rId4"/>
    <p:sldId id="275" r:id="rId5"/>
    <p:sldId id="273" r:id="rId6"/>
    <p:sldId id="289" r:id="rId7"/>
    <p:sldId id="292" r:id="rId8"/>
    <p:sldId id="283" r:id="rId9"/>
    <p:sldId id="284" r:id="rId10"/>
    <p:sldId id="294" r:id="rId11"/>
    <p:sldId id="295" r:id="rId12"/>
    <p:sldId id="293" r:id="rId13"/>
    <p:sldId id="296" r:id="rId14"/>
    <p:sldId id="290" r:id="rId15"/>
    <p:sldId id="285" r:id="rId16"/>
    <p:sldId id="291" r:id="rId17"/>
    <p:sldId id="286" r:id="rId18"/>
    <p:sldId id="287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07"/>
  </p:normalViewPr>
  <p:slideViewPr>
    <p:cSldViewPr snapToGrid="0" snapToObjects="1">
      <p:cViewPr varScale="1">
        <p:scale>
          <a:sx n="123" d="100"/>
          <a:sy n="123" d="100"/>
        </p:scale>
        <p:origin x="2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esmos.com/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.desmos.com/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R="0" lvl="0">
              <a:lnSpc>
                <a:spcPct val="115000"/>
              </a:lnSpc>
              <a:spcAft>
                <a:spcPts val="0"/>
              </a:spcAft>
            </a:pPr>
            <a:r>
              <a:rPr lang="en-US" dirty="0"/>
              <a:t>The </a:t>
            </a:r>
            <a:r>
              <a:rPr lang="en-US" b="1" dirty="0"/>
              <a:t>counter</a:t>
            </a:r>
            <a:r>
              <a:rPr lang="en-US" dirty="0"/>
              <a:t> is responsible for counting and placing the dried beans into the cup.</a:t>
            </a:r>
          </a:p>
          <a:p>
            <a:pPr marR="0" lvl="0">
              <a:lnSpc>
                <a:spcPct val="115000"/>
              </a:lnSpc>
              <a:spcAft>
                <a:spcPts val="0"/>
              </a:spcAft>
            </a:pPr>
            <a:r>
              <a:rPr lang="en-US" dirty="0"/>
              <a:t>The </a:t>
            </a:r>
            <a:r>
              <a:rPr lang="en-US" b="1" dirty="0"/>
              <a:t>recorder</a:t>
            </a:r>
            <a:r>
              <a:rPr lang="en-US" dirty="0"/>
              <a:t> is to verify the count after the noodle breaks and record the data.</a:t>
            </a:r>
          </a:p>
          <a:p>
            <a:pPr marR="0" lvl="0">
              <a:lnSpc>
                <a:spcPct val="115000"/>
              </a:lnSpc>
              <a:spcAft>
                <a:spcPts val="600"/>
              </a:spcAft>
            </a:pPr>
            <a:r>
              <a:rPr lang="en-US" dirty="0"/>
              <a:t>The </a:t>
            </a:r>
            <a:r>
              <a:rPr lang="en-US" b="1" dirty="0"/>
              <a:t>catcher</a:t>
            </a:r>
            <a:r>
              <a:rPr lang="en-US" dirty="0"/>
              <a:t> is responsible for placing hands under the cup to catch the container with beans (otherwise, they will be all over the floor and difficult to find/count).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Pasta Branches: Roles</a:t>
            </a:r>
          </a:p>
        </p:txBody>
      </p:sp>
    </p:spTree>
    <p:extLst>
      <p:ext uri="{BB962C8B-B14F-4D97-AF65-F5344CB8AC3E}">
        <p14:creationId xmlns:p14="http://schemas.microsoft.com/office/powerpoint/2010/main" val="147479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>
            <a:normAutofit fontScale="92500" lnSpcReduction="10000"/>
          </a:bodyPr>
          <a:lstStyle/>
          <a:p>
            <a:pPr marL="0" marR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/>
              <a:t>Gather the following materials:</a:t>
            </a:r>
          </a:p>
          <a:p>
            <a:pPr marR="0" lvl="0">
              <a:lnSpc>
                <a:spcPct val="115000"/>
              </a:lnSpc>
              <a:spcAft>
                <a:spcPts val="0"/>
              </a:spcAft>
            </a:pPr>
            <a:r>
              <a:rPr lang="en-US" dirty="0"/>
              <a:t>Tape</a:t>
            </a:r>
          </a:p>
          <a:p>
            <a:pPr marR="0" lvl="0">
              <a:lnSpc>
                <a:spcPct val="115000"/>
              </a:lnSpc>
              <a:spcAft>
                <a:spcPts val="0"/>
              </a:spcAft>
            </a:pPr>
            <a:r>
              <a:rPr lang="en-US" dirty="0"/>
              <a:t>Permanent Marker</a:t>
            </a:r>
          </a:p>
          <a:p>
            <a:pPr marR="0" lvl="0">
              <a:lnSpc>
                <a:spcPct val="115000"/>
              </a:lnSpc>
              <a:spcAft>
                <a:spcPts val="0"/>
              </a:spcAft>
            </a:pPr>
            <a:r>
              <a:rPr lang="en-US" dirty="0"/>
              <a:t>Ruler</a:t>
            </a:r>
          </a:p>
          <a:p>
            <a:pPr marR="0" lvl="0">
              <a:lnSpc>
                <a:spcPct val="115000"/>
              </a:lnSpc>
              <a:spcAft>
                <a:spcPts val="0"/>
              </a:spcAft>
            </a:pPr>
            <a:r>
              <a:rPr lang="en-US" dirty="0"/>
              <a:t>5 Dry Spaghetti Noodles</a:t>
            </a:r>
          </a:p>
          <a:p>
            <a:pPr marR="0" lvl="0">
              <a:lnSpc>
                <a:spcPct val="115000"/>
              </a:lnSpc>
              <a:spcAft>
                <a:spcPts val="0"/>
              </a:spcAft>
            </a:pPr>
            <a:r>
              <a:rPr lang="en-US" dirty="0"/>
              <a:t>1 Piece of String</a:t>
            </a:r>
          </a:p>
          <a:p>
            <a:pPr marR="0" lvl="0">
              <a:lnSpc>
                <a:spcPct val="115000"/>
              </a:lnSpc>
              <a:spcAft>
                <a:spcPts val="0"/>
              </a:spcAft>
            </a:pPr>
            <a:r>
              <a:rPr lang="en-US" dirty="0"/>
              <a:t>1 Plastic Cup Almost Full of Dried Beans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Pasta Branches: Materials</a:t>
            </a:r>
          </a:p>
        </p:txBody>
      </p:sp>
    </p:spTree>
    <p:extLst>
      <p:ext uri="{BB962C8B-B14F-4D97-AF65-F5344CB8AC3E}">
        <p14:creationId xmlns:p14="http://schemas.microsoft.com/office/powerpoint/2010/main" val="214861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Pasta Branches: Procedure</a:t>
            </a:r>
          </a:p>
        </p:txBody>
      </p:sp>
      <p:pic>
        <p:nvPicPr>
          <p:cNvPr id="3" name="Picture 2" descr="A picture containing wall, indoor, floor&#10;&#10;Description automatically generated">
            <a:extLst>
              <a:ext uri="{FF2B5EF4-FFF2-40B4-BE49-F238E27FC236}">
                <a16:creationId xmlns:a16="http://schemas.microsoft.com/office/drawing/2014/main" id="{891348B3-87C1-4044-837A-664054858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574" y="1167197"/>
            <a:ext cx="4768337" cy="357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34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514350" marR="0" lvl="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US" dirty="0"/>
              <a:t>Go to </a:t>
            </a:r>
            <a:r>
              <a:rPr lang="en-US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desmos.com</a:t>
            </a:r>
            <a:r>
              <a:rPr lang="en-US" dirty="0"/>
              <a:t>.</a:t>
            </a:r>
          </a:p>
          <a:p>
            <a:pPr marL="514350" marR="0" lvl="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US" dirty="0"/>
              <a:t>Click “Graphing Calculator.”</a:t>
            </a:r>
          </a:p>
          <a:p>
            <a:pPr marL="514350" marR="0" lvl="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US" dirty="0"/>
              <a:t>Press the plus sign in the top-left corner and add a table.</a:t>
            </a:r>
          </a:p>
          <a:p>
            <a:pPr marL="514350" marR="0" lvl="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US" dirty="0"/>
              <a:t>Enter your data from your handout into the table.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Pasta Branches: Results</a:t>
            </a:r>
          </a:p>
        </p:txBody>
      </p:sp>
    </p:spTree>
    <p:extLst>
      <p:ext uri="{BB962C8B-B14F-4D97-AF65-F5344CB8AC3E}">
        <p14:creationId xmlns:p14="http://schemas.microsoft.com/office/powerpoint/2010/main" val="394612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Looking at your data in Desmos,</a:t>
            </a:r>
            <a:br>
              <a:rPr lang="en-US" dirty="0"/>
            </a:br>
            <a:r>
              <a:rPr lang="en-US" dirty="0"/>
              <a:t>which graph most closely matches</a:t>
            </a:r>
            <a:br>
              <a:rPr lang="en-US" dirty="0"/>
            </a:br>
            <a:r>
              <a:rPr lang="en-US" dirty="0"/>
              <a:t>the shape of your data points?</a:t>
            </a:r>
          </a:p>
          <a:p>
            <a:r>
              <a:rPr lang="en-US" dirty="0"/>
              <a:t>Did this match your prediction from </a:t>
            </a:r>
            <a:br>
              <a:rPr lang="en-US" dirty="0"/>
            </a:br>
            <a:r>
              <a:rPr lang="en-US" dirty="0"/>
              <a:t>earlier? Discuss with a partner.</a:t>
            </a:r>
          </a:p>
          <a:p>
            <a:r>
              <a:rPr lang="en-US" dirty="0"/>
              <a:t>Use the graph to complete the following statement:</a:t>
            </a:r>
          </a:p>
          <a:p>
            <a:pPr lvl="1"/>
            <a:r>
              <a:rPr lang="en-US" dirty="0"/>
              <a:t>As the distance from the tree trunk (</a:t>
            </a:r>
            <a:r>
              <a:rPr lang="en-US" i="1" dirty="0"/>
              <a:t>length</a:t>
            </a:r>
            <a:r>
              <a:rPr lang="en-US" dirty="0"/>
              <a:t>) increases, </a:t>
            </a:r>
            <a:br>
              <a:rPr lang="en-US" dirty="0"/>
            </a:br>
            <a:r>
              <a:rPr lang="en-US" dirty="0"/>
              <a:t>the mass it takes to break the branch ________.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Pasta Branches: Results</a:t>
            </a:r>
          </a:p>
        </p:txBody>
      </p:sp>
      <p:pic>
        <p:nvPicPr>
          <p:cNvPr id="4" name="Picture 3" descr="Shape, polygon&#10;&#10;Description automatically generated">
            <a:extLst>
              <a:ext uri="{FF2B5EF4-FFF2-40B4-BE49-F238E27FC236}">
                <a16:creationId xmlns:a16="http://schemas.microsoft.com/office/drawing/2014/main" id="{4A7FB05D-208F-42FA-9069-AE1AB6978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156" y="307247"/>
            <a:ext cx="2683643" cy="27034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4C67DA7-7B9A-4CEC-93D2-62303E40B62E}"/>
              </a:ext>
            </a:extLst>
          </p:cNvPr>
          <p:cNvSpPr txBox="1"/>
          <p:nvPr/>
        </p:nvSpPr>
        <p:spPr>
          <a:xfrm>
            <a:off x="6312297" y="2263973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F1196F-80D5-479D-BBCC-6BA0FB11A918}"/>
              </a:ext>
            </a:extLst>
          </p:cNvPr>
          <p:cNvSpPr txBox="1"/>
          <p:nvPr/>
        </p:nvSpPr>
        <p:spPr>
          <a:xfrm>
            <a:off x="7040085" y="1658962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2D8955-550C-41A9-96CA-003C927C6BD9}"/>
              </a:ext>
            </a:extLst>
          </p:cNvPr>
          <p:cNvSpPr txBox="1"/>
          <p:nvPr/>
        </p:nvSpPr>
        <p:spPr>
          <a:xfrm>
            <a:off x="7783426" y="961098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78501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Create a curve in Desmos that models your data:</a:t>
            </a:r>
          </a:p>
          <a:p>
            <a:r>
              <a:rPr lang="en-US" dirty="0"/>
              <a:t>In the 2</a:t>
            </a:r>
            <a:r>
              <a:rPr lang="en-US" baseline="30000" dirty="0"/>
              <a:t>nd</a:t>
            </a:r>
            <a:r>
              <a:rPr lang="en-US" dirty="0"/>
              <a:t> input row, type: y1~a/x1-h→+k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The result should look like:</a:t>
            </a:r>
            <a:br>
              <a:rPr lang="en-US" dirty="0"/>
            </a:br>
            <a:endParaRPr lang="en-US" sz="1200" dirty="0"/>
          </a:p>
          <a:p>
            <a:r>
              <a:rPr lang="en-US" dirty="0"/>
              <a:t>Desmos will also display the values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that are specific to the curve generated to fit your data.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Pasta Branches: Results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04AE49E-2409-4B19-8A4E-329F305A13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369461"/>
              </p:ext>
            </p:extLst>
          </p:nvPr>
        </p:nvGraphicFramePr>
        <p:xfrm>
          <a:off x="4426209" y="2211528"/>
          <a:ext cx="1892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1892160" imgH="863280" progId="Equation.DSMT4">
                  <p:embed/>
                </p:oleObj>
              </mc:Choice>
              <mc:Fallback>
                <p:oleObj name="Equation" r:id="rId3" imgW="189216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26209" y="2211528"/>
                        <a:ext cx="18923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068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815657" cy="343409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graph on your screen is known as a </a:t>
            </a:r>
            <a:r>
              <a:rPr lang="en-US" b="1" dirty="0"/>
              <a:t>hyperbola</a:t>
            </a:r>
            <a:r>
              <a:rPr lang="en-US" dirty="0"/>
              <a:t>.</a:t>
            </a:r>
          </a:p>
          <a:p>
            <a:r>
              <a:rPr lang="en-US" dirty="0"/>
              <a:t>Notice that it has two </a:t>
            </a:r>
            <a:r>
              <a:rPr lang="en-US" b="1" dirty="0">
                <a:solidFill>
                  <a:schemeClr val="accent2"/>
                </a:solidFill>
              </a:rPr>
              <a:t>branches</a:t>
            </a:r>
            <a:r>
              <a:rPr lang="en-US" dirty="0"/>
              <a:t> and two </a:t>
            </a:r>
            <a:r>
              <a:rPr lang="en-US" b="1" dirty="0">
                <a:solidFill>
                  <a:schemeClr val="accent4"/>
                </a:solidFill>
              </a:rPr>
              <a:t>asymptotes</a:t>
            </a:r>
            <a:r>
              <a:rPr lang="en-US" dirty="0"/>
              <a:t>.</a:t>
            </a:r>
          </a:p>
          <a:p>
            <a:r>
              <a:rPr lang="en-US" dirty="0"/>
              <a:t>A hyperbola is the name of the graph of a simple </a:t>
            </a:r>
            <a:r>
              <a:rPr lang="en-US" b="1" dirty="0"/>
              <a:t>rational function</a:t>
            </a:r>
            <a:r>
              <a:rPr lang="en-US" dirty="0"/>
              <a:t> of the form: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Functions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D2CCA2FA-9AF6-4590-A61D-E262050D1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2857" y="844996"/>
            <a:ext cx="3417964" cy="3438144"/>
          </a:xfrm>
          <a:prstGeom prst="rect">
            <a:avLst/>
          </a:prstGeom>
        </p:spPr>
      </p:pic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4D5C594-C443-46E5-9D70-BF3BE0836B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683020"/>
              </p:ext>
            </p:extLst>
          </p:nvPr>
        </p:nvGraphicFramePr>
        <p:xfrm>
          <a:off x="3714750" y="3711024"/>
          <a:ext cx="1714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4" imgW="1714320" imgH="787320" progId="Equation.DSMT4">
                  <p:embed/>
                </p:oleObj>
              </mc:Choice>
              <mc:Fallback>
                <p:oleObj name="Equation" r:id="rId4" imgW="1714320" imgH="78732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04AE49E-2409-4B19-8A4E-329F305A13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14750" y="3711024"/>
                        <a:ext cx="17145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943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Navigate to </a:t>
            </a:r>
            <a:r>
              <a:rPr lang="en-US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https://student.desmos.com</a:t>
            </a:r>
            <a:r>
              <a:rPr lang="en-US" dirty="0"/>
              <a:t>.</a:t>
            </a:r>
          </a:p>
          <a:p>
            <a:r>
              <a:rPr lang="en-US" dirty="0"/>
              <a:t>Enter code.</a:t>
            </a:r>
          </a:p>
          <a:p>
            <a:r>
              <a:rPr lang="en-US" dirty="0"/>
              <a:t>Follow the directions on each screen and adjust the rational functions to get the marbles to go through the stars.</a:t>
            </a:r>
          </a:p>
          <a:p>
            <a:pPr lvl="1"/>
            <a:r>
              <a:rPr lang="en-US" dirty="0"/>
              <a:t>Record your thinking on your Note Catcher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Desmos: Marbleslide</a:t>
            </a:r>
          </a:p>
        </p:txBody>
      </p:sp>
    </p:spTree>
    <p:extLst>
      <p:ext uri="{BB962C8B-B14F-4D97-AF65-F5344CB8AC3E}">
        <p14:creationId xmlns:p14="http://schemas.microsoft.com/office/powerpoint/2010/main" val="214351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B917DF6F-085B-4CEC-A6E2-5365B2DE85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84" y="3623957"/>
            <a:ext cx="466430" cy="658368"/>
          </a:xfrm>
          <a:prstGeom prst="rect">
            <a:avLst/>
          </a:prstGeom>
        </p:spPr>
      </p:pic>
      <p:pic>
        <p:nvPicPr>
          <p:cNvPr id="3074" name="Picture 2" descr="Cover Image">
            <a:extLst>
              <a:ext uri="{FF2B5EF4-FFF2-40B4-BE49-F238E27FC236}">
                <a16:creationId xmlns:a16="http://schemas.microsoft.com/office/drawing/2014/main" id="{0318CAD6-4BA3-48B2-8FB6-96E4ECF77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902" y="256316"/>
            <a:ext cx="3968496" cy="129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166" y="1436914"/>
            <a:ext cx="7355633" cy="3306536"/>
          </a:xfrm>
        </p:spPr>
        <p:txBody>
          <a:bodyPr/>
          <a:lstStyle/>
          <a:p>
            <a:r>
              <a:rPr lang="en-US" b="1" dirty="0"/>
              <a:t>It Says</a:t>
            </a:r>
            <a:r>
              <a:rPr lang="en-US" dirty="0"/>
              <a:t>: Circle what you changed.</a:t>
            </a:r>
          </a:p>
          <a:p>
            <a:endParaRPr lang="en-US" sz="4000" dirty="0"/>
          </a:p>
          <a:p>
            <a:r>
              <a:rPr lang="en-US" b="1" dirty="0"/>
              <a:t>I Say</a:t>
            </a:r>
            <a:r>
              <a:rPr lang="en-US" dirty="0"/>
              <a:t>: How did that change the graph?</a:t>
            </a:r>
          </a:p>
          <a:p>
            <a:endParaRPr lang="en-US" sz="3200" dirty="0"/>
          </a:p>
          <a:p>
            <a:r>
              <a:rPr lang="en-US" b="1" dirty="0"/>
              <a:t>And So:</a:t>
            </a:r>
            <a:r>
              <a:rPr lang="en-US" dirty="0"/>
              <a:t> Use your Note Catcher to explain how </a:t>
            </a:r>
            <a:br>
              <a:rPr lang="en-US" dirty="0"/>
            </a:br>
            <a:r>
              <a:rPr lang="en-US" dirty="0"/>
              <a:t>           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affect the graph.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Says, I Say, and So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AEA2FE6F-801D-4A06-860B-B7693A9AA4C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1600"/>
          <a:stretch/>
        </p:blipFill>
        <p:spPr>
          <a:xfrm>
            <a:off x="261257" y="1358662"/>
            <a:ext cx="1180193" cy="795020"/>
          </a:xfrm>
          <a:prstGeom prst="rect">
            <a:avLst/>
          </a:prstGeom>
        </p:spPr>
      </p:pic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C5A40A37-EC9F-4BF6-89E2-6FD82B3EC9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6251" t="14552" r="28906" b="13084"/>
          <a:stretch/>
        </p:blipFill>
        <p:spPr>
          <a:xfrm>
            <a:off x="670378" y="2602688"/>
            <a:ext cx="361950" cy="57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41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 Rationally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Investigating Graphs of Rational Functions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What is a rational function?</a:t>
            </a:r>
          </a:p>
          <a:p>
            <a:pPr marL="55563" indent="0">
              <a:buNone/>
            </a:pPr>
            <a:r>
              <a:rPr lang="en-US" dirty="0"/>
              <a:t>What might we use a rational function to model?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989886"/>
          </a:xfrm>
        </p:spPr>
        <p:txBody>
          <a:bodyPr>
            <a:normAutofit/>
          </a:bodyPr>
          <a:lstStyle/>
          <a:p>
            <a:r>
              <a:rPr lang="en-US" dirty="0"/>
              <a:t>Graph rational functions.</a:t>
            </a:r>
          </a:p>
          <a:p>
            <a:r>
              <a:rPr lang="en-US" dirty="0"/>
              <a:t>Analyze the relationship between the equation of a rational function and its graph.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house cat can crawl farther out on a tree branch than a firefighter.</a:t>
            </a:r>
          </a:p>
          <a:p>
            <a:r>
              <a:rPr lang="en-US" dirty="0"/>
              <a:t>Do you agree or disagree with this statement and why?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 or Disagree?</a:t>
            </a:r>
          </a:p>
        </p:txBody>
      </p:sp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Let’s say we want to know how</a:t>
            </a:r>
            <a:br>
              <a:rPr lang="en-US" dirty="0"/>
            </a:br>
            <a:r>
              <a:rPr lang="en-US" dirty="0"/>
              <a:t>much mass it would take to break</a:t>
            </a:r>
            <a:br>
              <a:rPr lang="en-US" dirty="0"/>
            </a:br>
            <a:r>
              <a:rPr lang="en-US" dirty="0"/>
              <a:t>a tree branch at a specific point.</a:t>
            </a:r>
          </a:p>
          <a:p>
            <a:r>
              <a:rPr lang="en-US" dirty="0"/>
              <a:t>In other words, what if we wanted to </a:t>
            </a:r>
            <a:br>
              <a:rPr lang="en-US" dirty="0"/>
            </a:br>
            <a:r>
              <a:rPr lang="en-US" dirty="0"/>
              <a:t>know how far out on the branch it is </a:t>
            </a:r>
            <a:br>
              <a:rPr lang="en-US" dirty="0"/>
            </a:br>
            <a:r>
              <a:rPr lang="en-US" dirty="0"/>
              <a:t>safe for the cat or for the firefighter to go?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vs. Length Graph</a:t>
            </a:r>
          </a:p>
        </p:txBody>
      </p:sp>
      <p:pic>
        <p:nvPicPr>
          <p:cNvPr id="4" name="Picture 3" descr="Shape, polygon&#10;&#10;Description automatically generated">
            <a:extLst>
              <a:ext uri="{FF2B5EF4-FFF2-40B4-BE49-F238E27FC236}">
                <a16:creationId xmlns:a16="http://schemas.microsoft.com/office/drawing/2014/main" id="{13AE514D-2EB6-4BBA-B70D-5D046B806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156" y="307247"/>
            <a:ext cx="2683643" cy="27034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C599DFF-4D0A-44ED-9B47-FABBFC846D61}"/>
              </a:ext>
            </a:extLst>
          </p:cNvPr>
          <p:cNvSpPr txBox="1"/>
          <p:nvPr/>
        </p:nvSpPr>
        <p:spPr>
          <a:xfrm>
            <a:off x="6312297" y="2263973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822FDB-1639-4B82-8973-E61765141C45}"/>
              </a:ext>
            </a:extLst>
          </p:cNvPr>
          <p:cNvSpPr txBox="1"/>
          <p:nvPr/>
        </p:nvSpPr>
        <p:spPr>
          <a:xfrm>
            <a:off x="7040085" y="1658962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C6A0B0-743D-4AEB-80B7-19E31462CB70}"/>
              </a:ext>
            </a:extLst>
          </p:cNvPr>
          <p:cNvSpPr txBox="1"/>
          <p:nvPr/>
        </p:nvSpPr>
        <p:spPr>
          <a:xfrm>
            <a:off x="7783426" y="961098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20355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could measure the distance </a:t>
            </a:r>
            <a:br>
              <a:rPr lang="en-US" dirty="0"/>
            </a:br>
            <a:r>
              <a:rPr lang="en-US" dirty="0"/>
              <a:t>from that point to the tree trunk </a:t>
            </a:r>
            <a:br>
              <a:rPr lang="en-US" dirty="0"/>
            </a:br>
            <a:r>
              <a:rPr lang="en-US" dirty="0"/>
              <a:t>and call it the </a:t>
            </a:r>
            <a:r>
              <a:rPr lang="en-US" i="1" dirty="0"/>
              <a:t>length</a:t>
            </a:r>
            <a:r>
              <a:rPr lang="en-US" dirty="0"/>
              <a:t>.</a:t>
            </a:r>
          </a:p>
          <a:p>
            <a:r>
              <a:rPr lang="en-US" dirty="0"/>
              <a:t>If we did this at multiple points, </a:t>
            </a:r>
            <a:br>
              <a:rPr lang="en-US" dirty="0"/>
            </a:br>
            <a:r>
              <a:rPr lang="en-US" dirty="0"/>
              <a:t>what do you think the relationship </a:t>
            </a:r>
            <a:br>
              <a:rPr lang="en-US" dirty="0"/>
            </a:br>
            <a:r>
              <a:rPr lang="en-US" dirty="0"/>
              <a:t>between the </a:t>
            </a:r>
            <a:r>
              <a:rPr lang="en-US" i="1" dirty="0"/>
              <a:t>mass</a:t>
            </a:r>
            <a:r>
              <a:rPr lang="en-US" dirty="0"/>
              <a:t> and </a:t>
            </a:r>
            <a:r>
              <a:rPr lang="en-US" i="1" dirty="0"/>
              <a:t>length</a:t>
            </a:r>
            <a:r>
              <a:rPr lang="en-US" dirty="0"/>
              <a:t> would look like on a graph?</a:t>
            </a:r>
          </a:p>
          <a:p>
            <a:pPr lvl="1"/>
            <a:r>
              <a:rPr lang="en-US" dirty="0"/>
              <a:t>Is curve A, B, or C the best model for this situation?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vs. Length Graph</a:t>
            </a:r>
          </a:p>
        </p:txBody>
      </p:sp>
      <p:pic>
        <p:nvPicPr>
          <p:cNvPr id="4" name="Picture 3" descr="Shape, polygon&#10;&#10;Description automatically generated">
            <a:extLst>
              <a:ext uri="{FF2B5EF4-FFF2-40B4-BE49-F238E27FC236}">
                <a16:creationId xmlns:a16="http://schemas.microsoft.com/office/drawing/2014/main" id="{13AE514D-2EB6-4BBA-B70D-5D046B806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156" y="307247"/>
            <a:ext cx="2683643" cy="27034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C599DFF-4D0A-44ED-9B47-FABBFC846D61}"/>
              </a:ext>
            </a:extLst>
          </p:cNvPr>
          <p:cNvSpPr txBox="1"/>
          <p:nvPr/>
        </p:nvSpPr>
        <p:spPr>
          <a:xfrm>
            <a:off x="6312297" y="2263973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822FDB-1639-4B82-8973-E61765141C45}"/>
              </a:ext>
            </a:extLst>
          </p:cNvPr>
          <p:cNvSpPr txBox="1"/>
          <p:nvPr/>
        </p:nvSpPr>
        <p:spPr>
          <a:xfrm>
            <a:off x="7040085" y="1658962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C6A0B0-743D-4AEB-80B7-19E31462CB70}"/>
              </a:ext>
            </a:extLst>
          </p:cNvPr>
          <p:cNvSpPr txBox="1"/>
          <p:nvPr/>
        </p:nvSpPr>
        <p:spPr>
          <a:xfrm>
            <a:off x="7783426" y="961098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33303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might it be important to know how much mass it takes before a branch breaks at a given length?</a:t>
            </a:r>
          </a:p>
          <a:p>
            <a:pPr lvl="1"/>
            <a:r>
              <a:rPr lang="en-US" dirty="0"/>
              <a:t>Who may need to know this relationship and why?</a:t>
            </a:r>
          </a:p>
          <a:p>
            <a:pPr lvl="1"/>
            <a:r>
              <a:rPr lang="en-US" dirty="0"/>
              <a:t>Are there similar real-world applications?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It Matter?</a:t>
            </a:r>
          </a:p>
        </p:txBody>
      </p:sp>
    </p:spTree>
    <p:extLst>
      <p:ext uri="{BB962C8B-B14F-4D97-AF65-F5344CB8AC3E}">
        <p14:creationId xmlns:p14="http://schemas.microsoft.com/office/powerpoint/2010/main" val="383726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perform an experiment and gather </a:t>
            </a:r>
            <a:br>
              <a:rPr lang="en-US" dirty="0"/>
            </a:br>
            <a:r>
              <a:rPr lang="en-US" dirty="0"/>
              <a:t>data to determine what the mass vs. </a:t>
            </a:r>
            <a:br>
              <a:rPr lang="en-US" dirty="0"/>
            </a:br>
            <a:r>
              <a:rPr lang="en-US" dirty="0"/>
              <a:t>length graph would look like.</a:t>
            </a:r>
          </a:p>
          <a:p>
            <a:r>
              <a:rPr lang="en-US" dirty="0"/>
              <a:t>In groups of 3, you will hang a plastic cup on a spaghetti noodle at different lengths and add weights until the noodle breaks.</a:t>
            </a:r>
          </a:p>
          <a:p>
            <a:r>
              <a:rPr lang="en-US" dirty="0"/>
              <a:t>You will record your data and use Desmos to </a:t>
            </a:r>
            <a:br>
              <a:rPr lang="en-US" dirty="0"/>
            </a:br>
            <a:r>
              <a:rPr lang="en-US" dirty="0"/>
              <a:t>determine the which shape best models your data.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Pasta Branches: Overview</a:t>
            </a:r>
          </a:p>
        </p:txBody>
      </p:sp>
      <p:pic>
        <p:nvPicPr>
          <p:cNvPr id="5" name="Picture 4" descr="A picture containing floor, indoor, tiled&#10;&#10;Description automatically generated">
            <a:extLst>
              <a:ext uri="{FF2B5EF4-FFF2-40B4-BE49-F238E27FC236}">
                <a16:creationId xmlns:a16="http://schemas.microsoft.com/office/drawing/2014/main" id="{418F27B0-859A-475E-8C47-DB92A3A204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945"/>
          <a:stretch/>
        </p:blipFill>
        <p:spPr>
          <a:xfrm>
            <a:off x="6305245" y="400049"/>
            <a:ext cx="2381555" cy="2231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43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899</TotalTime>
  <Words>732</Words>
  <Application>Microsoft Office PowerPoint</Application>
  <PresentationFormat>On-screen Show (16:9)</PresentationFormat>
  <Paragraphs>77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Function Rationally</vt:lpstr>
      <vt:lpstr>Essential Questions</vt:lpstr>
      <vt:lpstr>Lesson Objectives</vt:lpstr>
      <vt:lpstr>Agree or Disagree?</vt:lpstr>
      <vt:lpstr>Mass vs. Length Graph</vt:lpstr>
      <vt:lpstr>Mass vs. Length Graph</vt:lpstr>
      <vt:lpstr>Why Does It Matter?</vt:lpstr>
      <vt:lpstr>Pasta Branches: Overview</vt:lpstr>
      <vt:lpstr>Pasta Branches: Roles</vt:lpstr>
      <vt:lpstr>Pasta Branches: Materials</vt:lpstr>
      <vt:lpstr>Pasta Branches: Procedure</vt:lpstr>
      <vt:lpstr>Pasta Branches: Results</vt:lpstr>
      <vt:lpstr>Pasta Branches: Results</vt:lpstr>
      <vt:lpstr>Pasta Branches: Results</vt:lpstr>
      <vt:lpstr>Rational Functions</vt:lpstr>
      <vt:lpstr>Desmos: Marbleslide</vt:lpstr>
      <vt:lpstr>It Says, I Say, and 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Eike, Michell L.</dc:creator>
  <cp:lastModifiedBy>Eike, Michell L.</cp:lastModifiedBy>
  <cp:revision>10</cp:revision>
  <dcterms:created xsi:type="dcterms:W3CDTF">2022-03-30T15:20:29Z</dcterms:created>
  <dcterms:modified xsi:type="dcterms:W3CDTF">2022-04-11T19:27:19Z</dcterms:modified>
</cp:coreProperties>
</file>