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1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7FD7UQ4VKm5Az7PqcumaH9bQw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562515-88D2-427C-92E6-77262A6F7976}">
  <a:tblStyle styleId="{96562515-88D2-427C-92E6-77262A6F79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luckydice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tech-tool/2317" TargetMode="External"/><Relationship Id="rId4" Type="http://schemas.openxmlformats.org/officeDocument/2006/relationships/hyperlink" Target="https://learn.k20center.ou.edu/strategy/13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8c31cfd4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08c31cfd4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8c31cfd4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08c31cfd4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61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8c31cfd4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08c31cfd4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39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8c31cf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08c31cf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Timothy Dwyer: Death Scene Investigator. ICAP video. YouTube. https://www.youtube.com/watch?v=uqCnMBZN9Sw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Giangrandi.ch. (n.d.). Learn exponents online. [Virtual Image]. https://www.ixl.com/math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https://learn.k20center.ou.edu/strategy/137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Free Images Live. (n.d.). 1877 Lucky dice. [Digital Image]. Creative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https://www.freeimageslive.co.uk/free_stock_image/luckydicejpg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Strategy Link: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https://learn.k20center.ou.edu/strategy/139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Optional Tech Tool Link: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https://learn.k20center.ou.edu/tech-tool/2317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Brewer, L. A., (n.d.). Steaming hot coffee. [Digital Image]. Creative Commons. https://search.creativecommons.org/photos/44e1a23e-69ac-49d1-b1e4-af71e8de46ddcreativecommons.org)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8c31cfd4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08c31cfd4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qCnMBZN9Sw?feature=oembed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8c31cfd48_0_50"/>
          <p:cNvSpPr txBox="1">
            <a:spLocks noGrp="1"/>
          </p:cNvSpPr>
          <p:nvPr>
            <p:ph type="title"/>
          </p:nvPr>
        </p:nvSpPr>
        <p:spPr>
          <a:xfrm>
            <a:off x="475325" y="183966"/>
            <a:ext cx="378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Exponential Decay</a:t>
            </a:r>
            <a:endParaRPr/>
          </a:p>
        </p:txBody>
      </p:sp>
      <p:graphicFrame>
        <p:nvGraphicFramePr>
          <p:cNvPr id="139" name="Google Shape;139;g208c31cfd48_0_50"/>
          <p:cNvGraphicFramePr/>
          <p:nvPr>
            <p:extLst>
              <p:ext uri="{D42A27DB-BD31-4B8C-83A1-F6EECF244321}">
                <p14:modId xmlns:p14="http://schemas.microsoft.com/office/powerpoint/2010/main" val="3664874270"/>
              </p:ext>
            </p:extLst>
          </p:nvPr>
        </p:nvGraphicFramePr>
        <p:xfrm>
          <a:off x="475311" y="1202154"/>
          <a:ext cx="7335000" cy="3672550"/>
        </p:xfrm>
        <a:graphic>
          <a:graphicData uri="http://schemas.openxmlformats.org/drawingml/2006/table">
            <a:tbl>
              <a:tblPr>
                <a:noFill/>
                <a:tableStyleId>{96562515-88D2-427C-92E6-77262A6F7976}</a:tableStyleId>
              </a:tblPr>
              <a:tblGrid>
                <a:gridCol w="3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8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Equation</a:t>
                      </a: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</a:t>
                      </a: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Google Shape;140;g208c31cfd48_0_50"/>
          <p:cNvSpPr txBox="1"/>
          <p:nvPr/>
        </p:nvSpPr>
        <p:spPr>
          <a:xfrm>
            <a:off x="608525" y="1599200"/>
            <a:ext cx="340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quantity gets smaller over time.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C99C7-95D8-65DC-9955-CDDEA854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183" y="2978763"/>
            <a:ext cx="1831091" cy="18528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8c31cfd48_0_50"/>
          <p:cNvSpPr txBox="1">
            <a:spLocks noGrp="1"/>
          </p:cNvSpPr>
          <p:nvPr>
            <p:ph type="title"/>
          </p:nvPr>
        </p:nvSpPr>
        <p:spPr>
          <a:xfrm>
            <a:off x="475325" y="183966"/>
            <a:ext cx="378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Exponential Decay</a:t>
            </a:r>
            <a:endParaRPr/>
          </a:p>
        </p:txBody>
      </p:sp>
      <p:graphicFrame>
        <p:nvGraphicFramePr>
          <p:cNvPr id="139" name="Google Shape;139;g208c31cfd48_0_50"/>
          <p:cNvGraphicFramePr/>
          <p:nvPr/>
        </p:nvGraphicFramePr>
        <p:xfrm>
          <a:off x="475311" y="1202154"/>
          <a:ext cx="7335000" cy="3672550"/>
        </p:xfrm>
        <a:graphic>
          <a:graphicData uri="http://schemas.openxmlformats.org/drawingml/2006/table">
            <a:tbl>
              <a:tblPr>
                <a:noFill/>
                <a:tableStyleId>{96562515-88D2-427C-92E6-77262A6F7976}</a:tableStyleId>
              </a:tblPr>
              <a:tblGrid>
                <a:gridCol w="3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8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Equation</a:t>
                      </a: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</a:t>
                      </a: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Google Shape;140;g208c31cfd48_0_50"/>
          <p:cNvSpPr txBox="1"/>
          <p:nvPr/>
        </p:nvSpPr>
        <p:spPr>
          <a:xfrm>
            <a:off x="608525" y="1599200"/>
            <a:ext cx="340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quantity gets smaller over time.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C99C7-95D8-65DC-9955-CDDEA854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183" y="2978763"/>
            <a:ext cx="1831091" cy="185284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619496-B5DD-56F1-D563-2A7B33F79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63357"/>
              </p:ext>
            </p:extLst>
          </p:nvPr>
        </p:nvGraphicFramePr>
        <p:xfrm>
          <a:off x="5229171" y="1481975"/>
          <a:ext cx="1676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1358640" progId="Equation.DSMT4">
                  <p:embed/>
                </p:oleObj>
              </mc:Choice>
              <mc:Fallback>
                <p:oleObj name="Equation" r:id="rId4" imgW="1676160" imgH="1358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BF790C-F1C9-4052-50CE-108D287E4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9171" y="1481975"/>
                        <a:ext cx="16764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8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8c31cfd48_0_50"/>
          <p:cNvSpPr txBox="1">
            <a:spLocks noGrp="1"/>
          </p:cNvSpPr>
          <p:nvPr>
            <p:ph type="title"/>
          </p:nvPr>
        </p:nvSpPr>
        <p:spPr>
          <a:xfrm>
            <a:off x="475325" y="183966"/>
            <a:ext cx="378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Exponential Decay</a:t>
            </a:r>
            <a:endParaRPr/>
          </a:p>
        </p:txBody>
      </p:sp>
      <p:graphicFrame>
        <p:nvGraphicFramePr>
          <p:cNvPr id="139" name="Google Shape;139;g208c31cfd48_0_50"/>
          <p:cNvGraphicFramePr/>
          <p:nvPr/>
        </p:nvGraphicFramePr>
        <p:xfrm>
          <a:off x="475311" y="1202154"/>
          <a:ext cx="7335000" cy="3672550"/>
        </p:xfrm>
        <a:graphic>
          <a:graphicData uri="http://schemas.openxmlformats.org/drawingml/2006/table">
            <a:tbl>
              <a:tblPr>
                <a:noFill/>
                <a:tableStyleId>{96562515-88D2-427C-92E6-77262A6F7976}</a:tableStyleId>
              </a:tblPr>
              <a:tblGrid>
                <a:gridCol w="3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8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Equation</a:t>
                      </a: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</a:t>
                      </a: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Google Shape;140;g208c31cfd48_0_50"/>
          <p:cNvSpPr txBox="1"/>
          <p:nvPr/>
        </p:nvSpPr>
        <p:spPr>
          <a:xfrm>
            <a:off x="608525" y="1599200"/>
            <a:ext cx="340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quantity gets smaller over time.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C99C7-95D8-65DC-9955-CDDEA854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183" y="2978763"/>
            <a:ext cx="1831091" cy="185284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619496-B5DD-56F1-D563-2A7B33F79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94825"/>
              </p:ext>
            </p:extLst>
          </p:nvPr>
        </p:nvGraphicFramePr>
        <p:xfrm>
          <a:off x="5229171" y="1481975"/>
          <a:ext cx="1676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1358640" progId="Equation.DSMT4">
                  <p:embed/>
                </p:oleObj>
              </mc:Choice>
              <mc:Fallback>
                <p:oleObj name="Equation" r:id="rId4" imgW="1676160" imgH="1358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619496-B5DD-56F1-D563-2A7B33F79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9171" y="1481975"/>
                        <a:ext cx="16764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58;g208c31cfd48_0_32">
            <a:extLst>
              <a:ext uri="{FF2B5EF4-FFF2-40B4-BE49-F238E27FC236}">
                <a16:creationId xmlns:a16="http://schemas.microsoft.com/office/drawing/2014/main" id="{D17FE559-EEE9-5EDE-3014-CB3254472775}"/>
              </a:ext>
            </a:extLst>
          </p:cNvPr>
          <p:cNvSpPr txBox="1"/>
          <p:nvPr/>
        </p:nvSpPr>
        <p:spPr>
          <a:xfrm>
            <a:off x="4303150" y="3365000"/>
            <a:ext cx="3269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atmospheric pressure at sea level is 1013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hPa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will decrease at a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rate of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12% over time.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2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8c31cfd48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K20 ICAP: Coffee and Corpses</a:t>
            </a:r>
            <a:endParaRPr dirty="0"/>
          </a:p>
        </p:txBody>
      </p:sp>
      <p:pic>
        <p:nvPicPr>
          <p:cNvPr id="2" name="Online Media 1" title="K20 ICAP - Coffee and Corpses">
            <a:hlinkClick r:id="" action="ppaction://media"/>
            <a:extLst>
              <a:ext uri="{FF2B5EF4-FFF2-40B4-BE49-F238E27FC236}">
                <a16:creationId xmlns:a16="http://schemas.microsoft.com/office/drawing/2014/main" id="{D0AD1792-DA65-B594-3664-B4C4270ABA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4833" y="1866812"/>
            <a:ext cx="4375807" cy="247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346841" y="219062"/>
            <a:ext cx="590576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Connection to the Real-World 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03597" y="1076462"/>
            <a:ext cx="5048119" cy="31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How do employers use exponential decay in their everyday life.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Why is it important?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Conduct research on the application of exponential decay.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Be prepared to discuss what you found.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C33AE-5A50-AB0E-C276-7A744634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74172" y="1219255"/>
            <a:ext cx="2673236" cy="2704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460353" y="193838"/>
            <a:ext cx="602558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Connection to the Real-World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body" idx="1"/>
          </p:nvPr>
        </p:nvSpPr>
        <p:spPr>
          <a:xfrm>
            <a:off x="359454" y="1051238"/>
            <a:ext cx="6684579" cy="32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Find a partner or organize a group of three. In each group, do the following: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Take turns discussing your research and the application to exponential decay.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On the bottom of your paper, write a short paragraph about what you thought exponential decay was before today.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Now after further understanding, describe in a separate paragraph what exponential decay actually is.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How does this concept apply to the world around you?  </a:t>
            </a:r>
            <a:endParaRPr sz="2000" dirty="0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25" y="0"/>
            <a:ext cx="2253300" cy="1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Coffee and Corpses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Exponential Decay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529913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is exponential decay applicable to the real world?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Explore exponential functions by investigating exponential decay.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00445" y="313655"/>
            <a:ext cx="264545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0894" y="1281342"/>
            <a:ext cx="5521084" cy="306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If each of us rolled a six-sided die and had to sit out when we rolled a one, how many people will still be standing after five rounds? </a:t>
            </a:r>
            <a:endParaRPr sz="2400" dirty="0"/>
          </a:p>
          <a:p>
            <a:r>
              <a:rPr lang="en-US" sz="2400" dirty="0"/>
              <a:t>After completing the activity, does your prediction match the graph?</a:t>
            </a:r>
            <a:endParaRPr sz="2400" dirty="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dirty="0"/>
              <a:t>Does this type of graph look familiar to you? </a:t>
            </a:r>
            <a:endParaRPr dirty="0"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401" y="1694126"/>
            <a:ext cx="2274775" cy="17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5375" y="84250"/>
            <a:ext cx="1978650" cy="9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79272" y="108702"/>
            <a:ext cx="334228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/>
              <a:t>Need Your Help! </a:t>
            </a:r>
            <a:endParaRPr sz="280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13056" y="994410"/>
            <a:ext cx="4732809" cy="34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SzPts val="1800"/>
            </a:pPr>
            <a:r>
              <a:rPr lang="en-US" sz="1800" dirty="0" err="1"/>
              <a:t>Moondoe’s</a:t>
            </a:r>
            <a:r>
              <a:rPr lang="en-US" sz="1800" dirty="0"/>
              <a:t> Coffee wants to sell refillable thermal mugs for its environmentally conscious consumers.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The coffee shop has determined that, in order for their coffee to taste its best, it must be brewed between 200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°F</a:t>
            </a:r>
            <a:r>
              <a:rPr lang="en-US" sz="1800" dirty="0"/>
              <a:t> and 220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°F</a:t>
            </a:r>
            <a:r>
              <a:rPr lang="en-US" sz="18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To be safe to drink, however, it must cool to 180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°F.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Help </a:t>
            </a:r>
            <a:r>
              <a:rPr lang="en-US" sz="1800" dirty="0" err="1"/>
              <a:t>Moondoe’s</a:t>
            </a:r>
            <a:r>
              <a:rPr lang="en-US" sz="1800" dirty="0"/>
              <a:t> coffee research thermal mugs to make the best purchase for their business! </a:t>
            </a:r>
            <a:endParaRPr sz="1800" dirty="0"/>
          </a:p>
        </p:txBody>
      </p:sp>
      <p:pic>
        <p:nvPicPr>
          <p:cNvPr id="113" name="Google Shape;113;p6" descr="A group of can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5322" y="834887"/>
            <a:ext cx="4555230" cy="3219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457200" y="570712"/>
            <a:ext cx="2437349" cy="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/>
              <a:t>Discussion</a:t>
            </a:r>
            <a:endParaRPr sz="2800"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457200" y="1300261"/>
            <a:ext cx="4726502" cy="2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/>
              <a:t>Based on the information provided and your mathematical reasoning, which mug do you believe </a:t>
            </a:r>
            <a:r>
              <a:rPr lang="en-US" sz="1800" dirty="0" err="1"/>
              <a:t>Moondoe’s</a:t>
            </a:r>
            <a:r>
              <a:rPr lang="en-US" sz="1800" dirty="0"/>
              <a:t> Coffee should buy?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/>
              <a:t>Be prepared to explain your choice.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/>
              <a:t>Present your argument and include your work.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/>
              <a:t>We will vote for the best mug choice at the end! </a:t>
            </a:r>
            <a:endParaRPr sz="1800" dirty="0"/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r="29393"/>
          <a:stretch/>
        </p:blipFill>
        <p:spPr>
          <a:xfrm>
            <a:off x="5955949" y="1081514"/>
            <a:ext cx="2626798" cy="248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75325" y="183966"/>
            <a:ext cx="378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Exponential Decay</a:t>
            </a:r>
            <a:endParaRPr/>
          </a:p>
        </p:txBody>
      </p:sp>
      <p:graphicFrame>
        <p:nvGraphicFramePr>
          <p:cNvPr id="126" name="Google Shape;126;p8"/>
          <p:cNvGraphicFramePr/>
          <p:nvPr>
            <p:extLst>
              <p:ext uri="{D42A27DB-BD31-4B8C-83A1-F6EECF244321}">
                <p14:modId xmlns:p14="http://schemas.microsoft.com/office/powerpoint/2010/main" val="1361012996"/>
              </p:ext>
            </p:extLst>
          </p:nvPr>
        </p:nvGraphicFramePr>
        <p:xfrm>
          <a:off x="475311" y="1202154"/>
          <a:ext cx="7335000" cy="3672550"/>
        </p:xfrm>
        <a:graphic>
          <a:graphicData uri="http://schemas.openxmlformats.org/drawingml/2006/table">
            <a:tbl>
              <a:tblPr>
                <a:noFill/>
                <a:tableStyleId>{96562515-88D2-427C-92E6-77262A6F7976}</a:tableStyleId>
              </a:tblPr>
              <a:tblGrid>
                <a:gridCol w="3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8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sz="1400" u="sng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8c31cfd48_0_23"/>
          <p:cNvSpPr txBox="1">
            <a:spLocks noGrp="1"/>
          </p:cNvSpPr>
          <p:nvPr>
            <p:ph type="title"/>
          </p:nvPr>
        </p:nvSpPr>
        <p:spPr>
          <a:xfrm>
            <a:off x="475325" y="183966"/>
            <a:ext cx="378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Exponential Decay</a:t>
            </a:r>
            <a:endParaRPr/>
          </a:p>
        </p:txBody>
      </p:sp>
      <p:graphicFrame>
        <p:nvGraphicFramePr>
          <p:cNvPr id="132" name="Google Shape;132;g208c31cfd48_0_23"/>
          <p:cNvGraphicFramePr/>
          <p:nvPr>
            <p:extLst>
              <p:ext uri="{D42A27DB-BD31-4B8C-83A1-F6EECF244321}">
                <p14:modId xmlns:p14="http://schemas.microsoft.com/office/powerpoint/2010/main" val="1657430829"/>
              </p:ext>
            </p:extLst>
          </p:nvPr>
        </p:nvGraphicFramePr>
        <p:xfrm>
          <a:off x="475311" y="1202154"/>
          <a:ext cx="7335000" cy="3672550"/>
        </p:xfrm>
        <a:graphic>
          <a:graphicData uri="http://schemas.openxmlformats.org/drawingml/2006/table">
            <a:tbl>
              <a:tblPr>
                <a:noFill/>
                <a:tableStyleId>{96562515-88D2-427C-92E6-77262A6F7976}</a:tableStyleId>
              </a:tblPr>
              <a:tblGrid>
                <a:gridCol w="3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8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Equation</a:t>
                      </a: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sz="1400" u="sng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" name="Google Shape;133;g208c31cfd48_0_23"/>
          <p:cNvSpPr txBox="1"/>
          <p:nvPr/>
        </p:nvSpPr>
        <p:spPr>
          <a:xfrm>
            <a:off x="608525" y="1599200"/>
            <a:ext cx="340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quantity gets smaller over time.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596</Words>
  <Application>Microsoft Office PowerPoint</Application>
  <PresentationFormat>On-screen Show (16:9)</PresentationFormat>
  <Paragraphs>97</Paragraphs>
  <Slides>15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Georgia</vt:lpstr>
      <vt:lpstr>Calibri</vt:lpstr>
      <vt:lpstr>Constantia</vt:lpstr>
      <vt:lpstr>Arial</vt:lpstr>
      <vt:lpstr>Noto Sans Symbols</vt:lpstr>
      <vt:lpstr>LEARN theme</vt:lpstr>
      <vt:lpstr>LEARN theme</vt:lpstr>
      <vt:lpstr>Equation</vt:lpstr>
      <vt:lpstr>PowerPoint Presentation</vt:lpstr>
      <vt:lpstr>Coffee and Corpses</vt:lpstr>
      <vt:lpstr>Essential Question</vt:lpstr>
      <vt:lpstr>Lesson Objective</vt:lpstr>
      <vt:lpstr>Discussion</vt:lpstr>
      <vt:lpstr>Need Your Help! </vt:lpstr>
      <vt:lpstr>Discussion</vt:lpstr>
      <vt:lpstr>Exponential Decay</vt:lpstr>
      <vt:lpstr>Exponential Decay</vt:lpstr>
      <vt:lpstr>Exponential Decay</vt:lpstr>
      <vt:lpstr>Exponential Decay</vt:lpstr>
      <vt:lpstr>Exponential Decay</vt:lpstr>
      <vt:lpstr>K20 ICAP: Coffee and Corpses</vt:lpstr>
      <vt:lpstr>Connection to the Real-World </vt:lpstr>
      <vt:lpstr>Connection to the Real-World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and Corpses</dc:title>
  <dc:creator>K20 Center</dc:creator>
  <cp:lastModifiedBy>McLeod Porter, Delma</cp:lastModifiedBy>
  <cp:revision>6</cp:revision>
  <dcterms:modified xsi:type="dcterms:W3CDTF">2023-04-12T13:40:13Z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