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wqaEOsbn2n7IBFrvdl0w30p3y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757A3-3DB6-4F5B-B8FE-C1CEBF3573C0}" v="6" dt="2023-06-08T17:45:13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/>
    <p:restoredTop sz="94694"/>
  </p:normalViewPr>
  <p:slideViewPr>
    <p:cSldViewPr snapToGrid="0">
      <p:cViewPr varScale="1">
        <p:scale>
          <a:sx n="90" d="100"/>
          <a:sy n="90" d="100"/>
        </p:scale>
        <p:origin x="33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gler, Elijah B." userId="f8c51b32-9712-48c3-a3e3-6e02870c610e" providerId="ADAL" clId="{20C757A3-3DB6-4F5B-B8FE-C1CEBF3573C0}"/>
    <pc:docChg chg="undo custSel modSld">
      <pc:chgData name="Bigler, Elijah B." userId="f8c51b32-9712-48c3-a3e3-6e02870c610e" providerId="ADAL" clId="{20C757A3-3DB6-4F5B-B8FE-C1CEBF3573C0}" dt="2023-06-08T17:39:00.054" v="55" actId="1076"/>
      <pc:docMkLst>
        <pc:docMk/>
      </pc:docMkLst>
      <pc:sldChg chg="addSp delSp modSp mod">
        <pc:chgData name="Bigler, Elijah B." userId="f8c51b32-9712-48c3-a3e3-6e02870c610e" providerId="ADAL" clId="{20C757A3-3DB6-4F5B-B8FE-C1CEBF3573C0}" dt="2023-06-08T17:31:40.565" v="50"/>
        <pc:sldMkLst>
          <pc:docMk/>
          <pc:sldMk cId="0" sldId="256"/>
        </pc:sldMkLst>
        <pc:spChg chg="mod">
          <ac:chgData name="Bigler, Elijah B." userId="f8c51b32-9712-48c3-a3e3-6e02870c610e" providerId="ADAL" clId="{20C757A3-3DB6-4F5B-B8FE-C1CEBF3573C0}" dt="2023-06-08T17:31:40.565" v="50"/>
          <ac:spMkLst>
            <pc:docMk/>
            <pc:sldMk cId="0" sldId="256"/>
            <ac:spMk id="88" creationId="{00000000-0000-0000-0000-000000000000}"/>
          </ac:spMkLst>
        </pc:spChg>
        <pc:picChg chg="add mod">
          <ac:chgData name="Bigler, Elijah B." userId="f8c51b32-9712-48c3-a3e3-6e02870c610e" providerId="ADAL" clId="{20C757A3-3DB6-4F5B-B8FE-C1CEBF3573C0}" dt="2023-06-08T17:16:02.539" v="5" actId="1076"/>
          <ac:picMkLst>
            <pc:docMk/>
            <pc:sldMk cId="0" sldId="256"/>
            <ac:picMk id="2" creationId="{6EBB0A89-116D-75D9-85CA-96B19356A77F}"/>
          </ac:picMkLst>
        </pc:picChg>
        <pc:picChg chg="del">
          <ac:chgData name="Bigler, Elijah B." userId="f8c51b32-9712-48c3-a3e3-6e02870c610e" providerId="ADAL" clId="{20C757A3-3DB6-4F5B-B8FE-C1CEBF3573C0}" dt="2023-06-08T17:15:39.971" v="3" actId="478"/>
          <ac:picMkLst>
            <pc:docMk/>
            <pc:sldMk cId="0" sldId="256"/>
            <ac:picMk id="90" creationId="{00000000-0000-0000-0000-000000000000}"/>
          </ac:picMkLst>
        </pc:picChg>
      </pc:sldChg>
      <pc:sldChg chg="modSp mod">
        <pc:chgData name="Bigler, Elijah B." userId="f8c51b32-9712-48c3-a3e3-6e02870c610e" providerId="ADAL" clId="{20C757A3-3DB6-4F5B-B8FE-C1CEBF3573C0}" dt="2023-06-08T17:32:16.326" v="52" actId="6549"/>
        <pc:sldMkLst>
          <pc:docMk/>
          <pc:sldMk cId="0" sldId="257"/>
        </pc:sldMkLst>
        <pc:spChg chg="mod">
          <ac:chgData name="Bigler, Elijah B." userId="f8c51b32-9712-48c3-a3e3-6e02870c610e" providerId="ADAL" clId="{20C757A3-3DB6-4F5B-B8FE-C1CEBF3573C0}" dt="2023-06-08T17:32:16.326" v="52" actId="6549"/>
          <ac:spMkLst>
            <pc:docMk/>
            <pc:sldMk cId="0" sldId="257"/>
            <ac:spMk id="96" creationId="{00000000-0000-0000-0000-000000000000}"/>
          </ac:spMkLst>
        </pc:spChg>
        <pc:picChg chg="mod">
          <ac:chgData name="Bigler, Elijah B." userId="f8c51b32-9712-48c3-a3e3-6e02870c610e" providerId="ADAL" clId="{20C757A3-3DB6-4F5B-B8FE-C1CEBF3573C0}" dt="2023-06-08T17:15:30.783" v="2" actId="1076"/>
          <ac:picMkLst>
            <pc:docMk/>
            <pc:sldMk cId="0" sldId="257"/>
            <ac:picMk id="116" creationId="{00000000-0000-0000-0000-000000000000}"/>
          </ac:picMkLst>
        </pc:picChg>
      </pc:sldChg>
      <pc:sldChg chg="modSp mod">
        <pc:chgData name="Bigler, Elijah B." userId="f8c51b32-9712-48c3-a3e3-6e02870c610e" providerId="ADAL" clId="{20C757A3-3DB6-4F5B-B8FE-C1CEBF3573C0}" dt="2023-06-08T17:25:45.880" v="31" actId="1076"/>
        <pc:sldMkLst>
          <pc:docMk/>
          <pc:sldMk cId="0" sldId="258"/>
        </pc:sldMkLst>
        <pc:spChg chg="mod">
          <ac:chgData name="Bigler, Elijah B." userId="f8c51b32-9712-48c3-a3e3-6e02870c610e" providerId="ADAL" clId="{20C757A3-3DB6-4F5B-B8FE-C1CEBF3573C0}" dt="2023-06-08T17:25:45.880" v="31" actId="1076"/>
          <ac:spMkLst>
            <pc:docMk/>
            <pc:sldMk cId="0" sldId="258"/>
            <ac:spMk id="121" creationId="{00000000-0000-0000-0000-000000000000}"/>
          </ac:spMkLst>
        </pc:spChg>
        <pc:picChg chg="mod">
          <ac:chgData name="Bigler, Elijah B." userId="f8c51b32-9712-48c3-a3e3-6e02870c610e" providerId="ADAL" clId="{20C757A3-3DB6-4F5B-B8FE-C1CEBF3573C0}" dt="2023-06-08T17:19:27.558" v="6" actId="1076"/>
          <ac:picMkLst>
            <pc:docMk/>
            <pc:sldMk cId="0" sldId="258"/>
            <ac:picMk id="135" creationId="{00000000-0000-0000-0000-000000000000}"/>
          </ac:picMkLst>
        </pc:picChg>
      </pc:sldChg>
      <pc:sldChg chg="modSp mod">
        <pc:chgData name="Bigler, Elijah B." userId="f8c51b32-9712-48c3-a3e3-6e02870c610e" providerId="ADAL" clId="{20C757A3-3DB6-4F5B-B8FE-C1CEBF3573C0}" dt="2023-06-08T17:26:00.117" v="32" actId="1076"/>
        <pc:sldMkLst>
          <pc:docMk/>
          <pc:sldMk cId="0" sldId="259"/>
        </pc:sldMkLst>
        <pc:spChg chg="mod">
          <ac:chgData name="Bigler, Elijah B." userId="f8c51b32-9712-48c3-a3e3-6e02870c610e" providerId="ADAL" clId="{20C757A3-3DB6-4F5B-B8FE-C1CEBF3573C0}" dt="2023-06-08T17:26:00.117" v="32" actId="1076"/>
          <ac:spMkLst>
            <pc:docMk/>
            <pc:sldMk cId="0" sldId="259"/>
            <ac:spMk id="140" creationId="{00000000-0000-0000-0000-000000000000}"/>
          </ac:spMkLst>
        </pc:spChg>
        <pc:picChg chg="mod">
          <ac:chgData name="Bigler, Elijah B." userId="f8c51b32-9712-48c3-a3e3-6e02870c610e" providerId="ADAL" clId="{20C757A3-3DB6-4F5B-B8FE-C1CEBF3573C0}" dt="2023-06-08T17:20:07.681" v="10" actId="14100"/>
          <ac:picMkLst>
            <pc:docMk/>
            <pc:sldMk cId="0" sldId="259"/>
            <ac:picMk id="154" creationId="{00000000-0000-0000-0000-000000000000}"/>
          </ac:picMkLst>
        </pc:picChg>
      </pc:sldChg>
      <pc:sldChg chg="modSp mod">
        <pc:chgData name="Bigler, Elijah B." userId="f8c51b32-9712-48c3-a3e3-6e02870c610e" providerId="ADAL" clId="{20C757A3-3DB6-4F5B-B8FE-C1CEBF3573C0}" dt="2023-06-08T17:24:09.880" v="24" actId="255"/>
        <pc:sldMkLst>
          <pc:docMk/>
          <pc:sldMk cId="0" sldId="260"/>
        </pc:sldMkLst>
        <pc:spChg chg="mod">
          <ac:chgData name="Bigler, Elijah B." userId="f8c51b32-9712-48c3-a3e3-6e02870c610e" providerId="ADAL" clId="{20C757A3-3DB6-4F5B-B8FE-C1CEBF3573C0}" dt="2023-06-08T17:24:09.880" v="24" actId="255"/>
          <ac:spMkLst>
            <pc:docMk/>
            <pc:sldMk cId="0" sldId="260"/>
            <ac:spMk id="159" creationId="{00000000-0000-0000-0000-000000000000}"/>
          </ac:spMkLst>
        </pc:spChg>
        <pc:picChg chg="mod">
          <ac:chgData name="Bigler, Elijah B." userId="f8c51b32-9712-48c3-a3e3-6e02870c610e" providerId="ADAL" clId="{20C757A3-3DB6-4F5B-B8FE-C1CEBF3573C0}" dt="2023-06-08T17:20:24.961" v="11" actId="1076"/>
          <ac:picMkLst>
            <pc:docMk/>
            <pc:sldMk cId="0" sldId="260"/>
            <ac:picMk id="176" creationId="{00000000-0000-0000-0000-000000000000}"/>
          </ac:picMkLst>
        </pc:picChg>
      </pc:sldChg>
      <pc:sldChg chg="modSp mod">
        <pc:chgData name="Bigler, Elijah B." userId="f8c51b32-9712-48c3-a3e3-6e02870c610e" providerId="ADAL" clId="{20C757A3-3DB6-4F5B-B8FE-C1CEBF3573C0}" dt="2023-06-08T17:26:15.586" v="34" actId="1076"/>
        <pc:sldMkLst>
          <pc:docMk/>
          <pc:sldMk cId="0" sldId="261"/>
        </pc:sldMkLst>
        <pc:spChg chg="mod">
          <ac:chgData name="Bigler, Elijah B." userId="f8c51b32-9712-48c3-a3e3-6e02870c610e" providerId="ADAL" clId="{20C757A3-3DB6-4F5B-B8FE-C1CEBF3573C0}" dt="2023-06-08T17:26:15.586" v="34" actId="1076"/>
          <ac:spMkLst>
            <pc:docMk/>
            <pc:sldMk cId="0" sldId="261"/>
            <ac:spMk id="181" creationId="{00000000-0000-0000-0000-000000000000}"/>
          </ac:spMkLst>
        </pc:spChg>
        <pc:picChg chg="mod">
          <ac:chgData name="Bigler, Elijah B." userId="f8c51b32-9712-48c3-a3e3-6e02870c610e" providerId="ADAL" clId="{20C757A3-3DB6-4F5B-B8FE-C1CEBF3573C0}" dt="2023-06-08T17:20:30.938" v="12" actId="1076"/>
          <ac:picMkLst>
            <pc:docMk/>
            <pc:sldMk cId="0" sldId="261"/>
            <ac:picMk id="192" creationId="{00000000-0000-0000-0000-000000000000}"/>
          </ac:picMkLst>
        </pc:picChg>
      </pc:sldChg>
      <pc:sldChg chg="modSp mod">
        <pc:chgData name="Bigler, Elijah B." userId="f8c51b32-9712-48c3-a3e3-6e02870c610e" providerId="ADAL" clId="{20C757A3-3DB6-4F5B-B8FE-C1CEBF3573C0}" dt="2023-06-08T17:24:38.707" v="28" actId="1076"/>
        <pc:sldMkLst>
          <pc:docMk/>
          <pc:sldMk cId="0" sldId="262"/>
        </pc:sldMkLst>
        <pc:spChg chg="mod">
          <ac:chgData name="Bigler, Elijah B." userId="f8c51b32-9712-48c3-a3e3-6e02870c610e" providerId="ADAL" clId="{20C757A3-3DB6-4F5B-B8FE-C1CEBF3573C0}" dt="2023-06-08T17:24:38.707" v="28" actId="1076"/>
          <ac:spMkLst>
            <pc:docMk/>
            <pc:sldMk cId="0" sldId="262"/>
            <ac:spMk id="197" creationId="{00000000-0000-0000-0000-000000000000}"/>
          </ac:spMkLst>
        </pc:spChg>
        <pc:picChg chg="mod">
          <ac:chgData name="Bigler, Elijah B." userId="f8c51b32-9712-48c3-a3e3-6e02870c610e" providerId="ADAL" clId="{20C757A3-3DB6-4F5B-B8FE-C1CEBF3573C0}" dt="2023-06-08T17:20:36.723" v="13" actId="1076"/>
          <ac:picMkLst>
            <pc:docMk/>
            <pc:sldMk cId="0" sldId="262"/>
            <ac:picMk id="208" creationId="{00000000-0000-0000-0000-000000000000}"/>
          </ac:picMkLst>
        </pc:picChg>
      </pc:sldChg>
      <pc:sldChg chg="modSp mod">
        <pc:chgData name="Bigler, Elijah B." userId="f8c51b32-9712-48c3-a3e3-6e02870c610e" providerId="ADAL" clId="{20C757A3-3DB6-4F5B-B8FE-C1CEBF3573C0}" dt="2023-06-08T17:26:28.729" v="35" actId="255"/>
        <pc:sldMkLst>
          <pc:docMk/>
          <pc:sldMk cId="0" sldId="263"/>
        </pc:sldMkLst>
        <pc:spChg chg="mod">
          <ac:chgData name="Bigler, Elijah B." userId="f8c51b32-9712-48c3-a3e3-6e02870c610e" providerId="ADAL" clId="{20C757A3-3DB6-4F5B-B8FE-C1CEBF3573C0}" dt="2023-06-08T17:26:28.729" v="35" actId="255"/>
          <ac:spMkLst>
            <pc:docMk/>
            <pc:sldMk cId="0" sldId="263"/>
            <ac:spMk id="213" creationId="{00000000-0000-0000-0000-000000000000}"/>
          </ac:spMkLst>
        </pc:spChg>
        <pc:picChg chg="mod">
          <ac:chgData name="Bigler, Elijah B." userId="f8c51b32-9712-48c3-a3e3-6e02870c610e" providerId="ADAL" clId="{20C757A3-3DB6-4F5B-B8FE-C1CEBF3573C0}" dt="2023-06-08T17:20:53.094" v="14" actId="1076"/>
          <ac:picMkLst>
            <pc:docMk/>
            <pc:sldMk cId="0" sldId="263"/>
            <ac:picMk id="224" creationId="{00000000-0000-0000-0000-000000000000}"/>
          </ac:picMkLst>
        </pc:picChg>
      </pc:sldChg>
      <pc:sldChg chg="modSp mod">
        <pc:chgData name="Bigler, Elijah B." userId="f8c51b32-9712-48c3-a3e3-6e02870c610e" providerId="ADAL" clId="{20C757A3-3DB6-4F5B-B8FE-C1CEBF3573C0}" dt="2023-06-08T17:26:46.473" v="39" actId="120"/>
        <pc:sldMkLst>
          <pc:docMk/>
          <pc:sldMk cId="0" sldId="264"/>
        </pc:sldMkLst>
        <pc:spChg chg="mod">
          <ac:chgData name="Bigler, Elijah B." userId="f8c51b32-9712-48c3-a3e3-6e02870c610e" providerId="ADAL" clId="{20C757A3-3DB6-4F5B-B8FE-C1CEBF3573C0}" dt="2023-06-08T17:26:42.731" v="38" actId="1076"/>
          <ac:spMkLst>
            <pc:docMk/>
            <pc:sldMk cId="0" sldId="264"/>
            <ac:spMk id="230" creationId="{00000000-0000-0000-0000-000000000000}"/>
          </ac:spMkLst>
        </pc:spChg>
        <pc:spChg chg="mod">
          <ac:chgData name="Bigler, Elijah B." userId="f8c51b32-9712-48c3-a3e3-6e02870c610e" providerId="ADAL" clId="{20C757A3-3DB6-4F5B-B8FE-C1CEBF3573C0}" dt="2023-06-08T17:26:46.473" v="39" actId="120"/>
          <ac:spMkLst>
            <pc:docMk/>
            <pc:sldMk cId="0" sldId="264"/>
            <ac:spMk id="231" creationId="{00000000-0000-0000-0000-000000000000}"/>
          </ac:spMkLst>
        </pc:spChg>
        <pc:picChg chg="mod">
          <ac:chgData name="Bigler, Elijah B." userId="f8c51b32-9712-48c3-a3e3-6e02870c610e" providerId="ADAL" clId="{20C757A3-3DB6-4F5B-B8FE-C1CEBF3573C0}" dt="2023-06-08T17:21:10.638" v="16" actId="1076"/>
          <ac:picMkLst>
            <pc:docMk/>
            <pc:sldMk cId="0" sldId="264"/>
            <ac:picMk id="232" creationId="{00000000-0000-0000-0000-000000000000}"/>
          </ac:picMkLst>
        </pc:picChg>
      </pc:sldChg>
      <pc:sldChg chg="addSp modSp mod">
        <pc:chgData name="Bigler, Elijah B." userId="f8c51b32-9712-48c3-a3e3-6e02870c610e" providerId="ADAL" clId="{20C757A3-3DB6-4F5B-B8FE-C1CEBF3573C0}" dt="2023-06-08T17:39:00.054" v="55" actId="1076"/>
        <pc:sldMkLst>
          <pc:docMk/>
          <pc:sldMk cId="0" sldId="265"/>
        </pc:sldMkLst>
        <pc:spChg chg="mod">
          <ac:chgData name="Bigler, Elijah B." userId="f8c51b32-9712-48c3-a3e3-6e02870c610e" providerId="ADAL" clId="{20C757A3-3DB6-4F5B-B8FE-C1CEBF3573C0}" dt="2023-06-08T17:27:01.801" v="42" actId="1076"/>
          <ac:spMkLst>
            <pc:docMk/>
            <pc:sldMk cId="0" sldId="265"/>
            <ac:spMk id="250" creationId="{00000000-0000-0000-0000-000000000000}"/>
          </ac:spMkLst>
        </pc:spChg>
        <pc:spChg chg="mod">
          <ac:chgData name="Bigler, Elijah B." userId="f8c51b32-9712-48c3-a3e3-6e02870c610e" providerId="ADAL" clId="{20C757A3-3DB6-4F5B-B8FE-C1CEBF3573C0}" dt="2023-06-08T17:27:10.397" v="43" actId="1076"/>
          <ac:spMkLst>
            <pc:docMk/>
            <pc:sldMk cId="0" sldId="265"/>
            <ac:spMk id="251" creationId="{00000000-0000-0000-0000-000000000000}"/>
          </ac:spMkLst>
        </pc:spChg>
        <pc:picChg chg="add mod">
          <ac:chgData name="Bigler, Elijah B." userId="f8c51b32-9712-48c3-a3e3-6e02870c610e" providerId="ADAL" clId="{20C757A3-3DB6-4F5B-B8FE-C1CEBF3573C0}" dt="2023-06-08T17:39:00.054" v="55" actId="1076"/>
          <ac:picMkLst>
            <pc:docMk/>
            <pc:sldMk cId="0" sldId="265"/>
            <ac:picMk id="2" creationId="{75C9DCB9-494B-8E1B-75B8-D6825ACDCE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842772" y="637772"/>
            <a:ext cx="10506456" cy="1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en-US" b="1" dirty="0"/>
              <a:t>Task Cards for Stations—</a:t>
            </a:r>
            <a:br>
              <a:rPr lang="en-US" b="1" dirty="0"/>
            </a:br>
            <a:r>
              <a:rPr lang="en-US" b="1" dirty="0"/>
              <a:t>Looking Back in Time Using Fossil Evidence</a:t>
            </a:r>
            <a:endParaRPr b="1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1163250" y="2630751"/>
            <a:ext cx="8981529" cy="338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4884" lvl="0" indent="-23869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9"/>
              <a:buChar char="•"/>
            </a:pPr>
            <a:r>
              <a:rPr lang="en-US" sz="37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off the task cards for each station</a:t>
            </a:r>
            <a:endParaRPr dirty="0"/>
          </a:p>
          <a:p>
            <a:pPr marL="214884" lvl="0" indent="-238696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3759"/>
              <a:buChar char="•"/>
            </a:pPr>
            <a:r>
              <a:rPr lang="en-US" sz="37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Laminate if possible.</a:t>
            </a:r>
            <a:endParaRPr dirty="0"/>
          </a:p>
          <a:p>
            <a:pPr marL="214884" lvl="0" indent="-238696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3759"/>
              <a:buChar char="•"/>
            </a:pPr>
            <a:r>
              <a:rPr lang="en-US" sz="37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the task card with the matching specimen or photo at a station or desk. 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884693" y="1926266"/>
            <a:ext cx="8810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32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Directions: </a:t>
            </a:r>
            <a:endParaRPr sz="2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red stamp with a tool box and text&#10;&#10;Description automatically generated">
            <a:extLst>
              <a:ext uri="{FF2B5EF4-FFF2-40B4-BE49-F238E27FC236}">
                <a16:creationId xmlns:a16="http://schemas.microsoft.com/office/drawing/2014/main" id="{E46DDEBF-02F1-F1EC-7B2E-6F50D822E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682" y="4783666"/>
            <a:ext cx="1763838" cy="17638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141350" y="258463"/>
            <a:ext cx="6051412" cy="184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s-ES_tradnl" b="1"/>
              <a:t>Estación 9</a:t>
            </a:r>
            <a:r>
              <a:rPr lang="es-ES_tradnl"/>
              <a:t>: Reuniendo Datos Como Paleontólogos </a:t>
            </a:r>
          </a:p>
        </p:txBody>
      </p:sp>
      <p:sp>
        <p:nvSpPr>
          <p:cNvPr id="252" name="Google Shape;252;p10"/>
          <p:cNvSpPr txBox="1"/>
          <p:nvPr/>
        </p:nvSpPr>
        <p:spPr>
          <a:xfrm>
            <a:off x="5999238" y="471425"/>
            <a:ext cx="6051412" cy="606008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400" b="1" i="0" u="none" strike="noStrike" cap="none" dirty="0">
                <a:solidFill>
                  <a:srgbClr val="374151"/>
                </a:solidFill>
              </a:rPr>
              <a:t>Lista de Reunión de Datos</a:t>
            </a:r>
            <a:endParaRPr lang="es-ES_tradnl" b="1" dirty="0"/>
          </a:p>
          <a:p>
            <a: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74151"/>
              </a:buClr>
              <a:buSzPts val="2400"/>
              <a:buAutoNum type="arabicPeriod"/>
            </a:pPr>
            <a:r>
              <a:rPr lang="es-ES_tradnl" sz="2400" dirty="0">
                <a:solidFill>
                  <a:srgbClr val="374151"/>
                </a:solidFill>
              </a:rPr>
              <a:t>Escribe el nombre del espécimen: </a:t>
            </a:r>
            <a:r>
              <a:rPr lang="es-ES_tradnl" sz="2400" b="1" u="sng" dirty="0" err="1">
                <a:solidFill>
                  <a:srgbClr val="374151"/>
                </a:solidFill>
              </a:rPr>
              <a:t>Ammonite</a:t>
            </a:r>
            <a:r>
              <a:rPr lang="es-ES_tradnl" sz="2400" b="1" u="sng" dirty="0">
                <a:solidFill>
                  <a:srgbClr val="374151"/>
                </a:solidFill>
              </a:rPr>
              <a:t> </a:t>
            </a:r>
            <a:r>
              <a:rPr lang="es-ES_tradnl" sz="2400" b="1" i="0" u="sng" strike="noStrike" cap="none" dirty="0">
                <a:solidFill>
                  <a:srgbClr val="374151"/>
                </a:solidFill>
              </a:rPr>
              <a:t> </a:t>
            </a:r>
            <a:endParaRPr lang="es-ES_tradnl" sz="2400" b="1" u="sng" dirty="0">
              <a:solidFill>
                <a:srgbClr val="374151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400"/>
              <a:buAutoNum type="arabicPeriod"/>
            </a:pPr>
            <a:r>
              <a:rPr lang="es-ES_tradnl" sz="2400" b="0" i="0" u="none" strike="noStrike" cap="none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Lugar donde se encontró </a:t>
            </a:r>
            <a:r>
              <a:rPr lang="es-ES_tradnl" sz="2400" dirty="0">
                <a:solidFill>
                  <a:srgbClr val="374151"/>
                </a:solidFill>
              </a:rPr>
              <a:t>el espécimen</a:t>
            </a:r>
            <a:r>
              <a:rPr lang="es-ES_tradnl" sz="2400" b="0" i="0" u="none" strike="noStrike" cap="none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s-ES_tradnl" sz="2400" dirty="0">
              <a:solidFill>
                <a:srgbClr val="374151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400"/>
              <a:buAutoNum type="arabicPeriod"/>
            </a:pPr>
            <a:r>
              <a:rPr lang="es-ES_tradnl" sz="2400" b="0" i="0" u="none" strike="noStrike" cap="none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Longitud del cráneo en </a:t>
            </a:r>
            <a:r>
              <a:rPr lang="es-ES_tradnl" sz="2400" dirty="0">
                <a:solidFill>
                  <a:srgbClr val="374151"/>
                </a:solidFill>
              </a:rPr>
              <a:t>cm. </a:t>
            </a:r>
            <a:r>
              <a:rPr lang="es-ES_tradnl" sz="2400" b="0" i="0" u="none" strike="noStrike" cap="none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s-ES_tradnl" sz="2400" dirty="0">
              <a:solidFill>
                <a:srgbClr val="374151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400"/>
              <a:buAutoNum type="arabicPeriod"/>
            </a:pPr>
            <a:r>
              <a:rPr lang="es-ES_tradnl" sz="2400" b="0" i="0" u="none" strike="noStrike" cap="none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Anchura del cráneo e</a:t>
            </a:r>
            <a:r>
              <a:rPr lang="es-ES_tradnl" sz="2400" dirty="0">
                <a:solidFill>
                  <a:srgbClr val="374151"/>
                </a:solidFill>
              </a:rPr>
              <a:t>n cm. 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400"/>
              <a:buAutoNum type="arabicPeriod"/>
            </a:pPr>
            <a:r>
              <a:rPr lang="es-ES_tradnl" sz="2400" dirty="0">
                <a:solidFill>
                  <a:srgbClr val="374151"/>
                </a:solidFill>
              </a:rPr>
              <a:t>Características del cráneo: ¿Tiene anillos o curvas? Describe los anillos o curvas si los tiene.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400"/>
              <a:buAutoNum type="arabicPeriod"/>
            </a:pPr>
            <a:r>
              <a:rPr lang="es-ES_tradnl" sz="2400" dirty="0">
                <a:solidFill>
                  <a:srgbClr val="374151"/>
                </a:solidFill>
              </a:rPr>
              <a:t>¿Dónde están situados los ojos? 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400"/>
              <a:buAutoNum type="arabicPeriod"/>
            </a:pPr>
            <a:r>
              <a:rPr lang="es-ES_tradnl" sz="2400" dirty="0">
                <a:solidFill>
                  <a:srgbClr val="374151"/>
                </a:solidFill>
              </a:rPr>
              <a:t>Mide la distancia entre las crestas del cuerpo. </a:t>
            </a:r>
            <a:r>
              <a:rPr lang="es-ES_tradnl" sz="2400" i="1" dirty="0">
                <a:solidFill>
                  <a:srgbClr val="374151"/>
                </a:solidFill>
              </a:rPr>
              <a:t>¡Esto te mostrará el crecimiento por año!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400"/>
              <a:buAutoNum type="arabicPeriod"/>
            </a:pPr>
            <a:r>
              <a:rPr lang="es-ES_tradnl" sz="2400" b="0" i="0" u="none" strike="noStrike" cap="none" dirty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Notas u observaciones adicionales:</a:t>
            </a:r>
            <a:endParaRPr lang="es-ES_tradnl" dirty="0"/>
          </a:p>
        </p:txBody>
      </p:sp>
      <p:grpSp>
        <p:nvGrpSpPr>
          <p:cNvPr id="253" name="Google Shape;253;p10"/>
          <p:cNvGrpSpPr/>
          <p:nvPr/>
        </p:nvGrpSpPr>
        <p:grpSpPr>
          <a:xfrm>
            <a:off x="391875" y="2101750"/>
            <a:ext cx="5224190" cy="3765005"/>
            <a:chOff x="0" y="659"/>
            <a:chExt cx="5521232" cy="3727359"/>
          </a:xfrm>
        </p:grpSpPr>
        <p:sp>
          <p:nvSpPr>
            <p:cNvPr id="254" name="Google Shape;254;p10"/>
            <p:cNvSpPr/>
            <p:nvPr/>
          </p:nvSpPr>
          <p:spPr>
            <a:xfrm>
              <a:off x="0" y="2806725"/>
              <a:ext cx="1380303" cy="92123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255" name="Google Shape;255;p10"/>
            <p:cNvSpPr txBox="1"/>
            <p:nvPr/>
          </p:nvSpPr>
          <p:spPr>
            <a:xfrm>
              <a:off x="0" y="2806725"/>
              <a:ext cx="1380303" cy="921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150" tIns="227575" rIns="98150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s-ES_tradnl" sz="3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Anota</a:t>
              </a:r>
              <a:endParaRPr lang="es-ES_tradnl" sz="1200" dirty="0"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1380303" y="2806725"/>
              <a:ext cx="4140911" cy="921230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257" name="Google Shape;257;p10"/>
            <p:cNvSpPr txBox="1"/>
            <p:nvPr/>
          </p:nvSpPr>
          <p:spPr>
            <a:xfrm>
              <a:off x="1492232" y="2806718"/>
              <a:ext cx="4029000" cy="9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975" tIns="215900" rIns="83975" bIns="215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s-ES_tradnl" sz="17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s-ES_tradnl" sz="17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notar datos sobre este espécimen. </a:t>
              </a:r>
              <a:endParaRPr lang="es-ES_tradnl" b="1" dirty="0"/>
            </a:p>
          </p:txBody>
        </p:sp>
        <p:sp>
          <p:nvSpPr>
            <p:cNvPr id="258" name="Google Shape;258;p10"/>
            <p:cNvSpPr/>
            <p:nvPr/>
          </p:nvSpPr>
          <p:spPr>
            <a:xfrm rot="10800000">
              <a:off x="0" y="1403692"/>
              <a:ext cx="1380303" cy="1416851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rgbClr val="4CC38C"/>
            </a:solidFill>
            <a:ln w="12700" cap="flat" cmpd="sng">
              <a:solidFill>
                <a:srgbClr val="4CC3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259" name="Google Shape;259;p10"/>
            <p:cNvSpPr txBox="1"/>
            <p:nvPr/>
          </p:nvSpPr>
          <p:spPr>
            <a:xfrm>
              <a:off x="0" y="1403692"/>
              <a:ext cx="1380303" cy="920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150" tIns="227575" rIns="98150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s-ES_tradnl" sz="3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Usa</a:t>
              </a:r>
              <a:endParaRPr lang="es-ES_tradnl" dirty="0"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380303" y="1403692"/>
              <a:ext cx="4140911" cy="920953"/>
            </a:xfrm>
            <a:prstGeom prst="rect">
              <a:avLst/>
            </a:prstGeom>
            <a:solidFill>
              <a:srgbClr val="CCE8DD">
                <a:alpha val="89803"/>
              </a:srgbClr>
            </a:solidFill>
            <a:ln w="12700" cap="flat" cmpd="sng">
              <a:solidFill>
                <a:srgbClr val="CCE8DD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261" name="Google Shape;261;p10"/>
            <p:cNvSpPr txBox="1"/>
            <p:nvPr/>
          </p:nvSpPr>
          <p:spPr>
            <a:xfrm>
              <a:off x="1380303" y="1403692"/>
              <a:ext cx="4140911" cy="920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975" tIns="215900" rIns="83975" bIns="215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s-ES_tradnl" sz="17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Usa las herramientas de medición disponibles para reunir y</a:t>
              </a:r>
              <a:endParaRPr lang="es-ES_tradnl" b="1" dirty="0"/>
            </a:p>
          </p:txBody>
        </p:sp>
        <p:sp>
          <p:nvSpPr>
            <p:cNvPr id="262" name="Google Shape;262;p10"/>
            <p:cNvSpPr/>
            <p:nvPr/>
          </p:nvSpPr>
          <p:spPr>
            <a:xfrm rot="10800000">
              <a:off x="0" y="659"/>
              <a:ext cx="1380303" cy="1416851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rgbClr val="6FAB46"/>
            </a:solidFill>
            <a:ln w="12700" cap="flat" cmpd="sng">
              <a:solidFill>
                <a:srgbClr val="6FAB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263" name="Google Shape;263;p10"/>
            <p:cNvSpPr txBox="1"/>
            <p:nvPr/>
          </p:nvSpPr>
          <p:spPr>
            <a:xfrm>
              <a:off x="0" y="659"/>
              <a:ext cx="1380303" cy="920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150" tIns="227575" rIns="98150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s-ES_tradnl" sz="3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Busca</a:t>
              </a:r>
              <a:endParaRPr lang="es-ES_tradnl" dirty="0"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1380303" y="659"/>
              <a:ext cx="4140911" cy="920953"/>
            </a:xfrm>
            <a:prstGeom prst="rect">
              <a:avLst/>
            </a:prstGeom>
            <a:solidFill>
              <a:srgbClr val="D3E1CC">
                <a:alpha val="89803"/>
              </a:srgbClr>
            </a:solidFill>
            <a:ln w="12700" cap="flat" cmpd="sng">
              <a:solidFill>
                <a:srgbClr val="D3E1CC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265" name="Google Shape;265;p10"/>
            <p:cNvSpPr txBox="1"/>
            <p:nvPr/>
          </p:nvSpPr>
          <p:spPr>
            <a:xfrm>
              <a:off x="1380283" y="659"/>
              <a:ext cx="4140900" cy="9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975" tIns="215900" rIns="83975" bIns="215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s-ES_tradnl" sz="17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Busca la Estación 8 en tu Cuaderno de Descubrimiento.</a:t>
              </a:r>
              <a:endParaRPr lang="es-ES_tradnl" b="1" dirty="0"/>
            </a:p>
          </p:txBody>
        </p:sp>
      </p:grpSp>
      <p:pic>
        <p:nvPicPr>
          <p:cNvPr id="4" name="Picture 3" descr="A red stamp with a chest and text&#10;&#10;Description automatically generated">
            <a:extLst>
              <a:ext uri="{FF2B5EF4-FFF2-40B4-BE49-F238E27FC236}">
                <a16:creationId xmlns:a16="http://schemas.microsoft.com/office/drawing/2014/main" id="{A27DA834-E0B5-4633-E05D-2A56090A4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4277" y="5875132"/>
            <a:ext cx="656373" cy="6563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s-ES_tradnl" b="1"/>
              <a:t>Estación 1</a:t>
            </a:r>
            <a:r>
              <a:rPr lang="es-ES_tradnl"/>
              <a:t>: Similitudes y Diferencias</a:t>
            </a:r>
          </a:p>
        </p:txBody>
      </p:sp>
      <p:grpSp>
        <p:nvGrpSpPr>
          <p:cNvPr id="97" name="Google Shape;97;p2"/>
          <p:cNvGrpSpPr/>
          <p:nvPr/>
        </p:nvGrpSpPr>
        <p:grpSpPr>
          <a:xfrm>
            <a:off x="838200" y="1827749"/>
            <a:ext cx="10515600" cy="4347088"/>
            <a:chOff x="0" y="2124"/>
            <a:chExt cx="10515600" cy="4347088"/>
          </a:xfrm>
        </p:grpSpPr>
        <p:cxnSp>
          <p:nvCxnSpPr>
            <p:cNvPr id="98" name="Google Shape;98;p2"/>
            <p:cNvCxnSpPr/>
            <p:nvPr/>
          </p:nvCxnSpPr>
          <p:spPr>
            <a:xfrm>
              <a:off x="0" y="2124"/>
              <a:ext cx="10515600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9" name="Google Shape;99;p2"/>
            <p:cNvSpPr/>
            <p:nvPr/>
          </p:nvSpPr>
          <p:spPr>
            <a:xfrm>
              <a:off x="0" y="2124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100" name="Google Shape;100;p2"/>
            <p:cNvSpPr txBox="1"/>
            <p:nvPr/>
          </p:nvSpPr>
          <p:spPr>
            <a:xfrm>
              <a:off x="0" y="2124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Busca </a:t>
              </a:r>
              <a:r>
                <a:rPr lang="es-ES_tradnl" sz="2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Estación 1 </a:t>
              </a:r>
              <a:r>
                <a:rPr lang="es-ES_tradnl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r>
                <a:rPr lang="es-ES_tradnl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 tu Cuaderno de Descubrimiento.</a:t>
              </a:r>
              <a:endParaRPr lang="es-ES_tradnl"/>
            </a:p>
          </p:txBody>
        </p:sp>
        <p:cxnSp>
          <p:nvCxnSpPr>
            <p:cNvPr id="101" name="Google Shape;101;p2"/>
            <p:cNvCxnSpPr/>
            <p:nvPr/>
          </p:nvCxnSpPr>
          <p:spPr>
            <a:xfrm>
              <a:off x="0" y="726639"/>
              <a:ext cx="10515600" cy="0"/>
            </a:xfrm>
            <a:prstGeom prst="straightConnector1">
              <a:avLst/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2" name="Google Shape;102;p2"/>
            <p:cNvSpPr/>
            <p:nvPr/>
          </p:nvSpPr>
          <p:spPr>
            <a:xfrm>
              <a:off x="0" y="726639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0" y="726639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Observa con cuidado los dos especímenes con </a:t>
              </a:r>
              <a:r>
                <a:rPr lang="es-ES_tradnl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lupa de mano</a:t>
              </a:r>
              <a:r>
                <a:rPr lang="es-ES_tradnl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lang="es-ES_tradnl"/>
            </a:p>
          </p:txBody>
        </p:sp>
        <p:cxnSp>
          <p:nvCxnSpPr>
            <p:cNvPr id="104" name="Google Shape;104;p2"/>
            <p:cNvCxnSpPr/>
            <p:nvPr/>
          </p:nvCxnSpPr>
          <p:spPr>
            <a:xfrm>
              <a:off x="0" y="1451154"/>
              <a:ext cx="10515600" cy="0"/>
            </a:xfrm>
            <a:prstGeom prst="straightConnector1">
              <a:avLst/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5" name="Google Shape;105;p2"/>
            <p:cNvSpPr/>
            <p:nvPr/>
          </p:nvSpPr>
          <p:spPr>
            <a:xfrm>
              <a:off x="0" y="1451154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0" y="1451154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Haz dibujos de tu observación de cada trilobita en tu cuaderno.</a:t>
              </a:r>
              <a:endParaRPr lang="es-ES_tradnl"/>
            </a:p>
          </p:txBody>
        </p:sp>
        <p:cxnSp>
          <p:nvCxnSpPr>
            <p:cNvPr id="107" name="Google Shape;107;p2"/>
            <p:cNvCxnSpPr/>
            <p:nvPr/>
          </p:nvCxnSpPr>
          <p:spPr>
            <a:xfrm>
              <a:off x="0" y="2175669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8" name="Google Shape;108;p2"/>
            <p:cNvSpPr/>
            <p:nvPr/>
          </p:nvSpPr>
          <p:spPr>
            <a:xfrm>
              <a:off x="0" y="2175669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2175669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Escribe en qué se parecen estos dos especímenes.</a:t>
              </a:r>
              <a:endParaRPr lang="es-ES_tradnl"/>
            </a:p>
          </p:txBody>
        </p:sp>
        <p:cxnSp>
          <p:nvCxnSpPr>
            <p:cNvPr id="110" name="Google Shape;110;p2"/>
            <p:cNvCxnSpPr/>
            <p:nvPr/>
          </p:nvCxnSpPr>
          <p:spPr>
            <a:xfrm>
              <a:off x="0" y="2900183"/>
              <a:ext cx="10515600" cy="0"/>
            </a:xfrm>
            <a:prstGeom prst="straightConnector1">
              <a:avLst/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1" name="Google Shape;111;p2"/>
            <p:cNvSpPr/>
            <p:nvPr/>
          </p:nvSpPr>
          <p:spPr>
            <a:xfrm>
              <a:off x="0" y="2900183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0" y="2900183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5. Ahora, escribe en qué se diferencian. </a:t>
              </a:r>
              <a:endParaRPr lang="es-ES_tradnl"/>
            </a:p>
          </p:txBody>
        </p:sp>
        <p:cxnSp>
          <p:nvCxnSpPr>
            <p:cNvPr id="113" name="Google Shape;113;p2"/>
            <p:cNvCxnSpPr/>
            <p:nvPr/>
          </p:nvCxnSpPr>
          <p:spPr>
            <a:xfrm>
              <a:off x="0" y="3624698"/>
              <a:ext cx="10515600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4" name="Google Shape;114;p2"/>
            <p:cNvSpPr/>
            <p:nvPr/>
          </p:nvSpPr>
          <p:spPr>
            <a:xfrm>
              <a:off x="0" y="3624698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0" y="3624698"/>
              <a:ext cx="10515600" cy="724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6. También puedes etiquetar y mostrar esas diferencias en tus dibujos. </a:t>
              </a:r>
              <a:endParaRPr lang="es-ES_tradnl" dirty="0"/>
            </a:p>
          </p:txBody>
        </p:sp>
      </p:grpSp>
      <p:pic>
        <p:nvPicPr>
          <p:cNvPr id="3" name="Picture 2" descr="A red stamp with a chest and text&#10;&#10;Description automatically generated">
            <a:extLst>
              <a:ext uri="{FF2B5EF4-FFF2-40B4-BE49-F238E27FC236}">
                <a16:creationId xmlns:a16="http://schemas.microsoft.com/office/drawing/2014/main" id="{B036B022-55EC-A85B-7B21-A23C0B674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135" y="5584093"/>
            <a:ext cx="1181488" cy="11814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526694" y="562902"/>
            <a:ext cx="107208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s-ES_tradnl" b="1" dirty="0"/>
              <a:t>Estación 2</a:t>
            </a:r>
            <a:r>
              <a:rPr lang="es-ES_tradnl" dirty="0"/>
              <a:t>: Observaciones e Inferencias</a:t>
            </a:r>
          </a:p>
        </p:txBody>
      </p:sp>
      <p:grpSp>
        <p:nvGrpSpPr>
          <p:cNvPr id="122" name="Google Shape;122;p3"/>
          <p:cNvGrpSpPr/>
          <p:nvPr/>
        </p:nvGrpSpPr>
        <p:grpSpPr>
          <a:xfrm>
            <a:off x="526694" y="1828800"/>
            <a:ext cx="11265408" cy="4352544"/>
            <a:chOff x="0" y="0"/>
            <a:chExt cx="11265408" cy="4352544"/>
          </a:xfrm>
        </p:grpSpPr>
        <p:cxnSp>
          <p:nvCxnSpPr>
            <p:cNvPr id="123" name="Google Shape;123;p3"/>
            <p:cNvCxnSpPr/>
            <p:nvPr/>
          </p:nvCxnSpPr>
          <p:spPr>
            <a:xfrm>
              <a:off x="0" y="0"/>
              <a:ext cx="11265408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4" name="Google Shape;124;p3"/>
            <p:cNvSpPr/>
            <p:nvPr/>
          </p:nvSpPr>
          <p:spPr>
            <a:xfrm>
              <a:off x="0" y="0"/>
              <a:ext cx="11265408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0" y="0"/>
              <a:ext cx="11265300" cy="10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Busca </a:t>
              </a:r>
              <a:r>
                <a:rPr lang="es-ES_tradnl" sz="2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Estación 2</a:t>
              </a: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en tu Cuaderno de Descubrimiento.</a:t>
              </a:r>
              <a:endParaRPr lang="es-ES_tradnl" dirty="0"/>
            </a:p>
          </p:txBody>
        </p:sp>
        <p:cxnSp>
          <p:nvCxnSpPr>
            <p:cNvPr id="126" name="Google Shape;126;p3"/>
            <p:cNvCxnSpPr/>
            <p:nvPr/>
          </p:nvCxnSpPr>
          <p:spPr>
            <a:xfrm>
              <a:off x="0" y="1088136"/>
              <a:ext cx="11265408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7" name="Google Shape;127;p3"/>
            <p:cNvSpPr/>
            <p:nvPr/>
          </p:nvSpPr>
          <p:spPr>
            <a:xfrm>
              <a:off x="0" y="1088136"/>
              <a:ext cx="11265408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0" y="1088136"/>
              <a:ext cx="11265408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Observa con cuidado los dos especímenes con la lupa de mano. </a:t>
              </a:r>
              <a:endParaRPr lang="es-ES_tradnl" dirty="0"/>
            </a:p>
          </p:txBody>
        </p:sp>
        <p:cxnSp>
          <p:nvCxnSpPr>
            <p:cNvPr id="129" name="Google Shape;129;p3"/>
            <p:cNvCxnSpPr/>
            <p:nvPr/>
          </p:nvCxnSpPr>
          <p:spPr>
            <a:xfrm>
              <a:off x="0" y="2176272"/>
              <a:ext cx="11265408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0" name="Google Shape;130;p3"/>
            <p:cNvSpPr/>
            <p:nvPr/>
          </p:nvSpPr>
          <p:spPr>
            <a:xfrm>
              <a:off x="0" y="2176272"/>
              <a:ext cx="11265408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0" y="2176272"/>
              <a:ext cx="11265408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En tu cuaderno: Haz un lista de características que notas en el diente del T-</a:t>
              </a:r>
              <a:r>
                <a:rPr lang="es-ES_tradnl" sz="26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rex</a:t>
              </a: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         Luego haz una lista de lo que notas sobre el dedo asesino del </a:t>
              </a:r>
              <a:r>
                <a:rPr lang="es-ES_tradnl" sz="26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Deinonychus</a:t>
              </a: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lang="es-ES_tradnl" dirty="0"/>
            </a:p>
          </p:txBody>
        </p:sp>
        <p:cxnSp>
          <p:nvCxnSpPr>
            <p:cNvPr id="132" name="Google Shape;132;p3"/>
            <p:cNvCxnSpPr/>
            <p:nvPr/>
          </p:nvCxnSpPr>
          <p:spPr>
            <a:xfrm>
              <a:off x="0" y="3264408"/>
              <a:ext cx="11265408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3" name="Google Shape;133;p3"/>
            <p:cNvSpPr/>
            <p:nvPr/>
          </p:nvSpPr>
          <p:spPr>
            <a:xfrm>
              <a:off x="0" y="3264408"/>
              <a:ext cx="11265408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0" y="3264408"/>
              <a:ext cx="11265408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Basándote en tus observaciones de los especímenes, ¿qué puedes inferir sobre el animal cuando estaba vivo?</a:t>
              </a:r>
              <a:r>
                <a:rPr lang="es-ES_tradnl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Escríbelas en t cuaderno.</a:t>
              </a:r>
              <a:endParaRPr lang="es-ES_tradnl" dirty="0"/>
            </a:p>
          </p:txBody>
        </p:sp>
      </p:grpSp>
      <p:pic>
        <p:nvPicPr>
          <p:cNvPr id="3" name="Picture 2" descr="A stamp with a logo and text&#10;&#10;Description automatically generated">
            <a:extLst>
              <a:ext uri="{FF2B5EF4-FFF2-40B4-BE49-F238E27FC236}">
                <a16:creationId xmlns:a16="http://schemas.microsoft.com/office/drawing/2014/main" id="{CAFAC100-C14B-93F8-43B9-1D8CA0ED5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3535" y="5637275"/>
            <a:ext cx="1088136" cy="10881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492300" y="586313"/>
            <a:ext cx="112074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_tradnl" b="1"/>
              <a:t>Station 3</a:t>
            </a:r>
            <a:r>
              <a:rPr lang="es-ES_tradnl"/>
              <a:t>: Inferencias Basadas en Evidencia </a:t>
            </a:r>
          </a:p>
        </p:txBody>
      </p:sp>
      <p:grpSp>
        <p:nvGrpSpPr>
          <p:cNvPr id="141" name="Google Shape;141;p4"/>
          <p:cNvGrpSpPr/>
          <p:nvPr/>
        </p:nvGrpSpPr>
        <p:grpSpPr>
          <a:xfrm>
            <a:off x="838200" y="1828800"/>
            <a:ext cx="10515600" cy="4352544"/>
            <a:chOff x="0" y="0"/>
            <a:chExt cx="10515600" cy="4352544"/>
          </a:xfrm>
        </p:grpSpPr>
        <p:cxnSp>
          <p:nvCxnSpPr>
            <p:cNvPr id="142" name="Google Shape;142;p4"/>
            <p:cNvCxnSpPr/>
            <p:nvPr/>
          </p:nvCxnSpPr>
          <p:spPr>
            <a:xfrm>
              <a:off x="0" y="0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3" name="Google Shape;143;p4"/>
            <p:cNvSpPr/>
            <p:nvPr/>
          </p:nvSpPr>
          <p:spPr>
            <a:xfrm>
              <a:off x="0" y="0"/>
              <a:ext cx="10515600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0" y="0"/>
              <a:ext cx="10515600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Busca </a:t>
              </a:r>
              <a:r>
                <a:rPr lang="es-ES_tradnl" sz="2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</a:t>
              </a:r>
              <a:r>
                <a:rPr lang="es-ES_tradnl" sz="2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taci</a:t>
              </a:r>
              <a:r>
                <a:rPr lang="es-ES_tradnl" sz="2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ón</a:t>
              </a:r>
              <a:r>
                <a:rPr lang="es-ES_tradnl" sz="2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3</a:t>
              </a: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en tu Cuaderno de Descubrimientos.</a:t>
              </a:r>
              <a:endParaRPr lang="es-ES_tradnl" dirty="0"/>
            </a:p>
          </p:txBody>
        </p:sp>
        <p:cxnSp>
          <p:nvCxnSpPr>
            <p:cNvPr id="145" name="Google Shape;145;p4"/>
            <p:cNvCxnSpPr/>
            <p:nvPr/>
          </p:nvCxnSpPr>
          <p:spPr>
            <a:xfrm>
              <a:off x="0" y="1088136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6" name="Google Shape;146;p4"/>
            <p:cNvSpPr/>
            <p:nvPr/>
          </p:nvSpPr>
          <p:spPr>
            <a:xfrm>
              <a:off x="0" y="1088136"/>
              <a:ext cx="10515600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0" y="1088136"/>
              <a:ext cx="10515600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Haz observaciones sobre las vértebras del Apatosaurio y del Ictiosaurio. Anótalas en tu cuaderno. </a:t>
              </a:r>
              <a:endParaRPr lang="es-ES_tradnl" dirty="0"/>
            </a:p>
          </p:txBody>
        </p:sp>
        <p:cxnSp>
          <p:nvCxnSpPr>
            <p:cNvPr id="148" name="Google Shape;148;p4"/>
            <p:cNvCxnSpPr/>
            <p:nvPr/>
          </p:nvCxnSpPr>
          <p:spPr>
            <a:xfrm>
              <a:off x="0" y="2176272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9" name="Google Shape;149;p4"/>
            <p:cNvSpPr/>
            <p:nvPr/>
          </p:nvSpPr>
          <p:spPr>
            <a:xfrm>
              <a:off x="0" y="2176272"/>
              <a:ext cx="10515600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0" y="2176272"/>
              <a:ext cx="10515600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Haz una inferencia sobre cuál</a:t>
              </a:r>
              <a:r>
                <a:rPr lang="es-ES_tradnl" sz="2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animal vivía en tierra y cuál en el agua</a:t>
              </a: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lang="es-ES_tradnl" dirty="0"/>
            </a:p>
          </p:txBody>
        </p:sp>
        <p:cxnSp>
          <p:nvCxnSpPr>
            <p:cNvPr id="151" name="Google Shape;151;p4"/>
            <p:cNvCxnSpPr/>
            <p:nvPr/>
          </p:nvCxnSpPr>
          <p:spPr>
            <a:xfrm>
              <a:off x="0" y="3264408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2" name="Google Shape;152;p4"/>
            <p:cNvSpPr/>
            <p:nvPr/>
          </p:nvSpPr>
          <p:spPr>
            <a:xfrm>
              <a:off x="0" y="3264408"/>
              <a:ext cx="10515600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0" y="3264408"/>
              <a:ext cx="10515600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Escribe o dibuja para explicar tu razonamiento usando evidencia de los especímenes que has observado.  </a:t>
              </a:r>
              <a:endParaRPr lang="es-ES_tradnl" dirty="0"/>
            </a:p>
          </p:txBody>
        </p:sp>
      </p:grpSp>
      <p:pic>
        <p:nvPicPr>
          <p:cNvPr id="3" name="Picture 2" descr="A blue stamp with a chest and text&#10;&#10;Description automatically generated">
            <a:extLst>
              <a:ext uri="{FF2B5EF4-FFF2-40B4-BE49-F238E27FC236}">
                <a16:creationId xmlns:a16="http://schemas.microsoft.com/office/drawing/2014/main" id="{209E4A21-7E0C-C410-4C49-A07DF1E88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66" y="5494865"/>
            <a:ext cx="1151467" cy="11514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>
            <a:spLocks noGrp="1"/>
          </p:cNvSpPr>
          <p:nvPr>
            <p:ph type="title"/>
          </p:nvPr>
        </p:nvSpPr>
        <p:spPr>
          <a:xfrm>
            <a:off x="537203" y="339725"/>
            <a:ext cx="11417816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_tradnl" b="1"/>
              <a:t>Estación 4</a:t>
            </a:r>
            <a:r>
              <a:rPr lang="es-ES_tradnl"/>
              <a:t>: Inferencias Basadas en Evidencia </a:t>
            </a:r>
          </a:p>
        </p:txBody>
      </p:sp>
      <p:grpSp>
        <p:nvGrpSpPr>
          <p:cNvPr id="160" name="Google Shape;160;p5"/>
          <p:cNvGrpSpPr/>
          <p:nvPr/>
        </p:nvGrpSpPr>
        <p:grpSpPr>
          <a:xfrm>
            <a:off x="885139" y="1827785"/>
            <a:ext cx="9685324" cy="4273714"/>
            <a:chOff x="0" y="2160"/>
            <a:chExt cx="9685324" cy="4273714"/>
          </a:xfrm>
        </p:grpSpPr>
        <p:cxnSp>
          <p:nvCxnSpPr>
            <p:cNvPr id="161" name="Google Shape;161;p5"/>
            <p:cNvCxnSpPr/>
            <p:nvPr/>
          </p:nvCxnSpPr>
          <p:spPr>
            <a:xfrm>
              <a:off x="0" y="2160"/>
              <a:ext cx="9685324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2" name="Google Shape;162;p5"/>
            <p:cNvSpPr/>
            <p:nvPr/>
          </p:nvSpPr>
          <p:spPr>
            <a:xfrm>
              <a:off x="0" y="2160"/>
              <a:ext cx="9685324" cy="741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0" y="2160"/>
              <a:ext cx="9685324" cy="741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600"/>
              </a:pP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Busca </a:t>
              </a:r>
              <a:r>
                <a:rPr lang="es-ES_tradnl" sz="2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</a:t>
              </a:r>
              <a:r>
                <a:rPr lang="es-ES_tradnl" sz="2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taci</a:t>
              </a:r>
              <a:r>
                <a:rPr lang="es-ES_tradnl" sz="2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ón</a:t>
              </a:r>
              <a:r>
                <a:rPr lang="es-ES_tradnl" sz="2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4</a:t>
              </a: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en tu Cuaderno de Descubrimientos.</a:t>
              </a:r>
              <a:endParaRPr lang="es-ES_tradnl" sz="2800" dirty="0"/>
            </a:p>
          </p:txBody>
        </p:sp>
        <p:cxnSp>
          <p:nvCxnSpPr>
            <p:cNvPr id="164" name="Google Shape;164;p5"/>
            <p:cNvCxnSpPr/>
            <p:nvPr/>
          </p:nvCxnSpPr>
          <p:spPr>
            <a:xfrm>
              <a:off x="0" y="743384"/>
              <a:ext cx="9685324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5" name="Google Shape;165;p5"/>
            <p:cNvSpPr/>
            <p:nvPr/>
          </p:nvSpPr>
          <p:spPr>
            <a:xfrm>
              <a:off x="0" y="743384"/>
              <a:ext cx="9685324" cy="741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0" y="743384"/>
              <a:ext cx="9685324" cy="741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Escribe los nombres de los dos especímenes. </a:t>
              </a:r>
              <a:endParaRPr lang="es-ES_tradnl" dirty="0"/>
            </a:p>
          </p:txBody>
        </p:sp>
        <p:cxnSp>
          <p:nvCxnSpPr>
            <p:cNvPr id="167" name="Google Shape;167;p5"/>
            <p:cNvCxnSpPr/>
            <p:nvPr/>
          </p:nvCxnSpPr>
          <p:spPr>
            <a:xfrm>
              <a:off x="0" y="1484608"/>
              <a:ext cx="9685324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8" name="Google Shape;168;p5"/>
            <p:cNvSpPr/>
            <p:nvPr/>
          </p:nvSpPr>
          <p:spPr>
            <a:xfrm>
              <a:off x="0" y="1484608"/>
              <a:ext cx="9675866" cy="907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169" name="Google Shape;169;p5"/>
            <p:cNvSpPr txBox="1"/>
            <p:nvPr/>
          </p:nvSpPr>
          <p:spPr>
            <a:xfrm>
              <a:off x="11" y="1484598"/>
              <a:ext cx="9675900" cy="106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Toma la plastilina y presiona cada muestra dental por separado en la plastilina.</a:t>
              </a:r>
              <a:endParaRPr lang="es-ES_tradnl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0" name="Google Shape;170;p5"/>
            <p:cNvCxnSpPr/>
            <p:nvPr/>
          </p:nvCxnSpPr>
          <p:spPr>
            <a:xfrm>
              <a:off x="0" y="2392430"/>
              <a:ext cx="9685324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1" name="Google Shape;171;p5"/>
            <p:cNvSpPr/>
            <p:nvPr/>
          </p:nvSpPr>
          <p:spPr>
            <a:xfrm>
              <a:off x="0" y="2392430"/>
              <a:ext cx="9675866" cy="880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172" name="Google Shape;172;p5"/>
            <p:cNvSpPr txBox="1"/>
            <p:nvPr/>
          </p:nvSpPr>
          <p:spPr>
            <a:xfrm>
              <a:off x="0" y="2392430"/>
              <a:ext cx="9675866" cy="880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Observa las hendiduras de los dientes y deduce si cada animal es carnívoro o herbívoro.  </a:t>
              </a:r>
              <a:endParaRPr lang="es-ES_tradnl" dirty="0"/>
            </a:p>
          </p:txBody>
        </p:sp>
        <p:cxnSp>
          <p:nvCxnSpPr>
            <p:cNvPr id="173" name="Google Shape;173;p5"/>
            <p:cNvCxnSpPr/>
            <p:nvPr/>
          </p:nvCxnSpPr>
          <p:spPr>
            <a:xfrm>
              <a:off x="0" y="3272560"/>
              <a:ext cx="9685324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4" name="Google Shape;174;p5"/>
            <p:cNvSpPr/>
            <p:nvPr/>
          </p:nvSpPr>
          <p:spPr>
            <a:xfrm>
              <a:off x="0" y="3272560"/>
              <a:ext cx="9685324" cy="741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11" y="3395674"/>
              <a:ext cx="9685200" cy="88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5. Comparte tus ideas sobre tu razonamiento</a:t>
              </a:r>
              <a:r>
                <a:rPr lang="es-ES_tradnl" sz="2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lang="es-ES_tradnl" dirty="0"/>
            </a:p>
          </p:txBody>
        </p:sp>
      </p:grpSp>
      <p:pic>
        <p:nvPicPr>
          <p:cNvPr id="3" name="Picture 2" descr="A red stamp with a chest and text&#10;&#10;Description automatically generated">
            <a:extLst>
              <a:ext uri="{FF2B5EF4-FFF2-40B4-BE49-F238E27FC236}">
                <a16:creationId xmlns:a16="http://schemas.microsoft.com/office/drawing/2014/main" id="{2F319A7B-F4AC-5915-9C5C-C1A581247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363" y="5190985"/>
            <a:ext cx="1574656" cy="15746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>
            <a:spLocks noGrp="1"/>
          </p:cNvSpPr>
          <p:nvPr>
            <p:ph type="title"/>
          </p:nvPr>
        </p:nvSpPr>
        <p:spPr>
          <a:xfrm>
            <a:off x="570587" y="490244"/>
            <a:ext cx="11384432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s-ES_tradnl" b="1"/>
              <a:t>Estación 5</a:t>
            </a:r>
            <a:r>
              <a:rPr lang="es-ES_tradnl"/>
              <a:t>:  Predicciones</a:t>
            </a:r>
          </a:p>
        </p:txBody>
      </p:sp>
      <p:grpSp>
        <p:nvGrpSpPr>
          <p:cNvPr id="182" name="Google Shape;182;p6"/>
          <p:cNvGrpSpPr/>
          <p:nvPr/>
        </p:nvGrpSpPr>
        <p:grpSpPr>
          <a:xfrm>
            <a:off x="1241803" y="1596364"/>
            <a:ext cx="9036053" cy="4243245"/>
            <a:chOff x="0" y="-229261"/>
            <a:chExt cx="9036053" cy="4243245"/>
          </a:xfrm>
        </p:grpSpPr>
        <p:cxnSp>
          <p:nvCxnSpPr>
            <p:cNvPr id="183" name="Google Shape;183;p6"/>
            <p:cNvCxnSpPr/>
            <p:nvPr/>
          </p:nvCxnSpPr>
          <p:spPr>
            <a:xfrm>
              <a:off x="0" y="1960"/>
              <a:ext cx="9036053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4" name="Google Shape;184;p6"/>
            <p:cNvSpPr/>
            <p:nvPr/>
          </p:nvSpPr>
          <p:spPr>
            <a:xfrm>
              <a:off x="0" y="1960"/>
              <a:ext cx="9036053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185" name="Google Shape;185;p6"/>
            <p:cNvSpPr txBox="1"/>
            <p:nvPr/>
          </p:nvSpPr>
          <p:spPr>
            <a:xfrm>
              <a:off x="0" y="-229261"/>
              <a:ext cx="9036053" cy="8984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endParaRPr lang="es-ES_tradnl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buClr>
                  <a:schemeClr val="dk1"/>
                </a:buClr>
                <a:buSzPts val="2600"/>
              </a:pP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Busca </a:t>
              </a:r>
              <a:r>
                <a:rPr lang="es-ES_tradnl" sz="2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</a:t>
              </a:r>
              <a:r>
                <a:rPr lang="es-ES_tradnl" sz="2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taci</a:t>
              </a:r>
              <a:r>
                <a:rPr lang="es-ES_tradnl" sz="2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ón</a:t>
              </a:r>
              <a:r>
                <a:rPr lang="es-ES_tradnl" sz="2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5</a:t>
              </a: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en tu Cuaderno de Descubrimientos.</a:t>
              </a:r>
              <a:endParaRPr lang="es-ES_tradnl" sz="2800" dirty="0"/>
            </a:p>
          </p:txBody>
        </p:sp>
        <p:cxnSp>
          <p:nvCxnSpPr>
            <p:cNvPr id="186" name="Google Shape;186;p6"/>
            <p:cNvCxnSpPr/>
            <p:nvPr/>
          </p:nvCxnSpPr>
          <p:spPr>
            <a:xfrm>
              <a:off x="0" y="1119844"/>
              <a:ext cx="9036053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7" name="Google Shape;187;p6"/>
            <p:cNvSpPr/>
            <p:nvPr/>
          </p:nvSpPr>
          <p:spPr>
            <a:xfrm>
              <a:off x="0" y="1339301"/>
              <a:ext cx="9036053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188" name="Google Shape;188;p6"/>
            <p:cNvSpPr txBox="1"/>
            <p:nvPr/>
          </p:nvSpPr>
          <p:spPr>
            <a:xfrm>
              <a:off x="0" y="1339301"/>
              <a:ext cx="9036053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Haz un dibujo detallado del </a:t>
              </a:r>
              <a:r>
                <a:rPr lang="es-ES_tradnl" sz="26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Trimerorhachis</a:t>
              </a: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en tu cuaderno, asegurándote de dibujar la ubicación de los ojos en el cráneo.</a:t>
              </a:r>
              <a:endParaRPr lang="es-ES_tradnl" dirty="0"/>
            </a:p>
          </p:txBody>
        </p:sp>
        <p:cxnSp>
          <p:nvCxnSpPr>
            <p:cNvPr id="189" name="Google Shape;189;p6"/>
            <p:cNvCxnSpPr/>
            <p:nvPr/>
          </p:nvCxnSpPr>
          <p:spPr>
            <a:xfrm>
              <a:off x="0" y="2676643"/>
              <a:ext cx="9036053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0" name="Google Shape;190;p6"/>
            <p:cNvSpPr/>
            <p:nvPr/>
          </p:nvSpPr>
          <p:spPr>
            <a:xfrm>
              <a:off x="0" y="2676643"/>
              <a:ext cx="9036053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0" y="2676643"/>
              <a:ext cx="9036053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Haz una predicción sobre la ventaja que podría tener para este animal la colocación de los ojos. Anota tus ideas en tu cuaderno.</a:t>
              </a:r>
              <a:endParaRPr lang="es-ES_tradnl" dirty="0"/>
            </a:p>
          </p:txBody>
        </p:sp>
      </p:grpSp>
      <p:pic>
        <p:nvPicPr>
          <p:cNvPr id="3" name="Picture 2" descr="A red stamp with a chest and text&#10;&#10;Description automatically generated">
            <a:extLst>
              <a:ext uri="{FF2B5EF4-FFF2-40B4-BE49-F238E27FC236}">
                <a16:creationId xmlns:a16="http://schemas.microsoft.com/office/drawing/2014/main" id="{F412DC4E-FB2F-998E-650C-C0351CF74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419" y="5026809"/>
            <a:ext cx="1625600" cy="1625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>
            <a:spLocks noGrp="1"/>
          </p:cNvSpPr>
          <p:nvPr>
            <p:ph type="title"/>
          </p:nvPr>
        </p:nvSpPr>
        <p:spPr>
          <a:xfrm>
            <a:off x="923636" y="579422"/>
            <a:ext cx="11102403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s-ES_tradnl" b="1" dirty="0"/>
              <a:t>Estación 6</a:t>
            </a:r>
            <a:r>
              <a:rPr lang="es-ES_tradnl" dirty="0"/>
              <a:t>: Estructura y Función</a:t>
            </a:r>
          </a:p>
        </p:txBody>
      </p:sp>
      <p:grpSp>
        <p:nvGrpSpPr>
          <p:cNvPr id="198" name="Google Shape;198;p7"/>
          <p:cNvGrpSpPr/>
          <p:nvPr/>
        </p:nvGrpSpPr>
        <p:grpSpPr>
          <a:xfrm>
            <a:off x="1212445" y="1827585"/>
            <a:ext cx="9028836" cy="4012024"/>
            <a:chOff x="0" y="1960"/>
            <a:chExt cx="9028836" cy="4012024"/>
          </a:xfrm>
        </p:grpSpPr>
        <p:cxnSp>
          <p:nvCxnSpPr>
            <p:cNvPr id="199" name="Google Shape;199;p7"/>
            <p:cNvCxnSpPr/>
            <p:nvPr/>
          </p:nvCxnSpPr>
          <p:spPr>
            <a:xfrm>
              <a:off x="0" y="1960"/>
              <a:ext cx="9028836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0" name="Google Shape;200;p7"/>
            <p:cNvSpPr/>
            <p:nvPr/>
          </p:nvSpPr>
          <p:spPr>
            <a:xfrm>
              <a:off x="0" y="1960"/>
              <a:ext cx="9028836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201" name="Google Shape;201;p7"/>
            <p:cNvSpPr txBox="1"/>
            <p:nvPr/>
          </p:nvSpPr>
          <p:spPr>
            <a:xfrm>
              <a:off x="0" y="1960"/>
              <a:ext cx="9028836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endParaRPr lang="es-ES_tradnl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90000"/>
                </a:lnSpc>
                <a:spcBef>
                  <a:spcPts val="910"/>
                </a:spcBef>
                <a:buClr>
                  <a:schemeClr val="dk1"/>
                </a:buClr>
                <a:buSzPts val="2600"/>
              </a:pP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Busca </a:t>
              </a:r>
              <a:r>
                <a:rPr lang="es-ES_tradnl" sz="2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</a:t>
              </a:r>
              <a:r>
                <a:rPr lang="es-ES_tradnl" sz="2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taci</a:t>
              </a:r>
              <a:r>
                <a:rPr lang="es-ES_tradnl" sz="2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ón</a:t>
              </a:r>
              <a:r>
                <a:rPr lang="es-ES_tradnl" sz="2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6</a:t>
              </a: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en tu Cuaderno de Descubrimientos.</a:t>
              </a:r>
              <a:endParaRPr lang="es-ES_tradnl" dirty="0"/>
            </a:p>
          </p:txBody>
        </p:sp>
        <p:cxnSp>
          <p:nvCxnSpPr>
            <p:cNvPr id="202" name="Google Shape;202;p7"/>
            <p:cNvCxnSpPr/>
            <p:nvPr/>
          </p:nvCxnSpPr>
          <p:spPr>
            <a:xfrm>
              <a:off x="0" y="1339301"/>
              <a:ext cx="9028836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3" name="Google Shape;203;p7"/>
            <p:cNvSpPr/>
            <p:nvPr/>
          </p:nvSpPr>
          <p:spPr>
            <a:xfrm>
              <a:off x="0" y="1339301"/>
              <a:ext cx="9028836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204" name="Google Shape;204;p7"/>
            <p:cNvSpPr txBox="1"/>
            <p:nvPr/>
          </p:nvSpPr>
          <p:spPr>
            <a:xfrm>
              <a:off x="0" y="1339301"/>
              <a:ext cx="9028836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Haz un dibujo detallado del espécimen en tu cuaderno, asegurándote de dibujar la ubicación de los ojos en el cráneo.</a:t>
              </a:r>
              <a:endParaRPr lang="es-ES_tradnl" dirty="0"/>
            </a:p>
          </p:txBody>
        </p:sp>
        <p:cxnSp>
          <p:nvCxnSpPr>
            <p:cNvPr id="205" name="Google Shape;205;p7"/>
            <p:cNvCxnSpPr/>
            <p:nvPr/>
          </p:nvCxnSpPr>
          <p:spPr>
            <a:xfrm>
              <a:off x="0" y="2676643"/>
              <a:ext cx="9028836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6" name="Google Shape;206;p7"/>
            <p:cNvSpPr/>
            <p:nvPr/>
          </p:nvSpPr>
          <p:spPr>
            <a:xfrm>
              <a:off x="0" y="2676643"/>
              <a:ext cx="9028836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207" name="Google Shape;207;p7"/>
            <p:cNvSpPr txBox="1"/>
            <p:nvPr/>
          </p:nvSpPr>
          <p:spPr>
            <a:xfrm>
              <a:off x="0" y="2676643"/>
              <a:ext cx="9028836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Discute con tu compañero por qué esta colocación puede ser una ventaja para el animal.</a:t>
              </a:r>
              <a:endParaRPr lang="es-ES_tradnl" dirty="0"/>
            </a:p>
          </p:txBody>
        </p:sp>
      </p:grpSp>
      <p:pic>
        <p:nvPicPr>
          <p:cNvPr id="3" name="Picture 2" descr="A stamp with a logo and text&#10;&#10;Description automatically generated">
            <a:extLst>
              <a:ext uri="{FF2B5EF4-FFF2-40B4-BE49-F238E27FC236}">
                <a16:creationId xmlns:a16="http://schemas.microsoft.com/office/drawing/2014/main" id="{7E6BB80A-3AFA-904E-A5CD-93FF98A18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1" y="5001409"/>
            <a:ext cx="16764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"/>
          <p:cNvSpPr txBox="1">
            <a:spLocks noGrp="1"/>
          </p:cNvSpPr>
          <p:nvPr>
            <p:ph type="title"/>
          </p:nvPr>
        </p:nvSpPr>
        <p:spPr>
          <a:xfrm>
            <a:off x="292608" y="644662"/>
            <a:ext cx="113400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_tradnl" b="1" dirty="0"/>
              <a:t>Estación 7</a:t>
            </a:r>
            <a:r>
              <a:rPr lang="es-ES_tradnl" dirty="0"/>
              <a:t>: Lectura y Pensamiento</a:t>
            </a:r>
          </a:p>
        </p:txBody>
      </p:sp>
      <p:grpSp>
        <p:nvGrpSpPr>
          <p:cNvPr id="214" name="Google Shape;214;p8"/>
          <p:cNvGrpSpPr/>
          <p:nvPr/>
        </p:nvGrpSpPr>
        <p:grpSpPr>
          <a:xfrm>
            <a:off x="845018" y="1932283"/>
            <a:ext cx="9352371" cy="4012024"/>
            <a:chOff x="0" y="1960"/>
            <a:chExt cx="9352371" cy="4012024"/>
          </a:xfrm>
        </p:grpSpPr>
        <p:cxnSp>
          <p:nvCxnSpPr>
            <p:cNvPr id="215" name="Google Shape;215;p8"/>
            <p:cNvCxnSpPr/>
            <p:nvPr/>
          </p:nvCxnSpPr>
          <p:spPr>
            <a:xfrm>
              <a:off x="0" y="1960"/>
              <a:ext cx="9352371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6" name="Google Shape;216;p8"/>
            <p:cNvSpPr/>
            <p:nvPr/>
          </p:nvSpPr>
          <p:spPr>
            <a:xfrm>
              <a:off x="0" y="1960"/>
              <a:ext cx="9352371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217" name="Google Shape;217;p8"/>
            <p:cNvSpPr txBox="1"/>
            <p:nvPr/>
          </p:nvSpPr>
          <p:spPr>
            <a:xfrm>
              <a:off x="0" y="1960"/>
              <a:ext cx="9352371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Lee y piensa cómo la colocación de los ojos en un cráneo puede ser útil o no para un animal.</a:t>
              </a:r>
              <a:endParaRPr lang="es-ES_tradnl"/>
            </a:p>
          </p:txBody>
        </p:sp>
        <p:cxnSp>
          <p:nvCxnSpPr>
            <p:cNvPr id="218" name="Google Shape;218;p8"/>
            <p:cNvCxnSpPr/>
            <p:nvPr/>
          </p:nvCxnSpPr>
          <p:spPr>
            <a:xfrm>
              <a:off x="0" y="1339301"/>
              <a:ext cx="9352371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9" name="Google Shape;219;p8"/>
            <p:cNvSpPr/>
            <p:nvPr/>
          </p:nvSpPr>
          <p:spPr>
            <a:xfrm>
              <a:off x="0" y="1339301"/>
              <a:ext cx="9352371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220" name="Google Shape;220;p8"/>
            <p:cNvSpPr txBox="1"/>
            <p:nvPr/>
          </p:nvSpPr>
          <p:spPr>
            <a:xfrm>
              <a:off x="0" y="1339301"/>
              <a:ext cx="9352371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Ahora observa tus dibujos de las estaciones 5 y 6 y haz una afirmación sobre las ventajas o desventajas que la colocación de los ojos del animal le proporciona.</a:t>
              </a:r>
              <a:endParaRPr lang="es-ES_tradnl" dirty="0"/>
            </a:p>
          </p:txBody>
        </p:sp>
        <p:cxnSp>
          <p:nvCxnSpPr>
            <p:cNvPr id="221" name="Google Shape;221;p8"/>
            <p:cNvCxnSpPr/>
            <p:nvPr/>
          </p:nvCxnSpPr>
          <p:spPr>
            <a:xfrm>
              <a:off x="0" y="2676643"/>
              <a:ext cx="9352371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2" name="Google Shape;222;p8"/>
            <p:cNvSpPr/>
            <p:nvPr/>
          </p:nvSpPr>
          <p:spPr>
            <a:xfrm>
              <a:off x="0" y="2676643"/>
              <a:ext cx="9352371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223" name="Google Shape;223;p8"/>
            <p:cNvSpPr txBox="1"/>
            <p:nvPr/>
          </p:nvSpPr>
          <p:spPr>
            <a:xfrm>
              <a:off x="0" y="2676643"/>
              <a:ext cx="9352371" cy="1337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endParaRPr lang="es-ES_tradnl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s-ES_tradnl" sz="2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Escribe tus afirmaciones en las páginas del cuaderno de las estaciones 5 y 6.</a:t>
              </a:r>
              <a:r>
                <a:rPr lang="es-ES_tradnl" sz="27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es-ES_tradnl" dirty="0"/>
            </a:p>
          </p:txBody>
        </p:sp>
      </p:grpSp>
      <p:pic>
        <p:nvPicPr>
          <p:cNvPr id="5" name="Picture 4" descr="A blue stamp with a chest and text&#10;&#10;Description automatically generated">
            <a:extLst>
              <a:ext uri="{FF2B5EF4-FFF2-40B4-BE49-F238E27FC236}">
                <a16:creationId xmlns:a16="http://schemas.microsoft.com/office/drawing/2014/main" id="{0F09DF9D-F55E-7858-BE64-DF9AFA0C8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389" y="4925717"/>
            <a:ext cx="1735667" cy="17356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"/>
          <p:cNvSpPr/>
          <p:nvPr/>
        </p:nvSpPr>
        <p:spPr>
          <a:xfrm>
            <a:off x="-1" y="-1051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 txBox="1"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s-ES_tradnl" b="1"/>
              <a:t>Estación 8</a:t>
            </a:r>
            <a:r>
              <a:rPr lang="es-ES_tradnl"/>
              <a:t>: Estructura y Función </a:t>
            </a:r>
          </a:p>
        </p:txBody>
      </p:sp>
      <p:grpSp>
        <p:nvGrpSpPr>
          <p:cNvPr id="233" name="Google Shape;233;p9"/>
          <p:cNvGrpSpPr/>
          <p:nvPr/>
        </p:nvGrpSpPr>
        <p:grpSpPr>
          <a:xfrm>
            <a:off x="838200" y="1828800"/>
            <a:ext cx="10515600" cy="4720445"/>
            <a:chOff x="0" y="0"/>
            <a:chExt cx="10515600" cy="4483706"/>
          </a:xfrm>
        </p:grpSpPr>
        <p:cxnSp>
          <p:nvCxnSpPr>
            <p:cNvPr id="234" name="Google Shape;234;p9"/>
            <p:cNvCxnSpPr/>
            <p:nvPr/>
          </p:nvCxnSpPr>
          <p:spPr>
            <a:xfrm>
              <a:off x="0" y="0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5" name="Google Shape;235;p9"/>
            <p:cNvSpPr/>
            <p:nvPr/>
          </p:nvSpPr>
          <p:spPr>
            <a:xfrm>
              <a:off x="0" y="0"/>
              <a:ext cx="10515600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236" name="Google Shape;236;p9"/>
            <p:cNvSpPr txBox="1"/>
            <p:nvPr/>
          </p:nvSpPr>
          <p:spPr>
            <a:xfrm>
              <a:off x="0" y="0"/>
              <a:ext cx="10515600" cy="10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910"/>
                </a:spcBef>
                <a:buClr>
                  <a:schemeClr val="dk1"/>
                </a:buClr>
                <a:buSzPts val="2600"/>
              </a:pPr>
              <a:r>
                <a:rPr lang="es-ES_tradnl" sz="3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r>
                <a:rPr lang="es-ES_tradnl"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Busca </a:t>
              </a:r>
              <a:r>
                <a:rPr lang="es-ES_tradnl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</a:t>
              </a:r>
              <a:r>
                <a:rPr lang="es-ES_tradnl" sz="3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taci</a:t>
              </a:r>
              <a:r>
                <a:rPr lang="es-ES_tradnl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ón</a:t>
              </a:r>
              <a:r>
                <a:rPr lang="es-ES_tradnl" sz="3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8</a:t>
              </a:r>
              <a:r>
                <a:rPr lang="es-ES_tradnl"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en tu Cuaderno de Descubrimientos.</a:t>
              </a:r>
              <a:endParaRPr lang="es-ES_tradnl" sz="3200"/>
            </a:p>
          </p:txBody>
        </p:sp>
        <p:cxnSp>
          <p:nvCxnSpPr>
            <p:cNvPr id="237" name="Google Shape;237;p9"/>
            <p:cNvCxnSpPr/>
            <p:nvPr/>
          </p:nvCxnSpPr>
          <p:spPr>
            <a:xfrm>
              <a:off x="0" y="1088136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8" name="Google Shape;238;p9"/>
            <p:cNvSpPr/>
            <p:nvPr/>
          </p:nvSpPr>
          <p:spPr>
            <a:xfrm>
              <a:off x="0" y="1088136"/>
              <a:ext cx="10515600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0" y="1088136"/>
              <a:ext cx="10515600" cy="660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es-ES_tradnl" sz="3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Mira el cráneo. </a:t>
              </a:r>
              <a:endParaRPr lang="es-ES_tradnl" dirty="0"/>
            </a:p>
          </p:txBody>
        </p:sp>
        <p:cxnSp>
          <p:nvCxnSpPr>
            <p:cNvPr id="240" name="Google Shape;240;p9"/>
            <p:cNvCxnSpPr/>
            <p:nvPr/>
          </p:nvCxnSpPr>
          <p:spPr>
            <a:xfrm>
              <a:off x="0" y="2176272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41" name="Google Shape;241;p9"/>
            <p:cNvSpPr/>
            <p:nvPr/>
          </p:nvSpPr>
          <p:spPr>
            <a:xfrm>
              <a:off x="0" y="2176272"/>
              <a:ext cx="10515600" cy="10881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242" name="Google Shape;242;p9"/>
            <p:cNvSpPr txBox="1"/>
            <p:nvPr/>
          </p:nvSpPr>
          <p:spPr>
            <a:xfrm>
              <a:off x="0" y="2176272"/>
              <a:ext cx="10515600" cy="10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es-ES_tradnl" sz="3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Dibuja el cráneo del espécimen, asegurándote de colocar los ojos y las fosas nasales en el lugar correcto.</a:t>
              </a:r>
              <a:endParaRPr lang="es-ES_tradnl" dirty="0"/>
            </a:p>
          </p:txBody>
        </p:sp>
        <p:cxnSp>
          <p:nvCxnSpPr>
            <p:cNvPr id="243" name="Google Shape;243;p9"/>
            <p:cNvCxnSpPr/>
            <p:nvPr/>
          </p:nvCxnSpPr>
          <p:spPr>
            <a:xfrm>
              <a:off x="0" y="3264408"/>
              <a:ext cx="10515600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44" name="Google Shape;244;p9"/>
            <p:cNvSpPr/>
            <p:nvPr/>
          </p:nvSpPr>
          <p:spPr>
            <a:xfrm>
              <a:off x="0" y="3264408"/>
              <a:ext cx="10515600" cy="10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_tradnl"/>
            </a:p>
          </p:txBody>
        </p:sp>
        <p:sp>
          <p:nvSpPr>
            <p:cNvPr id="245" name="Google Shape;245;p9"/>
            <p:cNvSpPr txBox="1"/>
            <p:nvPr/>
          </p:nvSpPr>
          <p:spPr>
            <a:xfrm>
              <a:off x="0" y="3395606"/>
              <a:ext cx="10515600" cy="10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es-ES_tradnl" sz="3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</a:t>
              </a:r>
              <a:r>
                <a:rPr lang="es-ES_tradnl" sz="3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Usando</a:t>
              </a:r>
              <a:r>
                <a:rPr lang="es-ES_tradnl" sz="3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tus observaciones, ¿dónde crees que podría haber vivido el animal con ojos y orificios nasales en la parte superior 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lang="es-ES_tradnl" sz="3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la cabeza? </a:t>
              </a:r>
              <a:endParaRPr lang="es-ES_tradnl" dirty="0"/>
            </a:p>
          </p:txBody>
        </p:sp>
      </p:grpSp>
      <p:pic>
        <p:nvPicPr>
          <p:cNvPr id="3" name="Picture 2" descr="A red stamp with a tool box and text&#10;&#10;Description automatically generated">
            <a:extLst>
              <a:ext uri="{FF2B5EF4-FFF2-40B4-BE49-F238E27FC236}">
                <a16:creationId xmlns:a16="http://schemas.microsoft.com/office/drawing/2014/main" id="{16453EDD-4CE7-0BCC-B916-E171A8975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3549" y="5403693"/>
            <a:ext cx="1248652" cy="12486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748</Words>
  <Application>Microsoft Office PowerPoint</Application>
  <PresentationFormat>Widescreen</PresentationFormat>
  <Paragraphs>66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Task Cards for Stations— Looking Back in Time Using Fossil Evidence</vt:lpstr>
      <vt:lpstr>Estación 1: Similitudes y Diferencias</vt:lpstr>
      <vt:lpstr>Estación 2: Observaciones e Inferencias</vt:lpstr>
      <vt:lpstr>Station 3: Inferencias Basadas en Evidencia </vt:lpstr>
      <vt:lpstr>Estación 4: Inferencias Basadas en Evidencia </vt:lpstr>
      <vt:lpstr>Estación 5:  Predicciones</vt:lpstr>
      <vt:lpstr>Estación 6: Estructura y Función</vt:lpstr>
      <vt:lpstr>Estación 7: Lectura y Pensamiento</vt:lpstr>
      <vt:lpstr>Estación 8: Estructura y Función </vt:lpstr>
      <vt:lpstr>Estación 9: Reuniendo Datos Como Paleontólogos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Back in Time Using Fossil Evidence</dc:title>
  <dc:subject/>
  <dc:creator>K20 Center</dc:creator>
  <cp:keywords/>
  <dc:description/>
  <cp:lastModifiedBy>Bigler, Elijah B.</cp:lastModifiedBy>
  <cp:revision>46</cp:revision>
  <dcterms:created xsi:type="dcterms:W3CDTF">2023-05-15T15:48:17Z</dcterms:created>
  <dcterms:modified xsi:type="dcterms:W3CDTF">2023-09-08T15:23:30Z</dcterms:modified>
  <cp:category/>
</cp:coreProperties>
</file>