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wqaEOsbn2n7IBFrvdl0w30p3y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757A3-3DB6-4F5B-B8FE-C1CEBF3573C0}" v="6" dt="2023-06-08T17:45:13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gler, Elijah B." userId="f8c51b32-9712-48c3-a3e3-6e02870c610e" providerId="ADAL" clId="{20C757A3-3DB6-4F5B-B8FE-C1CEBF3573C0}"/>
    <pc:docChg chg="undo custSel modSld">
      <pc:chgData name="Bigler, Elijah B." userId="f8c51b32-9712-48c3-a3e3-6e02870c610e" providerId="ADAL" clId="{20C757A3-3DB6-4F5B-B8FE-C1CEBF3573C0}" dt="2023-06-20T14:51:06.696" v="195" actId="1076"/>
      <pc:docMkLst>
        <pc:docMk/>
      </pc:docMkLst>
      <pc:sldChg chg="addSp delSp modSp mod">
        <pc:chgData name="Bigler, Elijah B." userId="f8c51b32-9712-48c3-a3e3-6e02870c610e" providerId="ADAL" clId="{20C757A3-3DB6-4F5B-B8FE-C1CEBF3573C0}" dt="2023-06-20T14:51:06.696" v="195" actId="1076"/>
        <pc:sldMkLst>
          <pc:docMk/>
          <pc:sldMk cId="0" sldId="256"/>
        </pc:sldMkLst>
        <pc:spChg chg="mod">
          <ac:chgData name="Bigler, Elijah B." userId="f8c51b32-9712-48c3-a3e3-6e02870c610e" providerId="ADAL" clId="{20C757A3-3DB6-4F5B-B8FE-C1CEBF3573C0}" dt="2023-06-20T14:51:06.696" v="195" actId="1076"/>
          <ac:spMkLst>
            <pc:docMk/>
            <pc:sldMk cId="0" sldId="256"/>
            <ac:spMk id="88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20T14:50:59.057" v="193" actId="1076"/>
          <ac:spMkLst>
            <pc:docMk/>
            <pc:sldMk cId="0" sldId="256"/>
            <ac:spMk id="89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20T14:51:03.043" v="194" actId="1076"/>
          <ac:spMkLst>
            <pc:docMk/>
            <pc:sldMk cId="0" sldId="256"/>
            <ac:spMk id="91" creationId="{00000000-0000-0000-0000-000000000000}"/>
          </ac:spMkLst>
        </pc:spChg>
        <pc:picChg chg="add mod">
          <ac:chgData name="Bigler, Elijah B." userId="f8c51b32-9712-48c3-a3e3-6e02870c610e" providerId="ADAL" clId="{20C757A3-3DB6-4F5B-B8FE-C1CEBF3573C0}" dt="2023-06-08T17:16:02.539" v="5" actId="1076"/>
          <ac:picMkLst>
            <pc:docMk/>
            <pc:sldMk cId="0" sldId="256"/>
            <ac:picMk id="2" creationId="{6EBB0A89-116D-75D9-85CA-96B19356A77F}"/>
          </ac:picMkLst>
        </pc:picChg>
        <pc:picChg chg="del">
          <ac:chgData name="Bigler, Elijah B." userId="f8c51b32-9712-48c3-a3e3-6e02870c610e" providerId="ADAL" clId="{20C757A3-3DB6-4F5B-B8FE-C1CEBF3573C0}" dt="2023-06-08T17:15:39.971" v="3" actId="478"/>
          <ac:picMkLst>
            <pc:docMk/>
            <pc:sldMk cId="0" sldId="256"/>
            <ac:picMk id="90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20T14:50:37.857" v="192" actId="1076"/>
        <pc:sldMkLst>
          <pc:docMk/>
          <pc:sldMk cId="0" sldId="257"/>
        </pc:sldMkLst>
        <pc:spChg chg="mod">
          <ac:chgData name="Bigler, Elijah B." userId="f8c51b32-9712-48c3-a3e3-6e02870c610e" providerId="ADAL" clId="{20C757A3-3DB6-4F5B-B8FE-C1CEBF3573C0}" dt="2023-06-20T14:50:37.857" v="192" actId="1076"/>
          <ac:spMkLst>
            <pc:docMk/>
            <pc:sldMk cId="0" sldId="257"/>
            <ac:spMk id="96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15:30.783" v="2" actId="1076"/>
          <ac:picMkLst>
            <pc:docMk/>
            <pc:sldMk cId="0" sldId="257"/>
            <ac:picMk id="116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20T14:50:31.755" v="191" actId="1076"/>
        <pc:sldMkLst>
          <pc:docMk/>
          <pc:sldMk cId="0" sldId="258"/>
        </pc:sldMkLst>
        <pc:spChg chg="mod">
          <ac:chgData name="Bigler, Elijah B." userId="f8c51b32-9712-48c3-a3e3-6e02870c610e" providerId="ADAL" clId="{20C757A3-3DB6-4F5B-B8FE-C1CEBF3573C0}" dt="2023-06-20T14:50:31.755" v="191" actId="1076"/>
          <ac:spMkLst>
            <pc:docMk/>
            <pc:sldMk cId="0" sldId="258"/>
            <ac:spMk id="121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15T19:13:00.564" v="60" actId="20577"/>
          <ac:spMkLst>
            <pc:docMk/>
            <pc:sldMk cId="0" sldId="258"/>
            <ac:spMk id="125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19:27.558" v="6" actId="1076"/>
          <ac:picMkLst>
            <pc:docMk/>
            <pc:sldMk cId="0" sldId="258"/>
            <ac:picMk id="135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15T19:13:03.683" v="61" actId="20577"/>
        <pc:sldMkLst>
          <pc:docMk/>
          <pc:sldMk cId="0" sldId="259"/>
        </pc:sldMkLst>
        <pc:spChg chg="mod">
          <ac:chgData name="Bigler, Elijah B." userId="f8c51b32-9712-48c3-a3e3-6e02870c610e" providerId="ADAL" clId="{20C757A3-3DB6-4F5B-B8FE-C1CEBF3573C0}" dt="2023-06-08T17:26:00.117" v="32" actId="1076"/>
          <ac:spMkLst>
            <pc:docMk/>
            <pc:sldMk cId="0" sldId="259"/>
            <ac:spMk id="140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15T19:13:03.683" v="61" actId="20577"/>
          <ac:spMkLst>
            <pc:docMk/>
            <pc:sldMk cId="0" sldId="259"/>
            <ac:spMk id="144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0:07.681" v="10" actId="14100"/>
          <ac:picMkLst>
            <pc:docMk/>
            <pc:sldMk cId="0" sldId="259"/>
            <ac:picMk id="154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20T14:50:23.927" v="190" actId="1076"/>
        <pc:sldMkLst>
          <pc:docMk/>
          <pc:sldMk cId="0" sldId="260"/>
        </pc:sldMkLst>
        <pc:spChg chg="mod">
          <ac:chgData name="Bigler, Elijah B." userId="f8c51b32-9712-48c3-a3e3-6e02870c610e" providerId="ADAL" clId="{20C757A3-3DB6-4F5B-B8FE-C1CEBF3573C0}" dt="2023-06-20T14:50:23.927" v="190" actId="1076"/>
          <ac:spMkLst>
            <pc:docMk/>
            <pc:sldMk cId="0" sldId="260"/>
            <ac:spMk id="159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15T19:12:53.955" v="59" actId="20577"/>
          <ac:spMkLst>
            <pc:docMk/>
            <pc:sldMk cId="0" sldId="260"/>
            <ac:spMk id="163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20T14:45:36.752" v="180" actId="20577"/>
          <ac:spMkLst>
            <pc:docMk/>
            <pc:sldMk cId="0" sldId="260"/>
            <ac:spMk id="172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0:24.961" v="11" actId="1076"/>
          <ac:picMkLst>
            <pc:docMk/>
            <pc:sldMk cId="0" sldId="260"/>
            <ac:picMk id="176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20T14:46:00.036" v="183" actId="1076"/>
        <pc:sldMkLst>
          <pc:docMk/>
          <pc:sldMk cId="0" sldId="261"/>
        </pc:sldMkLst>
        <pc:spChg chg="mod">
          <ac:chgData name="Bigler, Elijah B." userId="f8c51b32-9712-48c3-a3e3-6e02870c610e" providerId="ADAL" clId="{20C757A3-3DB6-4F5B-B8FE-C1CEBF3573C0}" dt="2023-06-15T19:19:25.448" v="137" actId="20577"/>
          <ac:spMkLst>
            <pc:docMk/>
            <pc:sldMk cId="0" sldId="261"/>
            <ac:spMk id="181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15T19:26:51.103" v="163" actId="20577"/>
          <ac:spMkLst>
            <pc:docMk/>
            <pc:sldMk cId="0" sldId="261"/>
            <ac:spMk id="185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20T14:45:57.659" v="182" actId="1076"/>
          <ac:spMkLst>
            <pc:docMk/>
            <pc:sldMk cId="0" sldId="261"/>
            <ac:spMk id="188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20T14:46:00.036" v="183" actId="1076"/>
          <ac:spMkLst>
            <pc:docMk/>
            <pc:sldMk cId="0" sldId="261"/>
            <ac:spMk id="191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0:30.938" v="12" actId="1076"/>
          <ac:picMkLst>
            <pc:docMk/>
            <pc:sldMk cId="0" sldId="261"/>
            <ac:picMk id="192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20T14:50:13.087" v="189" actId="1076"/>
        <pc:sldMkLst>
          <pc:docMk/>
          <pc:sldMk cId="0" sldId="262"/>
        </pc:sldMkLst>
        <pc:spChg chg="mod">
          <ac:chgData name="Bigler, Elijah B." userId="f8c51b32-9712-48c3-a3e3-6e02870c610e" providerId="ADAL" clId="{20C757A3-3DB6-4F5B-B8FE-C1CEBF3573C0}" dt="2023-06-20T14:50:13.087" v="189" actId="1076"/>
          <ac:spMkLst>
            <pc:docMk/>
            <pc:sldMk cId="0" sldId="262"/>
            <ac:spMk id="197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15T19:24:09.722" v="138" actId="20577"/>
          <ac:spMkLst>
            <pc:docMk/>
            <pc:sldMk cId="0" sldId="262"/>
            <ac:spMk id="201" creationId="{00000000-0000-0000-0000-000000000000}"/>
          </ac:spMkLst>
        </pc:spChg>
        <pc:grpChg chg="mod">
          <ac:chgData name="Bigler, Elijah B." userId="f8c51b32-9712-48c3-a3e3-6e02870c610e" providerId="ADAL" clId="{20C757A3-3DB6-4F5B-B8FE-C1CEBF3573C0}" dt="2023-06-20T14:50:09.459" v="188" actId="1076"/>
          <ac:grpSpMkLst>
            <pc:docMk/>
            <pc:sldMk cId="0" sldId="262"/>
            <ac:grpSpMk id="198" creationId="{00000000-0000-0000-0000-000000000000}"/>
          </ac:grpSpMkLst>
        </pc:grpChg>
        <pc:picChg chg="mod">
          <ac:chgData name="Bigler, Elijah B." userId="f8c51b32-9712-48c3-a3e3-6e02870c610e" providerId="ADAL" clId="{20C757A3-3DB6-4F5B-B8FE-C1CEBF3573C0}" dt="2023-06-08T17:20:36.723" v="13" actId="1076"/>
          <ac:picMkLst>
            <pc:docMk/>
            <pc:sldMk cId="0" sldId="262"/>
            <ac:picMk id="208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20T14:47:37.394" v="184" actId="1076"/>
        <pc:sldMkLst>
          <pc:docMk/>
          <pc:sldMk cId="0" sldId="263"/>
        </pc:sldMkLst>
        <pc:spChg chg="mod">
          <ac:chgData name="Bigler, Elijah B." userId="f8c51b32-9712-48c3-a3e3-6e02870c610e" providerId="ADAL" clId="{20C757A3-3DB6-4F5B-B8FE-C1CEBF3573C0}" dt="2023-06-20T14:47:37.394" v="184" actId="1076"/>
          <ac:spMkLst>
            <pc:docMk/>
            <pc:sldMk cId="0" sldId="263"/>
            <ac:spMk id="213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15T19:27:10.918" v="165" actId="20577"/>
          <ac:spMkLst>
            <pc:docMk/>
            <pc:sldMk cId="0" sldId="263"/>
            <ac:spMk id="223" creationId="{00000000-0000-0000-0000-000000000000}"/>
          </ac:spMkLst>
        </pc:spChg>
        <pc:grpChg chg="mod">
          <ac:chgData name="Bigler, Elijah B." userId="f8c51b32-9712-48c3-a3e3-6e02870c610e" providerId="ADAL" clId="{20C757A3-3DB6-4F5B-B8FE-C1CEBF3573C0}" dt="2023-06-15T19:27:32.992" v="166" actId="1076"/>
          <ac:grpSpMkLst>
            <pc:docMk/>
            <pc:sldMk cId="0" sldId="263"/>
            <ac:grpSpMk id="214" creationId="{00000000-0000-0000-0000-000000000000}"/>
          </ac:grpSpMkLst>
        </pc:grpChg>
        <pc:picChg chg="mod">
          <ac:chgData name="Bigler, Elijah B." userId="f8c51b32-9712-48c3-a3e3-6e02870c610e" providerId="ADAL" clId="{20C757A3-3DB6-4F5B-B8FE-C1CEBF3573C0}" dt="2023-06-08T17:20:53.094" v="14" actId="1076"/>
          <ac:picMkLst>
            <pc:docMk/>
            <pc:sldMk cId="0" sldId="263"/>
            <ac:picMk id="224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15T19:13:26.213" v="65" actId="113"/>
        <pc:sldMkLst>
          <pc:docMk/>
          <pc:sldMk cId="0" sldId="264"/>
        </pc:sldMkLst>
        <pc:spChg chg="mod">
          <ac:chgData name="Bigler, Elijah B." userId="f8c51b32-9712-48c3-a3e3-6e02870c610e" providerId="ADAL" clId="{20C757A3-3DB6-4F5B-B8FE-C1CEBF3573C0}" dt="2023-06-08T17:26:42.731" v="38" actId="1076"/>
          <ac:spMkLst>
            <pc:docMk/>
            <pc:sldMk cId="0" sldId="264"/>
            <ac:spMk id="230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08T17:26:46.473" v="39" actId="120"/>
          <ac:spMkLst>
            <pc:docMk/>
            <pc:sldMk cId="0" sldId="264"/>
            <ac:spMk id="231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15T19:13:26.213" v="65" actId="113"/>
          <ac:spMkLst>
            <pc:docMk/>
            <pc:sldMk cId="0" sldId="264"/>
            <ac:spMk id="236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1:10.638" v="16" actId="1076"/>
          <ac:picMkLst>
            <pc:docMk/>
            <pc:sldMk cId="0" sldId="264"/>
            <ac:picMk id="232" creationId="{00000000-0000-0000-0000-000000000000}"/>
          </ac:picMkLst>
        </pc:picChg>
      </pc:sldChg>
      <pc:sldChg chg="addSp modSp mod">
        <pc:chgData name="Bigler, Elijah B." userId="f8c51b32-9712-48c3-a3e3-6e02870c610e" providerId="ADAL" clId="{20C757A3-3DB6-4F5B-B8FE-C1CEBF3573C0}" dt="2023-06-15T19:19:05.325" v="134" actId="20577"/>
        <pc:sldMkLst>
          <pc:docMk/>
          <pc:sldMk cId="0" sldId="265"/>
        </pc:sldMkLst>
        <pc:spChg chg="mod">
          <ac:chgData name="Bigler, Elijah B." userId="f8c51b32-9712-48c3-a3e3-6e02870c610e" providerId="ADAL" clId="{20C757A3-3DB6-4F5B-B8FE-C1CEBF3573C0}" dt="2023-06-08T17:27:01.801" v="42" actId="1076"/>
          <ac:spMkLst>
            <pc:docMk/>
            <pc:sldMk cId="0" sldId="265"/>
            <ac:spMk id="250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08T17:27:10.397" v="43" actId="1076"/>
          <ac:spMkLst>
            <pc:docMk/>
            <pc:sldMk cId="0" sldId="265"/>
            <ac:spMk id="251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15T19:19:05.325" v="134" actId="20577"/>
          <ac:spMkLst>
            <pc:docMk/>
            <pc:sldMk cId="0" sldId="265"/>
            <ac:spMk id="252" creationId="{00000000-0000-0000-0000-000000000000}"/>
          </ac:spMkLst>
        </pc:spChg>
        <pc:picChg chg="add mod">
          <ac:chgData name="Bigler, Elijah B." userId="f8c51b32-9712-48c3-a3e3-6e02870c610e" providerId="ADAL" clId="{20C757A3-3DB6-4F5B-B8FE-C1CEBF3573C0}" dt="2023-06-08T17:39:00.054" v="55" actId="1076"/>
          <ac:picMkLst>
            <pc:docMk/>
            <pc:sldMk cId="0" sldId="265"/>
            <ac:picMk id="2" creationId="{75C9DCB9-494B-8E1B-75B8-D6825ACDCE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42772" y="929174"/>
            <a:ext cx="10506456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n-US" b="1" dirty="0"/>
              <a:t>Task Cards for Stations—</a:t>
            </a:r>
            <a:br>
              <a:rPr lang="en-US" b="1" dirty="0"/>
            </a:br>
            <a:r>
              <a:rPr lang="en-US" b="1" dirty="0"/>
              <a:t>Looking Back in Time Using Fossil Evidence</a:t>
            </a:r>
            <a:endParaRPr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1193395" y="2832736"/>
            <a:ext cx="8981529" cy="338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884" lvl="0" indent="-2386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9"/>
              <a:buChar char="•"/>
            </a:pPr>
            <a:r>
              <a:rPr lang="en-US" sz="37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off the task cards for each station</a:t>
            </a:r>
            <a:endParaRPr dirty="0"/>
          </a:p>
          <a:p>
            <a:pPr marL="214884" lvl="0" indent="-238696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3759"/>
              <a:buChar char="•"/>
            </a:pPr>
            <a:r>
              <a:rPr lang="en-US" sz="37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Laminate if possible.</a:t>
            </a:r>
            <a:endParaRPr dirty="0"/>
          </a:p>
          <a:p>
            <a:pPr marL="214884" lvl="0" indent="-238696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3759"/>
              <a:buChar char="•"/>
            </a:pPr>
            <a:r>
              <a:rPr lang="en-US" sz="37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the task card with the matching specimen or photo at a station or desk.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842772" y="2335336"/>
            <a:ext cx="8810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2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Directions: </a:t>
            </a:r>
            <a:endParaRPr sz="2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red stamp with a chest and text&#10;&#10;Description automatically generated">
            <a:extLst>
              <a:ext uri="{FF2B5EF4-FFF2-40B4-BE49-F238E27FC236}">
                <a16:creationId xmlns:a16="http://schemas.microsoft.com/office/drawing/2014/main" id="{BECCCB8D-C849-0F2C-B13C-B0E6D66D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472" y="3969355"/>
            <a:ext cx="2250873" cy="2250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141350" y="258463"/>
            <a:ext cx="6051412" cy="184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b="1" dirty="0"/>
              <a:t>Station 9</a:t>
            </a:r>
            <a:r>
              <a:rPr lang="en-US" dirty="0"/>
              <a:t>: Collecting Data Like a Paleontologist </a:t>
            </a:r>
            <a:endParaRPr dirty="0"/>
          </a:p>
        </p:txBody>
      </p:sp>
      <p:sp>
        <p:nvSpPr>
          <p:cNvPr id="252" name="Google Shape;252;p10"/>
          <p:cNvSpPr txBox="1"/>
          <p:nvPr/>
        </p:nvSpPr>
        <p:spPr>
          <a:xfrm>
            <a:off x="6100150" y="471425"/>
            <a:ext cx="5950500" cy="600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374151"/>
                </a:solidFill>
              </a:rPr>
              <a:t>Data Collection List</a:t>
            </a:r>
            <a:endParaRPr b="1" dirty="0"/>
          </a:p>
          <a:p>
            <a: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n-US" sz="2400" dirty="0">
                <a:solidFill>
                  <a:srgbClr val="374151"/>
                </a:solidFill>
              </a:rPr>
              <a:t>Write the name of the specimen: </a:t>
            </a:r>
            <a:r>
              <a:rPr lang="en-US" sz="2400" b="1" u="sng" dirty="0">
                <a:solidFill>
                  <a:srgbClr val="374151"/>
                </a:solidFill>
              </a:rPr>
              <a:t>Ammonite</a:t>
            </a:r>
            <a:r>
              <a:rPr lang="en-US" sz="2400" b="1" dirty="0">
                <a:solidFill>
                  <a:srgbClr val="374151"/>
                </a:solidFill>
              </a:rPr>
              <a:t>.</a:t>
            </a:r>
            <a:r>
              <a:rPr lang="en-US" sz="2400" b="1" u="sng" dirty="0">
                <a:solidFill>
                  <a:srgbClr val="374151"/>
                </a:solidFill>
              </a:rPr>
              <a:t> </a:t>
            </a:r>
            <a:r>
              <a:rPr lang="en-US" sz="2400" b="1" i="0" u="sng" strike="noStrike" cap="none" dirty="0">
                <a:solidFill>
                  <a:srgbClr val="374151"/>
                </a:solidFill>
              </a:rPr>
              <a:t> </a:t>
            </a:r>
            <a:endParaRPr sz="2400" b="1" u="sng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n-US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Location where the sample was found.</a:t>
            </a:r>
            <a:endParaRPr sz="2400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n-US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Length of the skull</a:t>
            </a:r>
            <a:r>
              <a:rPr lang="en-US" sz="2400" dirty="0">
                <a:solidFill>
                  <a:srgbClr val="374151"/>
                </a:solidFill>
              </a:rPr>
              <a:t> in cm. </a:t>
            </a:r>
            <a:r>
              <a:rPr lang="en-US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n-US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Width of the skull </a:t>
            </a:r>
            <a:r>
              <a:rPr lang="en-US" sz="2400" dirty="0">
                <a:solidFill>
                  <a:srgbClr val="374151"/>
                </a:solidFill>
              </a:rPr>
              <a:t>in cm. </a:t>
            </a:r>
            <a:endParaRPr sz="2400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n-US" sz="2400" dirty="0">
                <a:solidFill>
                  <a:srgbClr val="374151"/>
                </a:solidFill>
              </a:rPr>
              <a:t>Skull features: Does it have rings or curves on it? If yes, please describe the rings or curves.</a:t>
            </a:r>
            <a:endParaRPr sz="2400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n-US" sz="2400" dirty="0">
                <a:solidFill>
                  <a:srgbClr val="374151"/>
                </a:solidFill>
              </a:rPr>
              <a:t>Where are the eyes placed? </a:t>
            </a:r>
            <a:endParaRPr sz="2400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n-US" sz="2400" dirty="0">
                <a:solidFill>
                  <a:srgbClr val="374151"/>
                </a:solidFill>
              </a:rPr>
              <a:t>Measure the distance between the ridges on the body. </a:t>
            </a:r>
            <a:r>
              <a:rPr lang="en-US" sz="2400" i="1" dirty="0">
                <a:solidFill>
                  <a:srgbClr val="374151"/>
                </a:solidFill>
              </a:rPr>
              <a:t>This will show you growth per year!</a:t>
            </a:r>
            <a:endParaRPr sz="2400" i="1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n-US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Additional notes or observations:</a:t>
            </a:r>
            <a:endParaRPr dirty="0"/>
          </a:p>
        </p:txBody>
      </p:sp>
      <p:grpSp>
        <p:nvGrpSpPr>
          <p:cNvPr id="253" name="Google Shape;253;p10"/>
          <p:cNvGrpSpPr/>
          <p:nvPr/>
        </p:nvGrpSpPr>
        <p:grpSpPr>
          <a:xfrm>
            <a:off x="391875" y="2101750"/>
            <a:ext cx="5224190" cy="3765005"/>
            <a:chOff x="0" y="659"/>
            <a:chExt cx="5521232" cy="3727359"/>
          </a:xfrm>
        </p:grpSpPr>
        <p:sp>
          <p:nvSpPr>
            <p:cNvPr id="254" name="Google Shape;254;p10"/>
            <p:cNvSpPr/>
            <p:nvPr/>
          </p:nvSpPr>
          <p:spPr>
            <a:xfrm>
              <a:off x="0" y="2806725"/>
              <a:ext cx="1380303" cy="92123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0" y="2806725"/>
              <a:ext cx="1380303" cy="921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150" tIns="227575" rIns="98150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</a:t>
              </a:r>
              <a:r>
                <a:rPr lang="en-US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</a:t>
              </a: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2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1380303" y="2806725"/>
              <a:ext cx="4140911" cy="921230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 txBox="1"/>
            <p:nvPr/>
          </p:nvSpPr>
          <p:spPr>
            <a:xfrm>
              <a:off x="1492232" y="2806718"/>
              <a:ext cx="4029000" cy="9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975" tIns="215900" rIns="83975" bIns="21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record data about this specimen. </a:t>
              </a:r>
              <a:endParaRPr b="1"/>
            </a:p>
          </p:txBody>
        </p:sp>
        <p:sp>
          <p:nvSpPr>
            <p:cNvPr id="258" name="Google Shape;258;p10"/>
            <p:cNvSpPr/>
            <p:nvPr/>
          </p:nvSpPr>
          <p:spPr>
            <a:xfrm rot="10800000">
              <a:off x="0" y="1403692"/>
              <a:ext cx="1380303" cy="141685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4CC38C"/>
            </a:solidFill>
            <a:ln w="12700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0" y="1403692"/>
              <a:ext cx="1380303" cy="920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150" tIns="227575" rIns="98150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</a:t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380303" y="1403692"/>
              <a:ext cx="4140911" cy="920953"/>
            </a:xfrm>
            <a:prstGeom prst="rect">
              <a:avLst/>
            </a:prstGeom>
            <a:solidFill>
              <a:srgbClr val="CCE8DD">
                <a:alpha val="89803"/>
              </a:srgbClr>
            </a:solidFill>
            <a:ln w="12700" cap="flat" cmpd="sng">
              <a:solidFill>
                <a:srgbClr val="CCE8DD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1380303" y="1403692"/>
              <a:ext cx="4140911" cy="920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975" tIns="215900" rIns="83975" bIns="21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the measurement tools provided to collect and </a:t>
              </a:r>
              <a:endParaRPr b="1"/>
            </a:p>
          </p:txBody>
        </p:sp>
        <p:sp>
          <p:nvSpPr>
            <p:cNvPr id="262" name="Google Shape;262;p10"/>
            <p:cNvSpPr/>
            <p:nvPr/>
          </p:nvSpPr>
          <p:spPr>
            <a:xfrm rot="10800000">
              <a:off x="0" y="659"/>
              <a:ext cx="1380303" cy="141685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0" y="659"/>
              <a:ext cx="1380303" cy="920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150" tIns="227575" rIns="98150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Find</a:t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380303" y="659"/>
              <a:ext cx="4140911" cy="920953"/>
            </a:xfrm>
            <a:prstGeom prst="rect">
              <a:avLst/>
            </a:prstGeom>
            <a:solidFill>
              <a:srgbClr val="D3E1CC">
                <a:alpha val="89803"/>
              </a:srgbClr>
            </a:solidFill>
            <a:ln w="12700" cap="flat" cmpd="sng">
              <a:solidFill>
                <a:srgbClr val="D3E1C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1380283" y="659"/>
              <a:ext cx="4140900" cy="9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975" tIns="215900" rIns="83975" bIns="21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r>
                <a:rPr lang="en-US" sz="1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 Station 8 in your Discovery Notebook.</a:t>
              </a:r>
              <a:endParaRPr b="1"/>
            </a:p>
          </p:txBody>
        </p:sp>
      </p:grpSp>
      <p:pic>
        <p:nvPicPr>
          <p:cNvPr id="4" name="Picture 3" descr="A red stamp with a chest and text&#10;&#10;Description automatically generated">
            <a:extLst>
              <a:ext uri="{FF2B5EF4-FFF2-40B4-BE49-F238E27FC236}">
                <a16:creationId xmlns:a16="http://schemas.microsoft.com/office/drawing/2014/main" id="{FAB457B0-55EE-6A2C-94AB-396DA921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204" y="5696774"/>
            <a:ext cx="689801" cy="6898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69405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b="1" dirty="0"/>
              <a:t>Station 1</a:t>
            </a:r>
            <a:r>
              <a:rPr lang="en-US" dirty="0"/>
              <a:t>: Similarities and Differences</a:t>
            </a:r>
            <a:endParaRPr dirty="0"/>
          </a:p>
        </p:txBody>
      </p:sp>
      <p:grpSp>
        <p:nvGrpSpPr>
          <p:cNvPr id="97" name="Google Shape;97;p2"/>
          <p:cNvGrpSpPr/>
          <p:nvPr/>
        </p:nvGrpSpPr>
        <p:grpSpPr>
          <a:xfrm>
            <a:off x="838200" y="1827749"/>
            <a:ext cx="10515600" cy="4347088"/>
            <a:chOff x="0" y="2124"/>
            <a:chExt cx="10515600" cy="4347088"/>
          </a:xfrm>
        </p:grpSpPr>
        <p:cxnSp>
          <p:nvCxnSpPr>
            <p:cNvPr id="98" name="Google Shape;98;p2"/>
            <p:cNvCxnSpPr/>
            <p:nvPr/>
          </p:nvCxnSpPr>
          <p:spPr>
            <a:xfrm>
              <a:off x="0" y="2124"/>
              <a:ext cx="1051560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9" name="Google Shape;99;p2"/>
            <p:cNvSpPr/>
            <p:nvPr/>
          </p:nvSpPr>
          <p:spPr>
            <a:xfrm>
              <a:off x="0" y="2124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0" y="2124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Find </a:t>
              </a:r>
              <a:r>
                <a:rPr lang="en-US" sz="2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Station 1 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your Discovery Notebook.</a:t>
              </a:r>
              <a:endParaRPr/>
            </a:p>
          </p:txBody>
        </p:sp>
        <p:cxnSp>
          <p:nvCxnSpPr>
            <p:cNvPr id="101" name="Google Shape;101;p2"/>
            <p:cNvCxnSpPr/>
            <p:nvPr/>
          </p:nvCxnSpPr>
          <p:spPr>
            <a:xfrm>
              <a:off x="0" y="726639"/>
              <a:ext cx="10515600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2" name="Google Shape;102;p2"/>
            <p:cNvSpPr/>
            <p:nvPr/>
          </p:nvSpPr>
          <p:spPr>
            <a:xfrm>
              <a:off x="0" y="726639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0" y="726639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Look at the two specimens carefully with the hand lens. </a:t>
              </a:r>
              <a:endParaRPr/>
            </a:p>
          </p:txBody>
        </p:sp>
        <p:cxnSp>
          <p:nvCxnSpPr>
            <p:cNvPr id="104" name="Google Shape;104;p2"/>
            <p:cNvCxnSpPr/>
            <p:nvPr/>
          </p:nvCxnSpPr>
          <p:spPr>
            <a:xfrm>
              <a:off x="0" y="1451154"/>
              <a:ext cx="10515600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5" name="Google Shape;105;p2"/>
            <p:cNvSpPr/>
            <p:nvPr/>
          </p:nvSpPr>
          <p:spPr>
            <a:xfrm>
              <a:off x="0" y="1451154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1451154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Make sketches from your observation of each trilobite in your notebook.</a:t>
              </a:r>
              <a:endParaRPr/>
            </a:p>
          </p:txBody>
        </p:sp>
        <p:cxnSp>
          <p:nvCxnSpPr>
            <p:cNvPr id="107" name="Google Shape;107;p2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8" name="Google Shape;108;p2"/>
            <p:cNvSpPr/>
            <p:nvPr/>
          </p:nvSpPr>
          <p:spPr>
            <a:xfrm>
              <a:off x="0" y="2175669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2175669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Write about how these two specimens are similar.</a:t>
              </a:r>
              <a:endParaRPr/>
            </a:p>
          </p:txBody>
        </p:sp>
        <p:cxnSp>
          <p:nvCxnSpPr>
            <p:cNvPr id="110" name="Google Shape;110;p2"/>
            <p:cNvCxnSpPr/>
            <p:nvPr/>
          </p:nvCxnSpPr>
          <p:spPr>
            <a:xfrm>
              <a:off x="0" y="2900183"/>
              <a:ext cx="10515600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111;p2"/>
            <p:cNvSpPr/>
            <p:nvPr/>
          </p:nvSpPr>
          <p:spPr>
            <a:xfrm>
              <a:off x="0" y="2900183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2900183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Now, write about how they are different. </a:t>
              </a:r>
              <a:endParaRPr/>
            </a:p>
          </p:txBody>
        </p:sp>
        <p:cxnSp>
          <p:nvCxnSpPr>
            <p:cNvPr id="113" name="Google Shape;113;p2"/>
            <p:cNvCxnSpPr/>
            <p:nvPr/>
          </p:nvCxnSpPr>
          <p:spPr>
            <a:xfrm>
              <a:off x="0" y="3624698"/>
              <a:ext cx="1051560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4" name="Google Shape;114;p2"/>
            <p:cNvSpPr/>
            <p:nvPr/>
          </p:nvSpPr>
          <p:spPr>
            <a:xfrm>
              <a:off x="0" y="3624698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3624698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You can also label and show those differences in your drawings. </a:t>
              </a:r>
              <a:endParaRPr/>
            </a:p>
          </p:txBody>
        </p:sp>
      </p:grpSp>
      <p:pic>
        <p:nvPicPr>
          <p:cNvPr id="3" name="Picture 2" descr="A red stamp with a chest and text&#10;&#10;Description automatically generated">
            <a:extLst>
              <a:ext uri="{FF2B5EF4-FFF2-40B4-BE49-F238E27FC236}">
                <a16:creationId xmlns:a16="http://schemas.microsoft.com/office/drawing/2014/main" id="{A32A9ADE-6454-E84B-2B88-54EAF015C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311" y="5676456"/>
            <a:ext cx="974977" cy="9749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526694" y="672751"/>
            <a:ext cx="107208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b="1" dirty="0"/>
              <a:t>Station 2</a:t>
            </a:r>
            <a:r>
              <a:rPr lang="en-US" dirty="0"/>
              <a:t>: Observation and Inferences</a:t>
            </a:r>
            <a:endParaRPr dirty="0"/>
          </a:p>
        </p:txBody>
      </p:sp>
      <p:grpSp>
        <p:nvGrpSpPr>
          <p:cNvPr id="122" name="Google Shape;122;p3"/>
          <p:cNvGrpSpPr/>
          <p:nvPr/>
        </p:nvGrpSpPr>
        <p:grpSpPr>
          <a:xfrm>
            <a:off x="526694" y="1828800"/>
            <a:ext cx="11265408" cy="4352544"/>
            <a:chOff x="0" y="0"/>
            <a:chExt cx="11265408" cy="4352544"/>
          </a:xfrm>
        </p:grpSpPr>
        <p:cxnSp>
          <p:nvCxnSpPr>
            <p:cNvPr id="123" name="Google Shape;123;p3"/>
            <p:cNvCxnSpPr/>
            <p:nvPr/>
          </p:nvCxnSpPr>
          <p:spPr>
            <a:xfrm>
              <a:off x="0" y="0"/>
              <a:ext cx="11265408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4" name="Google Shape;124;p3"/>
            <p:cNvSpPr/>
            <p:nvPr/>
          </p:nvSpPr>
          <p:spPr>
            <a:xfrm>
              <a:off x="0" y="0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0"/>
              <a:ext cx="112653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Find </a:t>
              </a:r>
              <a:r>
                <a:rPr lang="en-US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Station 2 </a:t>
              </a: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your Discovery Notebook.</a:t>
              </a:r>
              <a:endParaRPr dirty="0"/>
            </a:p>
          </p:txBody>
        </p:sp>
        <p:cxnSp>
          <p:nvCxnSpPr>
            <p:cNvPr id="126" name="Google Shape;126;p3"/>
            <p:cNvCxnSpPr/>
            <p:nvPr/>
          </p:nvCxnSpPr>
          <p:spPr>
            <a:xfrm>
              <a:off x="0" y="1088136"/>
              <a:ext cx="11265408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7" name="Google Shape;127;p3"/>
            <p:cNvSpPr/>
            <p:nvPr/>
          </p:nvSpPr>
          <p:spPr>
            <a:xfrm>
              <a:off x="0" y="1088136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0" y="1088136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Look at the two specimens carefully with the hand lens. </a:t>
              </a:r>
              <a:endParaRPr/>
            </a:p>
          </p:txBody>
        </p:sp>
        <p:cxnSp>
          <p:nvCxnSpPr>
            <p:cNvPr id="129" name="Google Shape;129;p3"/>
            <p:cNvCxnSpPr/>
            <p:nvPr/>
          </p:nvCxnSpPr>
          <p:spPr>
            <a:xfrm>
              <a:off x="0" y="2176272"/>
              <a:ext cx="11265408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0" name="Google Shape;130;p3"/>
            <p:cNvSpPr/>
            <p:nvPr/>
          </p:nvSpPr>
          <p:spPr>
            <a:xfrm>
              <a:off x="0" y="2176272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0" y="2176272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In your notebook: Make a  list characteristics  you notice about the T-rex tooth. Then make a list of what you notice about the Killer Toe from the Deinonychus.</a:t>
              </a:r>
              <a:endParaRPr dirty="0"/>
            </a:p>
          </p:txBody>
        </p:sp>
        <p:cxnSp>
          <p:nvCxnSpPr>
            <p:cNvPr id="132" name="Google Shape;132;p3"/>
            <p:cNvCxnSpPr/>
            <p:nvPr/>
          </p:nvCxnSpPr>
          <p:spPr>
            <a:xfrm>
              <a:off x="0" y="3264408"/>
              <a:ext cx="11265408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3" name="Google Shape;133;p3"/>
            <p:cNvSpPr/>
            <p:nvPr/>
          </p:nvSpPr>
          <p:spPr>
            <a:xfrm>
              <a:off x="0" y="3264408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3264408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Based on your observations of the specimens, what inferences can you make about the animal when it was alive.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Write these in your notebook.  </a:t>
              </a:r>
              <a:endParaRPr/>
            </a:p>
          </p:txBody>
        </p:sp>
      </p:grpSp>
      <p:pic>
        <p:nvPicPr>
          <p:cNvPr id="3" name="Picture 2" descr="A stamp with a logo and text&#10;&#10;Description automatically generated">
            <a:extLst>
              <a:ext uri="{FF2B5EF4-FFF2-40B4-BE49-F238E27FC236}">
                <a16:creationId xmlns:a16="http://schemas.microsoft.com/office/drawing/2014/main" id="{3C389495-EEAA-D2B3-28B8-FB319835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791" y="5651329"/>
            <a:ext cx="1088136" cy="1088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492300" y="586313"/>
            <a:ext cx="112074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Station 3</a:t>
            </a:r>
            <a:r>
              <a:rPr lang="en-US" dirty="0"/>
              <a:t>: Making Inferences Based on Evidence </a:t>
            </a:r>
            <a:endParaRPr dirty="0"/>
          </a:p>
        </p:txBody>
      </p:sp>
      <p:grpSp>
        <p:nvGrpSpPr>
          <p:cNvPr id="141" name="Google Shape;141;p4"/>
          <p:cNvGrpSpPr/>
          <p:nvPr/>
        </p:nvGrpSpPr>
        <p:grpSpPr>
          <a:xfrm>
            <a:off x="838200" y="1828800"/>
            <a:ext cx="10515600" cy="4352544"/>
            <a:chOff x="0" y="0"/>
            <a:chExt cx="10515600" cy="4352544"/>
          </a:xfrm>
        </p:grpSpPr>
        <p:cxnSp>
          <p:nvCxnSpPr>
            <p:cNvPr id="142" name="Google Shape;142;p4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3" name="Google Shape;143;p4"/>
            <p:cNvSpPr/>
            <p:nvPr/>
          </p:nvSpPr>
          <p:spPr>
            <a:xfrm>
              <a:off x="0" y="0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0" y="0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Find </a:t>
              </a:r>
              <a:r>
                <a:rPr lang="en-US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Station 3 </a:t>
              </a: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your Discovery Notebook.</a:t>
              </a:r>
              <a:endParaRPr dirty="0"/>
            </a:p>
          </p:txBody>
        </p:sp>
        <p:cxnSp>
          <p:nvCxnSpPr>
            <p:cNvPr id="145" name="Google Shape;145;p4"/>
            <p:cNvCxnSpPr/>
            <p:nvPr/>
          </p:nvCxnSpPr>
          <p:spPr>
            <a:xfrm>
              <a:off x="0" y="1088136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6" name="Google Shape;146;p4"/>
            <p:cNvSpPr/>
            <p:nvPr/>
          </p:nvSpPr>
          <p:spPr>
            <a:xfrm>
              <a:off x="0" y="1088136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0" y="1088136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2.Make observations about the Apatosaurus vertebra and the Ichthyosaur vertebra.  Record these in your notebook. </a:t>
              </a:r>
              <a:endParaRPr/>
            </a:p>
          </p:txBody>
        </p:sp>
        <p:cxnSp>
          <p:nvCxnSpPr>
            <p:cNvPr id="148" name="Google Shape;148;p4"/>
            <p:cNvCxnSpPr/>
            <p:nvPr/>
          </p:nvCxnSpPr>
          <p:spPr>
            <a:xfrm>
              <a:off x="0" y="2176272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9" name="Google Shape;149;p4"/>
            <p:cNvSpPr/>
            <p:nvPr/>
          </p:nvSpPr>
          <p:spPr>
            <a:xfrm>
              <a:off x="0" y="2176272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0" y="2176272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Make an inference about which animal lived on land and which lived in water. </a:t>
              </a:r>
              <a:endParaRPr/>
            </a:p>
          </p:txBody>
        </p:sp>
        <p:cxnSp>
          <p:nvCxnSpPr>
            <p:cNvPr id="151" name="Google Shape;151;p4"/>
            <p:cNvCxnSpPr/>
            <p:nvPr/>
          </p:nvCxnSpPr>
          <p:spPr>
            <a:xfrm>
              <a:off x="0" y="3264408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2" name="Google Shape;152;p4"/>
            <p:cNvSpPr/>
            <p:nvPr/>
          </p:nvSpPr>
          <p:spPr>
            <a:xfrm>
              <a:off x="0" y="3264408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0" y="3264408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Write or draw to explain your reasoning us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ing 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evidence from the specimens you observed.  </a:t>
              </a:r>
              <a:endParaRPr/>
            </a:p>
          </p:txBody>
        </p:sp>
      </p:grpSp>
      <p:pic>
        <p:nvPicPr>
          <p:cNvPr id="5" name="Picture 4" descr="A blue stamp with a chest and text&#10;&#10;Description automatically generated">
            <a:extLst>
              <a:ext uri="{FF2B5EF4-FFF2-40B4-BE49-F238E27FC236}">
                <a16:creationId xmlns:a16="http://schemas.microsoft.com/office/drawing/2014/main" id="{202059EF-0A3B-F359-E1E9-30A4FC49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0" y="5283200"/>
            <a:ext cx="1473200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537263" y="471204"/>
            <a:ext cx="1141781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b="1" dirty="0"/>
              <a:t>Station 4</a:t>
            </a:r>
            <a:r>
              <a:rPr lang="en-US" dirty="0"/>
              <a:t>: Inferences Based on Evidence </a:t>
            </a:r>
            <a:endParaRPr dirty="0"/>
          </a:p>
        </p:txBody>
      </p:sp>
      <p:grpSp>
        <p:nvGrpSpPr>
          <p:cNvPr id="160" name="Google Shape;160;p5"/>
          <p:cNvGrpSpPr/>
          <p:nvPr/>
        </p:nvGrpSpPr>
        <p:grpSpPr>
          <a:xfrm>
            <a:off x="885139" y="1827785"/>
            <a:ext cx="9685324" cy="4273714"/>
            <a:chOff x="0" y="2160"/>
            <a:chExt cx="9685324" cy="4273714"/>
          </a:xfrm>
        </p:grpSpPr>
        <p:cxnSp>
          <p:nvCxnSpPr>
            <p:cNvPr id="161" name="Google Shape;161;p5"/>
            <p:cNvCxnSpPr/>
            <p:nvPr/>
          </p:nvCxnSpPr>
          <p:spPr>
            <a:xfrm>
              <a:off x="0" y="2160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2" name="Google Shape;162;p5"/>
            <p:cNvSpPr/>
            <p:nvPr/>
          </p:nvSpPr>
          <p:spPr>
            <a:xfrm>
              <a:off x="0" y="2160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0" y="2160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Find </a:t>
              </a:r>
              <a:r>
                <a:rPr lang="en-US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Station 4</a:t>
              </a: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your Discovery Notebook.</a:t>
              </a:r>
              <a:endParaRPr dirty="0"/>
            </a:p>
          </p:txBody>
        </p:sp>
        <p:cxnSp>
          <p:nvCxnSpPr>
            <p:cNvPr id="164" name="Google Shape;164;p5"/>
            <p:cNvCxnSpPr/>
            <p:nvPr/>
          </p:nvCxnSpPr>
          <p:spPr>
            <a:xfrm>
              <a:off x="0" y="743384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5" name="Google Shape;165;p5"/>
            <p:cNvSpPr/>
            <p:nvPr/>
          </p:nvSpPr>
          <p:spPr>
            <a:xfrm>
              <a:off x="0" y="743384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0" y="743384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Write down the names of the two specimens. </a:t>
              </a:r>
              <a:endParaRPr/>
            </a:p>
          </p:txBody>
        </p:sp>
        <p:cxnSp>
          <p:nvCxnSpPr>
            <p:cNvPr id="167" name="Google Shape;167;p5"/>
            <p:cNvCxnSpPr/>
            <p:nvPr/>
          </p:nvCxnSpPr>
          <p:spPr>
            <a:xfrm>
              <a:off x="0" y="1484608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8" name="Google Shape;168;p5"/>
            <p:cNvSpPr/>
            <p:nvPr/>
          </p:nvSpPr>
          <p:spPr>
            <a:xfrm>
              <a:off x="0" y="1484608"/>
              <a:ext cx="9675866" cy="907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11" y="1484598"/>
              <a:ext cx="9675900" cy="10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Take the playdough and press each tooth specimen separately into </a:t>
              </a:r>
              <a:endPara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play dough. </a:t>
              </a:r>
              <a:endPara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0" name="Google Shape;170;p5"/>
            <p:cNvCxnSpPr/>
            <p:nvPr/>
          </p:nvCxnSpPr>
          <p:spPr>
            <a:xfrm>
              <a:off x="0" y="2392430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1" name="Google Shape;171;p5"/>
            <p:cNvSpPr/>
            <p:nvPr/>
          </p:nvSpPr>
          <p:spPr>
            <a:xfrm>
              <a:off x="0" y="2392430"/>
              <a:ext cx="9675866" cy="880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0" y="2392430"/>
              <a:ext cx="9675866" cy="880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en-US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at </a:t>
              </a: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teeth indentations and infer whether each animal is a carnivore or an herbivore.  </a:t>
              </a:r>
              <a:endParaRPr dirty="0"/>
            </a:p>
          </p:txBody>
        </p:sp>
        <p:cxnSp>
          <p:nvCxnSpPr>
            <p:cNvPr id="173" name="Google Shape;173;p5"/>
            <p:cNvCxnSpPr/>
            <p:nvPr/>
          </p:nvCxnSpPr>
          <p:spPr>
            <a:xfrm>
              <a:off x="0" y="3272560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4" name="Google Shape;174;p5"/>
            <p:cNvSpPr/>
            <p:nvPr/>
          </p:nvSpPr>
          <p:spPr>
            <a:xfrm>
              <a:off x="0" y="3272560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11" y="3395674"/>
              <a:ext cx="96852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your thoughts about your reasoning.</a:t>
              </a:r>
              <a:endParaRPr/>
            </a:p>
          </p:txBody>
        </p:sp>
      </p:grpSp>
      <p:pic>
        <p:nvPicPr>
          <p:cNvPr id="3" name="Picture 2" descr="A red stamp with a tool box and text&#10;&#10;Description automatically generated">
            <a:extLst>
              <a:ext uri="{FF2B5EF4-FFF2-40B4-BE49-F238E27FC236}">
                <a16:creationId xmlns:a16="http://schemas.microsoft.com/office/drawing/2014/main" id="{C2A4A392-E154-220F-DE29-AA187C392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714" y="5221299"/>
            <a:ext cx="1432365" cy="1432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570587" y="490244"/>
            <a:ext cx="11384432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b="1" dirty="0"/>
              <a:t>Station 5</a:t>
            </a:r>
            <a:r>
              <a:rPr lang="en-US" dirty="0"/>
              <a:t>: Predictions</a:t>
            </a:r>
            <a:endParaRPr dirty="0"/>
          </a:p>
        </p:txBody>
      </p:sp>
      <p:grpSp>
        <p:nvGrpSpPr>
          <p:cNvPr id="182" name="Google Shape;182;p6"/>
          <p:cNvGrpSpPr/>
          <p:nvPr/>
        </p:nvGrpSpPr>
        <p:grpSpPr>
          <a:xfrm>
            <a:off x="1241802" y="1827585"/>
            <a:ext cx="9036054" cy="4012024"/>
            <a:chOff x="-1" y="1960"/>
            <a:chExt cx="9036054" cy="4012024"/>
          </a:xfrm>
        </p:grpSpPr>
        <p:cxnSp>
          <p:nvCxnSpPr>
            <p:cNvPr id="183" name="Google Shape;183;p6"/>
            <p:cNvCxnSpPr/>
            <p:nvPr/>
          </p:nvCxnSpPr>
          <p:spPr>
            <a:xfrm>
              <a:off x="0" y="1960"/>
              <a:ext cx="9036053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6"/>
            <p:cNvSpPr/>
            <p:nvPr/>
          </p:nvSpPr>
          <p:spPr>
            <a:xfrm>
              <a:off x="0" y="1960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0" y="1960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Find Station 5 in your Discovery Notebook.</a:t>
              </a:r>
              <a:endParaRPr dirty="0"/>
            </a:p>
          </p:txBody>
        </p:sp>
        <p:cxnSp>
          <p:nvCxnSpPr>
            <p:cNvPr id="186" name="Google Shape;186;p6"/>
            <p:cNvCxnSpPr/>
            <p:nvPr/>
          </p:nvCxnSpPr>
          <p:spPr>
            <a:xfrm>
              <a:off x="0" y="1119844"/>
              <a:ext cx="9036053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7" name="Google Shape;187;p6"/>
            <p:cNvSpPr/>
            <p:nvPr/>
          </p:nvSpPr>
          <p:spPr>
            <a:xfrm>
              <a:off x="0" y="1339301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-1" y="1198779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Make a detailed sketch of the </a:t>
              </a:r>
              <a:r>
                <a:rPr lang="en-US" sz="2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Trimerorhachis</a:t>
              </a:r>
              <a:r>
                <a:rPr lang="en-US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your notebook, making sure to sketch the placement of the eyes in the skull.  </a:t>
              </a:r>
              <a:endParaRPr dirty="0"/>
            </a:p>
          </p:txBody>
        </p:sp>
        <p:cxnSp>
          <p:nvCxnSpPr>
            <p:cNvPr id="189" name="Google Shape;189;p6"/>
            <p:cNvCxnSpPr/>
            <p:nvPr/>
          </p:nvCxnSpPr>
          <p:spPr>
            <a:xfrm>
              <a:off x="0" y="2676643"/>
              <a:ext cx="9036053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0" name="Google Shape;190;p6"/>
            <p:cNvSpPr/>
            <p:nvPr/>
          </p:nvSpPr>
          <p:spPr>
            <a:xfrm>
              <a:off x="0" y="2676643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-1" y="2676643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Make a prediction about the advantage that the placement of the eyes might have for this animal. Record your ideas in your notebook.  </a:t>
              </a:r>
              <a:endParaRPr/>
            </a:p>
          </p:txBody>
        </p:sp>
      </p:grpSp>
      <p:pic>
        <p:nvPicPr>
          <p:cNvPr id="3" name="Picture 2" descr="A red stamp with a chest and text&#10;&#10;Description automatically generated">
            <a:extLst>
              <a:ext uri="{FF2B5EF4-FFF2-40B4-BE49-F238E27FC236}">
                <a16:creationId xmlns:a16="http://schemas.microsoft.com/office/drawing/2014/main" id="{E4BF9D67-8FBD-0AB9-0639-40752436B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024" y="5115611"/>
            <a:ext cx="1447995" cy="1447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852615" y="499078"/>
            <a:ext cx="11102403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b="1" dirty="0"/>
              <a:t>Station 6</a:t>
            </a:r>
            <a:r>
              <a:rPr lang="en-US" dirty="0"/>
              <a:t>: Structure and Function</a:t>
            </a:r>
            <a:endParaRPr dirty="0"/>
          </a:p>
        </p:txBody>
      </p:sp>
      <p:grpSp>
        <p:nvGrpSpPr>
          <p:cNvPr id="198" name="Google Shape;198;p7"/>
          <p:cNvGrpSpPr/>
          <p:nvPr/>
        </p:nvGrpSpPr>
        <p:grpSpPr>
          <a:xfrm>
            <a:off x="1212445" y="1827585"/>
            <a:ext cx="9028836" cy="4012024"/>
            <a:chOff x="0" y="1960"/>
            <a:chExt cx="9028836" cy="4012024"/>
          </a:xfrm>
        </p:grpSpPr>
        <p:cxnSp>
          <p:nvCxnSpPr>
            <p:cNvPr id="199" name="Google Shape;199;p7"/>
            <p:cNvCxnSpPr/>
            <p:nvPr/>
          </p:nvCxnSpPr>
          <p:spPr>
            <a:xfrm>
              <a:off x="0" y="1960"/>
              <a:ext cx="9028836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0" name="Google Shape;200;p7"/>
            <p:cNvSpPr/>
            <p:nvPr/>
          </p:nvSpPr>
          <p:spPr>
            <a:xfrm>
              <a:off x="0" y="1960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0" y="1960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Find Station 6 in your Discovery Notebook.</a:t>
              </a:r>
              <a:endParaRPr dirty="0"/>
            </a:p>
          </p:txBody>
        </p:sp>
        <p:cxnSp>
          <p:nvCxnSpPr>
            <p:cNvPr id="202" name="Google Shape;202;p7"/>
            <p:cNvCxnSpPr/>
            <p:nvPr/>
          </p:nvCxnSpPr>
          <p:spPr>
            <a:xfrm>
              <a:off x="0" y="1339301"/>
              <a:ext cx="9028836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" name="Google Shape;203;p7"/>
            <p:cNvSpPr/>
            <p:nvPr/>
          </p:nvSpPr>
          <p:spPr>
            <a:xfrm>
              <a:off x="0" y="1339301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 txBox="1"/>
            <p:nvPr/>
          </p:nvSpPr>
          <p:spPr>
            <a:xfrm>
              <a:off x="0" y="1339301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Make a detailed sketch of the specimen in your notebook, making sure to sketch the placement of the eyes in the skull. </a:t>
              </a:r>
              <a:endParaRPr/>
            </a:p>
          </p:txBody>
        </p:sp>
        <p:cxnSp>
          <p:nvCxnSpPr>
            <p:cNvPr id="205" name="Google Shape;205;p7"/>
            <p:cNvCxnSpPr/>
            <p:nvPr/>
          </p:nvCxnSpPr>
          <p:spPr>
            <a:xfrm>
              <a:off x="0" y="2676643"/>
              <a:ext cx="9028836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6" name="Google Shape;206;p7"/>
            <p:cNvSpPr/>
            <p:nvPr/>
          </p:nvSpPr>
          <p:spPr>
            <a:xfrm>
              <a:off x="0" y="2676643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0" y="2676643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Discuss with your partner why this placement might be an advantage for the animal. </a:t>
              </a:r>
              <a:r>
                <a:rPr lang="en-US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pic>
        <p:nvPicPr>
          <p:cNvPr id="3" name="Picture 2" descr="A stamp with a logo and text&#10;&#10;Description automatically generated">
            <a:extLst>
              <a:ext uri="{FF2B5EF4-FFF2-40B4-BE49-F238E27FC236}">
                <a16:creationId xmlns:a16="http://schemas.microsoft.com/office/drawing/2014/main" id="{55884D1C-0BC6-4378-AB3A-A70F4425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1" y="4873023"/>
            <a:ext cx="1625599" cy="1625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852000" y="614180"/>
            <a:ext cx="113400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b="1" dirty="0"/>
              <a:t>Station 7</a:t>
            </a:r>
            <a:r>
              <a:rPr lang="en-US" dirty="0"/>
              <a:t>: Reading Station</a:t>
            </a:r>
            <a:endParaRPr dirty="0"/>
          </a:p>
        </p:txBody>
      </p:sp>
      <p:grpSp>
        <p:nvGrpSpPr>
          <p:cNvPr id="214" name="Google Shape;214;p8"/>
          <p:cNvGrpSpPr/>
          <p:nvPr/>
        </p:nvGrpSpPr>
        <p:grpSpPr>
          <a:xfrm>
            <a:off x="921675" y="1762250"/>
            <a:ext cx="9352371" cy="4012024"/>
            <a:chOff x="0" y="1960"/>
            <a:chExt cx="9352371" cy="4012024"/>
          </a:xfrm>
        </p:grpSpPr>
        <p:cxnSp>
          <p:nvCxnSpPr>
            <p:cNvPr id="215" name="Google Shape;215;p8"/>
            <p:cNvCxnSpPr/>
            <p:nvPr/>
          </p:nvCxnSpPr>
          <p:spPr>
            <a:xfrm>
              <a:off x="0" y="1960"/>
              <a:ext cx="935237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6" name="Google Shape;216;p8"/>
            <p:cNvSpPr/>
            <p:nvPr/>
          </p:nvSpPr>
          <p:spPr>
            <a:xfrm>
              <a:off x="0" y="1960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0" y="1960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Read and think about how the placement of eyes on a skull can be helpful or not helpful to an animal. </a:t>
              </a:r>
              <a:endParaRPr/>
            </a:p>
          </p:txBody>
        </p:sp>
        <p:cxnSp>
          <p:nvCxnSpPr>
            <p:cNvPr id="218" name="Google Shape;218;p8"/>
            <p:cNvCxnSpPr/>
            <p:nvPr/>
          </p:nvCxnSpPr>
          <p:spPr>
            <a:xfrm>
              <a:off x="0" y="1339301"/>
              <a:ext cx="935237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9" name="Google Shape;219;p8"/>
            <p:cNvSpPr/>
            <p:nvPr/>
          </p:nvSpPr>
          <p:spPr>
            <a:xfrm>
              <a:off x="0" y="1339301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1339301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No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look at your drawings from 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tations 5 and 6 and make a claim about the advantage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or disadvantages the animal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s’ </a:t>
              </a:r>
              <a:r>
                <a:rPr lang="en-US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eye placement gives the animal.  </a:t>
              </a:r>
              <a:endParaRPr/>
            </a:p>
          </p:txBody>
        </p:sp>
        <p:cxnSp>
          <p:nvCxnSpPr>
            <p:cNvPr id="221" name="Google Shape;221;p8"/>
            <p:cNvCxnSpPr/>
            <p:nvPr/>
          </p:nvCxnSpPr>
          <p:spPr>
            <a:xfrm>
              <a:off x="0" y="2676643"/>
              <a:ext cx="935237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2" name="Google Shape;222;p8"/>
            <p:cNvSpPr/>
            <p:nvPr/>
          </p:nvSpPr>
          <p:spPr>
            <a:xfrm>
              <a:off x="0" y="2676643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0" y="2676643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Write </a:t>
              </a:r>
              <a:r>
                <a:rPr lang="en-US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</a:t>
              </a: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claims on </a:t>
              </a:r>
              <a:r>
                <a:rPr lang="en-US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tation 5 and </a:t>
              </a:r>
              <a:r>
                <a:rPr lang="en-US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tation 6 notebook pages.</a:t>
              </a:r>
              <a:r>
                <a:rPr lang="en-US" sz="2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dirty="0"/>
            </a:p>
          </p:txBody>
        </p:sp>
      </p:grpSp>
      <p:pic>
        <p:nvPicPr>
          <p:cNvPr id="3" name="Picture 2" descr="A blue stamp with a chest and text&#10;&#10;Description automatically generated">
            <a:extLst>
              <a:ext uri="{FF2B5EF4-FFF2-40B4-BE49-F238E27FC236}">
                <a16:creationId xmlns:a16="http://schemas.microsoft.com/office/drawing/2014/main" id="{2449C98D-3645-E993-0A52-F316C706A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046" y="4885275"/>
            <a:ext cx="1777997" cy="1777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b="1" dirty="0"/>
              <a:t>Station 8</a:t>
            </a:r>
            <a:r>
              <a:rPr lang="en-US" dirty="0"/>
              <a:t>: Structure and Function </a:t>
            </a:r>
            <a:endParaRPr dirty="0"/>
          </a:p>
        </p:txBody>
      </p:sp>
      <p:grpSp>
        <p:nvGrpSpPr>
          <p:cNvPr id="233" name="Google Shape;233;p9"/>
          <p:cNvGrpSpPr/>
          <p:nvPr/>
        </p:nvGrpSpPr>
        <p:grpSpPr>
          <a:xfrm>
            <a:off x="838200" y="1690687"/>
            <a:ext cx="10515600" cy="4720445"/>
            <a:chOff x="0" y="0"/>
            <a:chExt cx="10515600" cy="4483706"/>
          </a:xfrm>
        </p:grpSpPr>
        <p:cxnSp>
          <p:nvCxnSpPr>
            <p:cNvPr id="234" name="Google Shape;234;p9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5" name="Google Shape;235;p9"/>
            <p:cNvSpPr/>
            <p:nvPr/>
          </p:nvSpPr>
          <p:spPr>
            <a:xfrm>
              <a:off x="0" y="0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0" y="0"/>
              <a:ext cx="105156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Find </a:t>
              </a:r>
              <a:r>
                <a:rPr lang="en-US" sz="3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Station </a:t>
              </a:r>
              <a:r>
                <a:rPr lang="en-US" sz="3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r>
                <a:rPr lang="en-US" sz="3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your Discovery Notebook.</a:t>
              </a:r>
              <a:endParaRPr dirty="0"/>
            </a:p>
          </p:txBody>
        </p:sp>
        <p:cxnSp>
          <p:nvCxnSpPr>
            <p:cNvPr id="237" name="Google Shape;237;p9"/>
            <p:cNvCxnSpPr/>
            <p:nvPr/>
          </p:nvCxnSpPr>
          <p:spPr>
            <a:xfrm>
              <a:off x="0" y="1088136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8" name="Google Shape;238;p9"/>
            <p:cNvSpPr/>
            <p:nvPr/>
          </p:nvSpPr>
          <p:spPr>
            <a:xfrm>
              <a:off x="0" y="1088136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0" y="1088136"/>
              <a:ext cx="105156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Look at the skull. </a:t>
              </a:r>
              <a:endParaRPr/>
            </a:p>
          </p:txBody>
        </p:sp>
        <p:cxnSp>
          <p:nvCxnSpPr>
            <p:cNvPr id="240" name="Google Shape;240;p9"/>
            <p:cNvCxnSpPr/>
            <p:nvPr/>
          </p:nvCxnSpPr>
          <p:spPr>
            <a:xfrm>
              <a:off x="0" y="2176272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1" name="Google Shape;241;p9"/>
            <p:cNvSpPr/>
            <p:nvPr/>
          </p:nvSpPr>
          <p:spPr>
            <a:xfrm>
              <a:off x="0" y="2176272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0" y="2176272"/>
              <a:ext cx="105156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Sketch the specimen’s skull, making sure to place the eyes, and nostrils in the correct location</a:t>
              </a: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cxnSp>
          <p:nvCxnSpPr>
            <p:cNvPr id="243" name="Google Shape;243;p9"/>
            <p:cNvCxnSpPr/>
            <p:nvPr/>
          </p:nvCxnSpPr>
          <p:spPr>
            <a:xfrm>
              <a:off x="0" y="3264408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4" name="Google Shape;244;p9"/>
            <p:cNvSpPr/>
            <p:nvPr/>
          </p:nvSpPr>
          <p:spPr>
            <a:xfrm>
              <a:off x="0" y="3264408"/>
              <a:ext cx="105156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0" y="3395606"/>
              <a:ext cx="105156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Using </a:t>
              </a: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observations, </a:t>
              </a: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where do you think the animal might have lived having eyes and  nostrils on the top of its head</a:t>
              </a: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r>
                <a:rPr lang="en-US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</p:txBody>
        </p:sp>
      </p:grpSp>
      <p:pic>
        <p:nvPicPr>
          <p:cNvPr id="3" name="Picture 2" descr="A red stamp with a tool box and text&#10;&#10;Description automatically generated">
            <a:extLst>
              <a:ext uri="{FF2B5EF4-FFF2-40B4-BE49-F238E27FC236}">
                <a16:creationId xmlns:a16="http://schemas.microsoft.com/office/drawing/2014/main" id="{1BBB1A3F-2E52-8151-8F4B-AA5B48CF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455" y="5700231"/>
            <a:ext cx="988161" cy="9881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744</Words>
  <Application>Microsoft Office PowerPoint</Application>
  <PresentationFormat>Widescreen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Task Cards for Stations— Looking Back in Time Using Fossil Evidence</vt:lpstr>
      <vt:lpstr>Station 1: Similarities and Differences</vt:lpstr>
      <vt:lpstr>Station 2: Observation and Inferences</vt:lpstr>
      <vt:lpstr>Station 3: Making Inferences Based on Evidence </vt:lpstr>
      <vt:lpstr>Station 4: Inferences Based on Evidence </vt:lpstr>
      <vt:lpstr>Station 5: Predictions</vt:lpstr>
      <vt:lpstr>Station 6: Structure and Function</vt:lpstr>
      <vt:lpstr>Station 7: Reading Station</vt:lpstr>
      <vt:lpstr>Station 8: Structure and Function </vt:lpstr>
      <vt:lpstr>Station 9: Collecting Data Like a Paleontologist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 in Time Using Fossil Evidence</dc:title>
  <dc:creator>K20 Center</dc:creator>
  <cp:lastModifiedBy>Bigler, Elijah B.</cp:lastModifiedBy>
  <cp:revision>8</cp:revision>
  <dcterms:created xsi:type="dcterms:W3CDTF">2023-05-15T15:48:17Z</dcterms:created>
  <dcterms:modified xsi:type="dcterms:W3CDTF">2023-09-08T15:30:57Z</dcterms:modified>
</cp:coreProperties>
</file>