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2"/>
  </p:notesMasterIdLst>
  <p:sldIdLst>
    <p:sldId id="256" r:id="rId3"/>
    <p:sldId id="257" r:id="rId4"/>
    <p:sldId id="262" r:id="rId5"/>
    <p:sldId id="263" r:id="rId6"/>
    <p:sldId id="260" r:id="rId7"/>
    <p:sldId id="275" r:id="rId8"/>
    <p:sldId id="270" r:id="rId9"/>
    <p:sldId id="271" r:id="rId10"/>
    <p:sldId id="276" r:id="rId11"/>
    <p:sldId id="273" r:id="rId12"/>
    <p:sldId id="272" r:id="rId13"/>
    <p:sldId id="274" r:id="rId14"/>
    <p:sldId id="277" r:id="rId15"/>
    <p:sldId id="279" r:id="rId16"/>
    <p:sldId id="278" r:id="rId17"/>
    <p:sldId id="280" r:id="rId18"/>
    <p:sldId id="283" r:id="rId19"/>
    <p:sldId id="281" r:id="rId20"/>
    <p:sldId id="28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04"/>
  </p:normalViewPr>
  <p:slideViewPr>
    <p:cSldViewPr snapToGrid="0">
      <p:cViewPr varScale="1">
        <p:scale>
          <a:sx n="155" d="100"/>
          <a:sy n="155" d="100"/>
        </p:scale>
        <p:origin x="5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35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35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Give me five.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1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GeoGebra. Tech tools. </a:t>
            </a:r>
            <a:r>
              <a:rPr lang="en-US" dirty="0">
                <a:hlinkClick r:id="rId3"/>
              </a:rPr>
              <a:t>https://learn.k20center.ou.edu/tech-tool/2352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GeoGebra. Tech tools. </a:t>
            </a:r>
            <a:r>
              <a:rPr lang="en-US" dirty="0">
                <a:hlinkClick r:id="rId3"/>
              </a:rPr>
              <a:t>https://learn.k20center.ou.edu/tech-tool/2352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3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Commit and toss.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092B5-2005-C0CD-D257-61B449C1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1103C-2622-C954-F447-812C46DF0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CE20F-1B11-BC85-06C3-87E7C4B9B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Commit and toss.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3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9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65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1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79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52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0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27047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3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13852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2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4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3" r:id="rId3"/>
    <p:sldLayoutId id="2147483674" r:id="rId4"/>
    <p:sldLayoutId id="2147483663" r:id="rId5"/>
    <p:sldLayoutId id="2147483682" r:id="rId6"/>
    <p:sldLayoutId id="2147483665" r:id="rId7"/>
    <p:sldLayoutId id="2147483675" r:id="rId8"/>
    <p:sldLayoutId id="2147483668" r:id="rId9"/>
    <p:sldLayoutId id="2147483666" r:id="rId10"/>
    <p:sldLayoutId id="2147483667" r:id="rId11"/>
    <p:sldLayoutId id="2147483679" r:id="rId12"/>
    <p:sldLayoutId id="2147483676" r:id="rId13"/>
    <p:sldLayoutId id="2147483677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78517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7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C0D97-5FF9-BAF2-6378-585EEACD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D59A-B48E-9485-F9BA-45B5D357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For Lunch?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2B2D-F89D-AF99-D600-81B7F8500A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dirty="0"/>
              <a:t>Which reasonings were more convincing?</a:t>
            </a:r>
          </a:p>
          <a:p>
            <a:pPr marL="319088" indent="-319088"/>
            <a:r>
              <a:rPr lang="en-US" dirty="0"/>
              <a:t>Which handout seemed easier? Why?</a:t>
            </a:r>
          </a:p>
          <a:p>
            <a:pPr marL="319088" indent="-319088"/>
            <a:r>
              <a:rPr lang="en-US" dirty="0"/>
              <a:t>Which handout seemed more challenging? </a:t>
            </a:r>
            <a:r>
              <a:rPr lang="en-US"/>
              <a:t>Why?</a:t>
            </a:r>
            <a:endParaRPr lang="en-US" dirty="0"/>
          </a:p>
          <a:p>
            <a:pPr marL="319088" indent="-319088"/>
            <a:r>
              <a:rPr lang="en-US" dirty="0"/>
              <a:t>When you compared your results, what changes did your group need to make?</a:t>
            </a:r>
          </a:p>
        </p:txBody>
      </p:sp>
      <p:pic>
        <p:nvPicPr>
          <p:cNvPr id="5" name="Graphic 4" descr="Lunch Box outline">
            <a:extLst>
              <a:ext uri="{FF2B5EF4-FFF2-40B4-BE49-F238E27FC236}">
                <a16:creationId xmlns:a16="http://schemas.microsoft.com/office/drawing/2014/main" id="{16655B44-7163-B59D-15E5-8404528A8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771" y="373057"/>
            <a:ext cx="1228277" cy="12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3C868-CF10-2579-68EB-2B819B276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036-4611-C867-32DD-3E72A006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2CD17-B654-D586-E707-A770696B27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319088" indent="-319088"/>
            <a:r>
              <a:rPr lang="en-US" b="1" dirty="0">
                <a:solidFill>
                  <a:schemeClr val="accent3"/>
                </a:solidFill>
              </a:rPr>
              <a:t>Inductive:</a:t>
            </a:r>
            <a:r>
              <a:rPr lang="en-US" dirty="0"/>
              <a:t> the process of observing data, recognizing patterns, and making generalizations about those patterns</a:t>
            </a:r>
          </a:p>
          <a:p>
            <a:pPr marL="319088" indent="-319088"/>
            <a:r>
              <a:rPr lang="en-US" b="1" dirty="0">
                <a:solidFill>
                  <a:schemeClr val="accent3"/>
                </a:solidFill>
              </a:rPr>
              <a:t>Deductive:</a:t>
            </a:r>
            <a:r>
              <a:rPr lang="en-US" dirty="0"/>
              <a:t> the process of showing that certain statements follow logically from agreed-upon assumptions and proven facts</a:t>
            </a:r>
          </a:p>
        </p:txBody>
      </p:sp>
    </p:spTree>
    <p:extLst>
      <p:ext uri="{BB962C8B-B14F-4D97-AF65-F5344CB8AC3E}">
        <p14:creationId xmlns:p14="http://schemas.microsoft.com/office/powerpoint/2010/main" val="398107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348B-D965-A776-3BDC-9320E2AF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81E9-C95C-6952-8362-260F0253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Conclusions: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4845-BF65-90AB-DF76-25DF186307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dirty="0"/>
              <a:t>The first four numbers in a sequence are 3, 6, 9, and 12. What is the fifth number in the sequence?</a:t>
            </a:r>
          </a:p>
          <a:p>
            <a:pPr marL="319088" indent="-319088">
              <a:spcBef>
                <a:spcPts val="0"/>
              </a:spcBef>
            </a:pPr>
            <a:endParaRPr lang="en-US" dirty="0"/>
          </a:p>
          <a:p>
            <a:pPr marL="319088" indent="-319088"/>
            <a:endParaRPr lang="en-US" dirty="0"/>
          </a:p>
          <a:p>
            <a:pPr marL="319088" indent="-319088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Did you use inductive or deductive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150621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D4EA-9BA9-66FD-1A74-2643B3EF2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4A41-D625-A9F0-5E8C-9621C302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Conclusions: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D777-A260-5F4C-3603-82D02A49E7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dirty="0"/>
              <a:t>Ruthie takes a nap every afternoon. The time is</a:t>
            </a:r>
            <a:br>
              <a:rPr lang="en-US" dirty="0"/>
            </a:br>
            <a:r>
              <a:rPr lang="en-US" dirty="0"/>
              <a:t>1:45 p.m., what is Ruthie doing?</a:t>
            </a:r>
          </a:p>
          <a:p>
            <a:pPr marL="319088" indent="-319088">
              <a:spcBef>
                <a:spcPts val="0"/>
              </a:spcBef>
            </a:pPr>
            <a:endParaRPr lang="en-US" dirty="0"/>
          </a:p>
          <a:p>
            <a:pPr marL="319088" indent="-319088"/>
            <a:endParaRPr lang="en-US" dirty="0"/>
          </a:p>
          <a:p>
            <a:pPr marL="319088" indent="-319088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Did you use inductive or deductive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419319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E510B-C87A-7418-F1F3-16D38C9D7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D30E-CD7B-7B6D-0695-ECF8B116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Conclusions: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6C41-1A56-256A-9488-B3C25977C1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dirty="0"/>
              <a:t>Amir got to school at 7:59 a.m. on Monday, at 8:01 a.m. on Tuesday, and at 8:03 a.m. on Wednesday. What time will he get to school on Friday?</a:t>
            </a:r>
          </a:p>
          <a:p>
            <a:pPr marL="319088" indent="-319088"/>
            <a:endParaRPr lang="en-US" dirty="0"/>
          </a:p>
          <a:p>
            <a:pPr marL="319088" indent="-319088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Did you use inductive or deductive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70455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97E0-F259-2E42-279C-5D2D71035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FFC8-3315-53C0-7919-CA73893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Conclusions: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556C-6CD5-CDC8-DA30-D1B13CF8C7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dirty="0"/>
              <a:t>If I get to work on time, I will be assigned to a better station. I got to work on time today.</a:t>
            </a:r>
          </a:p>
          <a:p>
            <a:pPr marL="319088" indent="-319088">
              <a:spcBef>
                <a:spcPts val="0"/>
              </a:spcBef>
            </a:pPr>
            <a:endParaRPr lang="en-US" dirty="0"/>
          </a:p>
          <a:p>
            <a:pPr marL="319088" indent="-319088"/>
            <a:endParaRPr lang="en-US" dirty="0"/>
          </a:p>
          <a:p>
            <a:pPr marL="319088" indent="-319088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Did you use inductive or deductive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202541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8808-13AD-784E-1BAC-BB8A1999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2CB5-9D7F-2396-6690-389AEEE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Interior Angles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DA41A5-D2DA-26C3-F33E-8006368704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Part A</a:t>
            </a:r>
          </a:p>
          <a:p>
            <a:pPr marL="319088" indent="-319088"/>
            <a:r>
              <a:rPr lang="en-US" sz="2400" dirty="0"/>
              <a:t>Go to: </a:t>
            </a:r>
            <a:r>
              <a:rPr lang="en-US" sz="2400" u="sng" dirty="0">
                <a:hlinkClick r:id="rId3"/>
              </a:rPr>
              <a:t>k20.ou.edu/7g</a:t>
            </a:r>
            <a:r>
              <a:rPr lang="en-US" sz="2400" dirty="0"/>
              <a:t>. </a:t>
            </a:r>
          </a:p>
          <a:p>
            <a:pPr marL="319088" indent="-319088"/>
            <a:r>
              <a:rPr lang="en-US" sz="2400" dirty="0"/>
              <a:t>Record your observations on your handout.</a:t>
            </a:r>
          </a:p>
          <a:p>
            <a:pPr marL="319088" indent="-319088"/>
            <a:r>
              <a:rPr lang="en-US" sz="2400" dirty="0"/>
              <a:t>Use your calculator to quickly find the sum of the interior angles.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Part B</a:t>
            </a:r>
          </a:p>
          <a:p>
            <a:pPr marL="319088" indent="-319088"/>
            <a:r>
              <a:rPr lang="en-US" sz="2400" dirty="0"/>
              <a:t>Use your observations to predict the sum of the interior angles of a 13-gon.</a:t>
            </a:r>
          </a:p>
        </p:txBody>
      </p:sp>
      <p:pic>
        <p:nvPicPr>
          <p:cNvPr id="1026" name="Picture 2" descr="Cover Image">
            <a:extLst>
              <a:ext uri="{FF2B5EF4-FFF2-40B4-BE49-F238E27FC236}">
                <a16:creationId xmlns:a16="http://schemas.microsoft.com/office/drawing/2014/main" id="{79DF450C-9625-9C89-2191-30B94192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111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7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6557-BF22-EA6F-A094-B79BED33E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715E-D574-C7E9-011F-7C7ABBDA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Interior Angles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A327C-FDDA-1B9B-DCCF-B3C5C40EA6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Part C</a:t>
            </a:r>
          </a:p>
          <a:p>
            <a:pPr marL="319088" indent="-319088"/>
            <a:r>
              <a:rPr lang="en-US" sz="2400" dirty="0"/>
              <a:t>Navigate to the “Part C” portion of the GeoGebra activity.</a:t>
            </a:r>
          </a:p>
          <a:p>
            <a:pPr marL="319088" indent="-319088"/>
            <a:r>
              <a:rPr lang="en-US" sz="2400" dirty="0"/>
              <a:t>Read the information carefully.</a:t>
            </a:r>
          </a:p>
          <a:p>
            <a:pPr marL="319088" indent="-319088"/>
            <a:r>
              <a:rPr lang="en-US" sz="2400" dirty="0"/>
              <a:t>Record your prediction and work on your handout.</a:t>
            </a:r>
          </a:p>
        </p:txBody>
      </p:sp>
      <p:pic>
        <p:nvPicPr>
          <p:cNvPr id="3" name="Picture 2" descr="Cover Image">
            <a:extLst>
              <a:ext uri="{FF2B5EF4-FFF2-40B4-BE49-F238E27FC236}">
                <a16:creationId xmlns:a16="http://schemas.microsoft.com/office/drawing/2014/main" id="{950DD766-535B-2168-0D3D-BF71FF1F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111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3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35F14-53BD-7F71-50C5-2A97D00B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D27D-9C5E-D14F-4E41-FBABA272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and Toss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E68F5F-C0CE-D62D-7717-3FBEC9378B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370013"/>
            <a:ext cx="5468341" cy="3262312"/>
          </a:xfrm>
        </p:spPr>
        <p:txBody>
          <a:bodyPr/>
          <a:lstStyle/>
          <a:p>
            <a:pPr marL="319088" indent="-319088"/>
            <a:r>
              <a:rPr lang="en-US" dirty="0"/>
              <a:t>Create an inductive or deductive reasoning problem where you are asking someone to draw a logical conclusion.</a:t>
            </a:r>
          </a:p>
          <a:p>
            <a:pPr marL="319088" indent="-319088"/>
            <a:r>
              <a:rPr lang="en-US" dirty="0"/>
              <a:t>Give enough information for someone to be able to answer your question.</a:t>
            </a:r>
          </a:p>
        </p:txBody>
      </p:sp>
      <p:pic>
        <p:nvPicPr>
          <p:cNvPr id="9" name="Picture 8" descr="A blue trash can with a black background&#10;&#10;AI-generated content may be incorrect.">
            <a:extLst>
              <a:ext uri="{FF2B5EF4-FFF2-40B4-BE49-F238E27FC236}">
                <a16:creationId xmlns:a16="http://schemas.microsoft.com/office/drawing/2014/main" id="{8E9C3368-8D30-E56D-C3A9-BB7D1F9A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86095" y="771525"/>
            <a:ext cx="2418359" cy="2866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8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3C490-567D-526B-87AF-6D9EF323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DDA2-F8D1-B56B-01E7-B1B8C51A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and Toss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069B8C-66FE-916A-EC86-1CEAC9832F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370013"/>
            <a:ext cx="5468341" cy="3262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Write your problem on your paper.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Crumple your paper.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Gently toss it into the middle of the room.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Find a paper that is not your own.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Answer that question on the paper.</a:t>
            </a:r>
          </a:p>
        </p:txBody>
      </p:sp>
      <p:pic>
        <p:nvPicPr>
          <p:cNvPr id="6" name="Picture 5" descr="A blue trash can with a black background&#10;&#10;AI-generated content may be incorrect.">
            <a:extLst>
              <a:ext uri="{FF2B5EF4-FFF2-40B4-BE49-F238E27FC236}">
                <a16:creationId xmlns:a16="http://schemas.microsoft.com/office/drawing/2014/main" id="{3A6B7FD2-0564-75FC-B2BF-0F136FAB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86095" y="771525"/>
            <a:ext cx="2418359" cy="2866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79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0CF8E-A812-B725-3E6E-9D803FF0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		Simply Elementary, Watson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C0643-E94A-39F6-F803-E89A6E3B8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Inductive and Deductive Logic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741983C7-683C-98C8-ED1F-DAAD67971275}"/>
              </a:ext>
            </a:extLst>
          </p:cNvPr>
          <p:cNvSpPr/>
          <p:nvPr/>
        </p:nvSpPr>
        <p:spPr>
          <a:xfrm>
            <a:off x="928255" y="1501775"/>
            <a:ext cx="2482342" cy="213995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FD647-D09A-4529-FAE0-B781E7F5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33CBA-CA29-468E-3CBD-29BA89317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use facts and patterns to draw logical conclusions?</a:t>
            </a:r>
          </a:p>
        </p:txBody>
      </p:sp>
    </p:spTree>
    <p:extLst>
      <p:ext uri="{BB962C8B-B14F-4D97-AF65-F5344CB8AC3E}">
        <p14:creationId xmlns:p14="http://schemas.microsoft.com/office/powerpoint/2010/main" val="14595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5D74-041C-902C-8528-4D357AF2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9DDA6-6215-1483-15E2-02763699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6A1A-82BE-7C98-A1CE-F4F8EDA76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Draw conclusions based on given conditions.</a:t>
            </a:r>
          </a:p>
        </p:txBody>
      </p:sp>
    </p:spTree>
    <p:extLst>
      <p:ext uri="{BB962C8B-B14F-4D97-AF65-F5344CB8AC3E}">
        <p14:creationId xmlns:p14="http://schemas.microsoft.com/office/powerpoint/2010/main" val="251602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B9A2-45AD-9ACC-36DB-7268F8DD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A357-04AB-466E-1E6B-161AA4CD70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you notice?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88E75C-12D5-33C6-83C4-D9C65B9610AA}"/>
              </a:ext>
            </a:extLst>
          </p:cNvPr>
          <p:cNvGrpSpPr/>
          <p:nvPr/>
        </p:nvGrpSpPr>
        <p:grpSpPr>
          <a:xfrm>
            <a:off x="5403346" y="1268413"/>
            <a:ext cx="3112004" cy="3076684"/>
            <a:chOff x="5403346" y="1268413"/>
            <a:chExt cx="3112004" cy="3076684"/>
          </a:xfrm>
        </p:grpSpPr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D1EDDF5A-2185-6C34-674E-BCF231181886}"/>
                </a:ext>
              </a:extLst>
            </p:cNvPr>
            <p:cNvSpPr/>
            <p:nvPr/>
          </p:nvSpPr>
          <p:spPr>
            <a:xfrm>
              <a:off x="6616448" y="3659297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4D58BEFD-499E-5725-01C1-A9C0FBD32776}"/>
                </a:ext>
              </a:extLst>
            </p:cNvPr>
            <p:cNvSpPr/>
            <p:nvPr/>
          </p:nvSpPr>
          <p:spPr>
            <a:xfrm>
              <a:off x="6009897" y="3061576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2F187BB-4DE7-BF19-655B-958593106D3C}"/>
                </a:ext>
              </a:extLst>
            </p:cNvPr>
            <p:cNvSpPr/>
            <p:nvPr/>
          </p:nvSpPr>
          <p:spPr>
            <a:xfrm>
              <a:off x="6616448" y="3061576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35CE9566-304B-5108-8C16-B07F5365AC43}"/>
                </a:ext>
              </a:extLst>
            </p:cNvPr>
            <p:cNvSpPr/>
            <p:nvPr/>
          </p:nvSpPr>
          <p:spPr>
            <a:xfrm>
              <a:off x="5403346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2E4AA57A-183D-0F02-3440-9665B4F0C7DD}"/>
                </a:ext>
              </a:extLst>
            </p:cNvPr>
            <p:cNvSpPr/>
            <p:nvPr/>
          </p:nvSpPr>
          <p:spPr>
            <a:xfrm>
              <a:off x="7222999" y="3061576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EA167AF8-E317-3D88-97F3-A25DDCCE821F}"/>
                </a:ext>
              </a:extLst>
            </p:cNvPr>
            <p:cNvSpPr/>
            <p:nvPr/>
          </p:nvSpPr>
          <p:spPr>
            <a:xfrm>
              <a:off x="6009897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BA122D47-7205-B91E-D906-9213CD6D4C64}"/>
                </a:ext>
              </a:extLst>
            </p:cNvPr>
            <p:cNvSpPr/>
            <p:nvPr/>
          </p:nvSpPr>
          <p:spPr>
            <a:xfrm>
              <a:off x="6009897" y="1866134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23E05827-BC1B-605C-4543-BBB6119EED02}"/>
                </a:ext>
              </a:extLst>
            </p:cNvPr>
            <p:cNvSpPr/>
            <p:nvPr/>
          </p:nvSpPr>
          <p:spPr>
            <a:xfrm>
              <a:off x="6616448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80B400E5-7E86-4CB9-1F17-E0D8DC99EFC9}"/>
                </a:ext>
              </a:extLst>
            </p:cNvPr>
            <p:cNvSpPr/>
            <p:nvPr/>
          </p:nvSpPr>
          <p:spPr>
            <a:xfrm>
              <a:off x="7222999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FF9486D6-2403-5168-9BA7-EBC52640BFFB}"/>
                </a:ext>
              </a:extLst>
            </p:cNvPr>
            <p:cNvSpPr/>
            <p:nvPr/>
          </p:nvSpPr>
          <p:spPr>
            <a:xfrm>
              <a:off x="7829550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645D435-BFF7-0507-2AA6-09331718DEBE}"/>
                </a:ext>
              </a:extLst>
            </p:cNvPr>
            <p:cNvSpPr/>
            <p:nvPr/>
          </p:nvSpPr>
          <p:spPr>
            <a:xfrm>
              <a:off x="6616448" y="1866134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21EAE8B3-C5B2-EB0D-AE5C-C7B321AC4802}"/>
                </a:ext>
              </a:extLst>
            </p:cNvPr>
            <p:cNvSpPr/>
            <p:nvPr/>
          </p:nvSpPr>
          <p:spPr>
            <a:xfrm>
              <a:off x="6616448" y="1268413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7AACAD86-8F2C-7572-3E8E-41ED7E7A752F}"/>
                </a:ext>
              </a:extLst>
            </p:cNvPr>
            <p:cNvSpPr/>
            <p:nvPr/>
          </p:nvSpPr>
          <p:spPr>
            <a:xfrm>
              <a:off x="7222999" y="1866134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E6A2EF6-83E5-A12F-CEFC-CF2F85F6BE90}"/>
              </a:ext>
            </a:extLst>
          </p:cNvPr>
          <p:cNvGrpSpPr/>
          <p:nvPr/>
        </p:nvGrpSpPr>
        <p:grpSpPr>
          <a:xfrm>
            <a:off x="2862423" y="1866134"/>
            <a:ext cx="1898902" cy="1881242"/>
            <a:chOff x="3240793" y="1866134"/>
            <a:chExt cx="1898902" cy="1881242"/>
          </a:xfrm>
        </p:grpSpPr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6B4A981E-8F73-419F-E7C1-B436102CCAB3}"/>
                </a:ext>
              </a:extLst>
            </p:cNvPr>
            <p:cNvSpPr/>
            <p:nvPr/>
          </p:nvSpPr>
          <p:spPr>
            <a:xfrm>
              <a:off x="3847344" y="3061576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00245DD7-0C27-393F-1F66-D78C639F0314}"/>
                </a:ext>
              </a:extLst>
            </p:cNvPr>
            <p:cNvSpPr/>
            <p:nvPr/>
          </p:nvSpPr>
          <p:spPr>
            <a:xfrm>
              <a:off x="3240793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074DBF7-83D0-2675-9535-986E58AAE7AF}"/>
                </a:ext>
              </a:extLst>
            </p:cNvPr>
            <p:cNvSpPr/>
            <p:nvPr/>
          </p:nvSpPr>
          <p:spPr>
            <a:xfrm>
              <a:off x="3847344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3A1E64A3-0FA1-F7C1-A84D-F978F142FA4E}"/>
                </a:ext>
              </a:extLst>
            </p:cNvPr>
            <p:cNvSpPr/>
            <p:nvPr/>
          </p:nvSpPr>
          <p:spPr>
            <a:xfrm>
              <a:off x="4453895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C2FD9780-3099-DAF2-3A9B-FE811B9F7B5C}"/>
                </a:ext>
              </a:extLst>
            </p:cNvPr>
            <p:cNvSpPr/>
            <p:nvPr/>
          </p:nvSpPr>
          <p:spPr>
            <a:xfrm>
              <a:off x="3847344" y="1866134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ube 48">
            <a:extLst>
              <a:ext uri="{FF2B5EF4-FFF2-40B4-BE49-F238E27FC236}">
                <a16:creationId xmlns:a16="http://schemas.microsoft.com/office/drawing/2014/main" id="{0CD3C92D-1F84-72D0-F514-F6E6AD0F3220}"/>
              </a:ext>
            </a:extLst>
          </p:cNvPr>
          <p:cNvSpPr/>
          <p:nvPr/>
        </p:nvSpPr>
        <p:spPr>
          <a:xfrm>
            <a:off x="1038616" y="2463855"/>
            <a:ext cx="685800" cy="685800"/>
          </a:xfrm>
          <a:prstGeom prst="cube">
            <a:avLst>
              <a:gd name="adj" fmla="val 1246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0E22C6D-5208-FB67-0933-B321DD7B7AA3}"/>
              </a:ext>
            </a:extLst>
          </p:cNvPr>
          <p:cNvSpPr txBox="1">
            <a:spLocks/>
          </p:cNvSpPr>
          <p:nvPr/>
        </p:nvSpPr>
        <p:spPr>
          <a:xfrm>
            <a:off x="571234" y="4322652"/>
            <a:ext cx="1620564" cy="54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dirty="0"/>
              <a:t>Figure 1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541F35E-E238-10B3-071A-6A295D80C1FE}"/>
              </a:ext>
            </a:extLst>
          </p:cNvPr>
          <p:cNvSpPr txBox="1">
            <a:spLocks/>
          </p:cNvSpPr>
          <p:nvPr/>
        </p:nvSpPr>
        <p:spPr>
          <a:xfrm>
            <a:off x="3001592" y="4322652"/>
            <a:ext cx="1620564" cy="54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dirty="0"/>
              <a:t>Figure 2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4DF357E-22D7-8B5E-C426-3857DDD35CA9}"/>
              </a:ext>
            </a:extLst>
          </p:cNvPr>
          <p:cNvSpPr txBox="1">
            <a:spLocks/>
          </p:cNvSpPr>
          <p:nvPr/>
        </p:nvSpPr>
        <p:spPr>
          <a:xfrm>
            <a:off x="6149066" y="4359220"/>
            <a:ext cx="1620564" cy="54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384816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8A26-EBBC-2C53-90F4-64EC56A6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5EE4-5475-020B-82BE-A872CB6A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3B13-E565-2EE0-1040-8BE6A36FFD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should the next figure look like?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29C3AE-571D-9387-274E-8D30CED102D1}"/>
              </a:ext>
            </a:extLst>
          </p:cNvPr>
          <p:cNvGrpSpPr/>
          <p:nvPr/>
        </p:nvGrpSpPr>
        <p:grpSpPr>
          <a:xfrm>
            <a:off x="5403346" y="1268413"/>
            <a:ext cx="3112004" cy="3076684"/>
            <a:chOff x="5403346" y="1268413"/>
            <a:chExt cx="3112004" cy="3076684"/>
          </a:xfrm>
        </p:grpSpPr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47028AA4-01A2-EE5B-2CD8-3FDDB3FE7F0A}"/>
                </a:ext>
              </a:extLst>
            </p:cNvPr>
            <p:cNvSpPr/>
            <p:nvPr/>
          </p:nvSpPr>
          <p:spPr>
            <a:xfrm>
              <a:off x="6616448" y="3659297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28E0D898-C59D-E93E-9CBD-86A513F5E07F}"/>
                </a:ext>
              </a:extLst>
            </p:cNvPr>
            <p:cNvSpPr/>
            <p:nvPr/>
          </p:nvSpPr>
          <p:spPr>
            <a:xfrm>
              <a:off x="6009897" y="3061576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3D1AB193-FE22-F738-115A-FC0AEE8D0EAE}"/>
                </a:ext>
              </a:extLst>
            </p:cNvPr>
            <p:cNvSpPr/>
            <p:nvPr/>
          </p:nvSpPr>
          <p:spPr>
            <a:xfrm>
              <a:off x="6616448" y="3061576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DA8F7843-B9ED-15D2-24EF-CCEA5C2C3FEB}"/>
                </a:ext>
              </a:extLst>
            </p:cNvPr>
            <p:cNvSpPr/>
            <p:nvPr/>
          </p:nvSpPr>
          <p:spPr>
            <a:xfrm>
              <a:off x="5403346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791A04D0-174B-079F-C797-F268C40FE8B8}"/>
                </a:ext>
              </a:extLst>
            </p:cNvPr>
            <p:cNvSpPr/>
            <p:nvPr/>
          </p:nvSpPr>
          <p:spPr>
            <a:xfrm>
              <a:off x="7222999" y="3061576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BBAFF937-2948-C2C3-3D0F-BB25A57FA286}"/>
                </a:ext>
              </a:extLst>
            </p:cNvPr>
            <p:cNvSpPr/>
            <p:nvPr/>
          </p:nvSpPr>
          <p:spPr>
            <a:xfrm>
              <a:off x="6009897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B29CF4C6-7054-29B8-B319-AF5C98986223}"/>
                </a:ext>
              </a:extLst>
            </p:cNvPr>
            <p:cNvSpPr/>
            <p:nvPr/>
          </p:nvSpPr>
          <p:spPr>
            <a:xfrm>
              <a:off x="6009897" y="1866134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40AE0A3D-822E-BEA5-8AF6-90EC49844CA4}"/>
                </a:ext>
              </a:extLst>
            </p:cNvPr>
            <p:cNvSpPr/>
            <p:nvPr/>
          </p:nvSpPr>
          <p:spPr>
            <a:xfrm>
              <a:off x="6616448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8E030930-7F9A-05DF-9B33-20876F14844A}"/>
                </a:ext>
              </a:extLst>
            </p:cNvPr>
            <p:cNvSpPr/>
            <p:nvPr/>
          </p:nvSpPr>
          <p:spPr>
            <a:xfrm>
              <a:off x="7222999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A6524297-7875-451F-FB5F-640F824EB33B}"/>
                </a:ext>
              </a:extLst>
            </p:cNvPr>
            <p:cNvSpPr/>
            <p:nvPr/>
          </p:nvSpPr>
          <p:spPr>
            <a:xfrm>
              <a:off x="7829550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25D0E02-6F0D-4758-44B1-B12FD23FD18C}"/>
                </a:ext>
              </a:extLst>
            </p:cNvPr>
            <p:cNvSpPr/>
            <p:nvPr/>
          </p:nvSpPr>
          <p:spPr>
            <a:xfrm>
              <a:off x="6616448" y="1866134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93E9897C-3978-77F0-6B8D-A623EE69206E}"/>
                </a:ext>
              </a:extLst>
            </p:cNvPr>
            <p:cNvSpPr/>
            <p:nvPr/>
          </p:nvSpPr>
          <p:spPr>
            <a:xfrm>
              <a:off x="6616448" y="1268413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AE7FEC45-E8EA-A142-BA35-EA671B06FD5E}"/>
                </a:ext>
              </a:extLst>
            </p:cNvPr>
            <p:cNvSpPr/>
            <p:nvPr/>
          </p:nvSpPr>
          <p:spPr>
            <a:xfrm>
              <a:off x="7222999" y="1866134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B66792-F8E6-E839-D64E-A0C9003F6857}"/>
              </a:ext>
            </a:extLst>
          </p:cNvPr>
          <p:cNvGrpSpPr/>
          <p:nvPr/>
        </p:nvGrpSpPr>
        <p:grpSpPr>
          <a:xfrm>
            <a:off x="2862423" y="1866134"/>
            <a:ext cx="1898902" cy="1881242"/>
            <a:chOff x="3240793" y="1866134"/>
            <a:chExt cx="1898902" cy="1881242"/>
          </a:xfrm>
        </p:grpSpPr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9A7319F3-C29F-4FFE-E040-AC7B3D787467}"/>
                </a:ext>
              </a:extLst>
            </p:cNvPr>
            <p:cNvSpPr/>
            <p:nvPr/>
          </p:nvSpPr>
          <p:spPr>
            <a:xfrm>
              <a:off x="3847344" y="3061576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88ECE5D3-398E-9A0E-0F46-296A30E165BC}"/>
                </a:ext>
              </a:extLst>
            </p:cNvPr>
            <p:cNvSpPr/>
            <p:nvPr/>
          </p:nvSpPr>
          <p:spPr>
            <a:xfrm>
              <a:off x="3240793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FAB8BEAA-E5AA-B8A5-4B52-AFE841ABEE84}"/>
                </a:ext>
              </a:extLst>
            </p:cNvPr>
            <p:cNvSpPr/>
            <p:nvPr/>
          </p:nvSpPr>
          <p:spPr>
            <a:xfrm>
              <a:off x="3847344" y="2463855"/>
              <a:ext cx="685800" cy="685800"/>
            </a:xfrm>
            <a:prstGeom prst="cube">
              <a:avLst>
                <a:gd name="adj" fmla="val 12469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A387A0A7-0CD7-F842-73AE-D7C548D417B2}"/>
                </a:ext>
              </a:extLst>
            </p:cNvPr>
            <p:cNvSpPr/>
            <p:nvPr/>
          </p:nvSpPr>
          <p:spPr>
            <a:xfrm>
              <a:off x="4453895" y="2463855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4D637A7F-BFAD-85B9-BB79-315946807A48}"/>
                </a:ext>
              </a:extLst>
            </p:cNvPr>
            <p:cNvSpPr/>
            <p:nvPr/>
          </p:nvSpPr>
          <p:spPr>
            <a:xfrm>
              <a:off x="3847344" y="1866134"/>
              <a:ext cx="685800" cy="685800"/>
            </a:xfrm>
            <a:prstGeom prst="cube">
              <a:avLst>
                <a:gd name="adj" fmla="val 12469"/>
              </a:avLst>
            </a:prstGeom>
            <a:solidFill>
              <a:schemeClr val="accent4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ube 48">
            <a:extLst>
              <a:ext uri="{FF2B5EF4-FFF2-40B4-BE49-F238E27FC236}">
                <a16:creationId xmlns:a16="http://schemas.microsoft.com/office/drawing/2014/main" id="{9B22D3D8-2305-49AE-E99F-8A8773566158}"/>
              </a:ext>
            </a:extLst>
          </p:cNvPr>
          <p:cNvSpPr/>
          <p:nvPr/>
        </p:nvSpPr>
        <p:spPr>
          <a:xfrm>
            <a:off x="1038616" y="2463855"/>
            <a:ext cx="685800" cy="685800"/>
          </a:xfrm>
          <a:prstGeom prst="cube">
            <a:avLst>
              <a:gd name="adj" fmla="val 1246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FEDD39BE-11A9-EFD7-4AA8-8FC05DCFFAB2}"/>
              </a:ext>
            </a:extLst>
          </p:cNvPr>
          <p:cNvSpPr txBox="1">
            <a:spLocks/>
          </p:cNvSpPr>
          <p:nvPr/>
        </p:nvSpPr>
        <p:spPr>
          <a:xfrm>
            <a:off x="571234" y="4322652"/>
            <a:ext cx="1620564" cy="54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dirty="0"/>
              <a:t>Figure 1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3A80ACED-4C8D-1D29-BACA-6CD494665424}"/>
              </a:ext>
            </a:extLst>
          </p:cNvPr>
          <p:cNvSpPr txBox="1">
            <a:spLocks/>
          </p:cNvSpPr>
          <p:nvPr/>
        </p:nvSpPr>
        <p:spPr>
          <a:xfrm>
            <a:off x="3001592" y="4322652"/>
            <a:ext cx="1620564" cy="54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dirty="0"/>
              <a:t>Figure 2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134C17A-EC12-CF29-F602-43877221507D}"/>
              </a:ext>
            </a:extLst>
          </p:cNvPr>
          <p:cNvSpPr txBox="1">
            <a:spLocks/>
          </p:cNvSpPr>
          <p:nvPr/>
        </p:nvSpPr>
        <p:spPr>
          <a:xfrm>
            <a:off x="6149066" y="4359220"/>
            <a:ext cx="1620564" cy="54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736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928C-F7E2-A84C-F40D-1F876AD8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4173-84B4-A90B-C9D4-D8EA688C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For Lunch?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BAC4-416C-DC8A-1269-5ADE07515B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your group, use the given information determine what is on the menu for lunch.</a:t>
            </a:r>
            <a:endParaRPr lang="en-US" b="1" i="1" dirty="0"/>
          </a:p>
        </p:txBody>
      </p:sp>
      <p:pic>
        <p:nvPicPr>
          <p:cNvPr id="5" name="Graphic 4" descr="Lunch Box outline">
            <a:extLst>
              <a:ext uri="{FF2B5EF4-FFF2-40B4-BE49-F238E27FC236}">
                <a16:creationId xmlns:a16="http://schemas.microsoft.com/office/drawing/2014/main" id="{6253318B-7D89-DF3B-F20F-97260FA3C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174" y="2343149"/>
            <a:ext cx="2295317" cy="229531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1D19D-BFFC-FABB-54F3-DB67EFA24FBD}"/>
              </a:ext>
            </a:extLst>
          </p:cNvPr>
          <p:cNvSpPr txBox="1">
            <a:spLocks/>
          </p:cNvSpPr>
          <p:nvPr/>
        </p:nvSpPr>
        <p:spPr>
          <a:xfrm>
            <a:off x="2490952" y="2443655"/>
            <a:ext cx="6176798" cy="195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b="1" i="1" dirty="0"/>
              <a:t>Be ready to share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17861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4CDA4-C750-CACF-8F3F-2EC11C47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1484-433C-29BF-4BC4-5C13F89A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For Lunch?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C17B5-AA26-5D02-694C-06C9FE3573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 you think will be served on…</a:t>
            </a:r>
          </a:p>
          <a:p>
            <a:pPr marL="422910" indent="-514350">
              <a:buFont typeface="+mj-lt"/>
              <a:buAutoNum type="arabicParenR"/>
            </a:pPr>
            <a:r>
              <a:rPr lang="en-US" dirty="0"/>
              <a:t>October 24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  <a:p>
            <a:pPr marL="422910" indent="-514350">
              <a:buFont typeface="+mj-lt"/>
              <a:buAutoNum type="arabicParenR"/>
            </a:pPr>
            <a:r>
              <a:rPr lang="en-US" dirty="0"/>
              <a:t>October 29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  <a:p>
            <a:pPr marL="422910" indent="-514350">
              <a:buFont typeface="+mj-lt"/>
              <a:buAutoNum type="arabicParenR"/>
            </a:pPr>
            <a:r>
              <a:rPr lang="en-US" dirty="0"/>
              <a:t>November 5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  <a:p>
            <a:pPr marL="422910" indent="-514350">
              <a:buFont typeface="+mj-lt"/>
              <a:buAutoNum type="arabicParenR"/>
            </a:pPr>
            <a:r>
              <a:rPr lang="en-US" dirty="0"/>
              <a:t>December 15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</p:txBody>
      </p:sp>
      <p:pic>
        <p:nvPicPr>
          <p:cNvPr id="6" name="Graphic 5" descr="Lunch Box outline">
            <a:extLst>
              <a:ext uri="{FF2B5EF4-FFF2-40B4-BE49-F238E27FC236}">
                <a16:creationId xmlns:a16="http://schemas.microsoft.com/office/drawing/2014/main" id="{5E5FFEC0-C001-2CFD-4C60-3529AB69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4739" y="1424091"/>
            <a:ext cx="2295317" cy="22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0AD048-0959-6A35-3F17-2E9F0BA1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70A8-0778-9A75-EBBF-1BBFFAAC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For Lunch? (Key)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100F6-A255-C1AC-C263-40CAE8C9AC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Autofit/>
          </a:bodyPr>
          <a:lstStyle/>
          <a:p>
            <a:pPr marL="422910" indent="-514350">
              <a:buFont typeface="+mj-lt"/>
              <a:buAutoNum type="arabicParenR"/>
            </a:pPr>
            <a:r>
              <a:rPr lang="en-US" sz="2400" dirty="0"/>
              <a:t>October 24</a:t>
            </a:r>
            <a:r>
              <a:rPr lang="en-US" sz="2400" baseline="30000" dirty="0"/>
              <a:t>th</a:t>
            </a:r>
            <a:r>
              <a:rPr lang="en-US" sz="2400" dirty="0"/>
              <a:t>?</a:t>
            </a:r>
          </a:p>
          <a:p>
            <a:pPr lvl="1"/>
            <a:r>
              <a:rPr lang="en-US" sz="2200" dirty="0"/>
              <a:t>ham sandwich, orange juice, peanut butter cookie</a:t>
            </a:r>
          </a:p>
          <a:p>
            <a:pPr marL="422910" indent="-514350">
              <a:buFont typeface="+mj-lt"/>
              <a:buAutoNum type="arabicParenR"/>
            </a:pPr>
            <a:r>
              <a:rPr lang="en-US" sz="2400" dirty="0"/>
              <a:t>October 29</a:t>
            </a:r>
            <a:r>
              <a:rPr lang="en-US" sz="2400" baseline="30000" dirty="0"/>
              <a:t>th</a:t>
            </a:r>
            <a:r>
              <a:rPr lang="en-US" sz="2400" dirty="0"/>
              <a:t>?</a:t>
            </a:r>
          </a:p>
          <a:p>
            <a:pPr lvl="1"/>
            <a:r>
              <a:rPr lang="en-US" sz="2200" dirty="0"/>
              <a:t>chicken fingers, apple juice, cherry pie</a:t>
            </a:r>
          </a:p>
          <a:p>
            <a:pPr marL="422910" indent="-514350">
              <a:buFont typeface="+mj-lt"/>
              <a:buAutoNum type="arabicParenR"/>
            </a:pPr>
            <a:r>
              <a:rPr lang="en-US" sz="2400" dirty="0"/>
              <a:t>November 5</a:t>
            </a:r>
            <a:r>
              <a:rPr lang="en-US" sz="2400" baseline="30000" dirty="0"/>
              <a:t>th</a:t>
            </a:r>
            <a:r>
              <a:rPr lang="en-US" sz="2400" dirty="0"/>
              <a:t>?</a:t>
            </a:r>
          </a:p>
          <a:p>
            <a:pPr lvl="1"/>
            <a:r>
              <a:rPr lang="en-US" sz="2200" dirty="0"/>
              <a:t>turkey pot pie, apple juice, cherry pie</a:t>
            </a:r>
          </a:p>
          <a:p>
            <a:pPr marL="422910" indent="-514350">
              <a:buFont typeface="+mj-lt"/>
              <a:buAutoNum type="arabicParenR"/>
            </a:pPr>
            <a:r>
              <a:rPr lang="en-US" sz="2400" dirty="0"/>
              <a:t>December 15</a:t>
            </a:r>
            <a:r>
              <a:rPr lang="en-US" sz="2400" baseline="30000" dirty="0"/>
              <a:t>th</a:t>
            </a:r>
            <a:r>
              <a:rPr lang="en-US" sz="2400" dirty="0"/>
              <a:t>?</a:t>
            </a:r>
          </a:p>
          <a:p>
            <a:pPr lvl="1"/>
            <a:r>
              <a:rPr lang="en-US" sz="2200" dirty="0"/>
              <a:t>this is a Saturday, so the school cafeteria is not serving lunch</a:t>
            </a:r>
          </a:p>
        </p:txBody>
      </p:sp>
      <p:pic>
        <p:nvPicPr>
          <p:cNvPr id="6" name="Graphic 5" descr="Lunch Box outline">
            <a:extLst>
              <a:ext uri="{FF2B5EF4-FFF2-40B4-BE49-F238E27FC236}">
                <a16:creationId xmlns:a16="http://schemas.microsoft.com/office/drawing/2014/main" id="{735CF9C9-F56F-8B63-4752-E6600EF2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771" y="373057"/>
            <a:ext cx="1228277" cy="12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74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(25)—Template" id="{E0424F14-27F2-4302-8D2C-CF8DBE23D0C2}" vid="{79B8C7DA-BC0C-4A90-8A1B-3DD901BD5234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(25)—Template" id="{E0424F14-27F2-4302-8D2C-CF8DBE23D0C2}" vid="{7E39D8CB-2EBF-4E31-9DA5-C287734DBD5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4712</TotalTime>
  <Words>708</Words>
  <Application>Microsoft Macintosh PowerPoint</Application>
  <PresentationFormat>On-screen Show (16:9)</PresentationFormat>
  <Paragraphs>91</Paragraphs>
  <Slides>19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   Simply Elementary, Watson</vt:lpstr>
      <vt:lpstr>Essential Question</vt:lpstr>
      <vt:lpstr>Learning Objective</vt:lpstr>
      <vt:lpstr>Observing Patterns</vt:lpstr>
      <vt:lpstr>Observing Patterns</vt:lpstr>
      <vt:lpstr>What’s For Lunch?</vt:lpstr>
      <vt:lpstr>What’s For Lunch?</vt:lpstr>
      <vt:lpstr>What’s For Lunch? (Key)</vt:lpstr>
      <vt:lpstr>What’s For Lunch? Reflection</vt:lpstr>
      <vt:lpstr>Reasoning</vt:lpstr>
      <vt:lpstr>Logical Conclusions: #1</vt:lpstr>
      <vt:lpstr>Logical Conclusions: #2</vt:lpstr>
      <vt:lpstr>Logical Conclusions: #3</vt:lpstr>
      <vt:lpstr>Logical Conclusions: #4</vt:lpstr>
      <vt:lpstr>Inspecting Interior Angles</vt:lpstr>
      <vt:lpstr>Inspecting Interior Angles</vt:lpstr>
      <vt:lpstr>Commit and Toss</vt:lpstr>
      <vt:lpstr>Commit and Toss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Wilson, Izzy</cp:lastModifiedBy>
  <cp:revision>17</cp:revision>
  <dcterms:created xsi:type="dcterms:W3CDTF">2025-08-06T12:22:45Z</dcterms:created>
  <dcterms:modified xsi:type="dcterms:W3CDTF">2025-11-17T14:16:19Z</dcterms:modified>
  <cp:category/>
</cp:coreProperties>
</file>