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7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VjS5ZbZimEkgtlyQKQKT/dY51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548" y="1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JGOxVIgmGWE&amp;list=PL-aUhEQeaZXID91azYKwX91vNfNKrANsQ&amp;index=1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JGOxVIgmGWE&amp;list=PL-aUhEQeaZXID91azYKwX91vNfNKrANsQ&amp;index=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8cb1878c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https://www.youtube.com/watch?v=JGOxVIgmGWE&amp;list=PL-aUhEQeaZXID91azYKwX91vNfNKrANsQ&amp;index=10</a:t>
            </a:r>
            <a:r>
              <a:rPr lang="en"/>
              <a:t> </a:t>
            </a:r>
            <a:endParaRPr/>
          </a:p>
        </p:txBody>
      </p:sp>
      <p:sp>
        <p:nvSpPr>
          <p:cNvPr id="154" name="Google Shape;154;g228cb1878c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10464dfd0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10464dfd0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(2020). </a:t>
            </a:r>
            <a:r>
              <a:rPr lang="en-US" dirty="0" err="1"/>
              <a:t>Wakelet</a:t>
            </a:r>
            <a:r>
              <a:rPr lang="en-US" dirty="0"/>
              <a:t>. Strategies. https://learn.k20center.ou.edu/tech-tool/2180</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81efe9d5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281efe9d5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(2020). Cart sort. Strategies. https://learn.k20center.ou.edu/strategy/147</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10464dfd0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10464dfd0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81efe9d5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281efe9d5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(2021). S-I-T (Surprising, Interesting, Troubling). Strategies. https://learn.k20center.ou.edu/strategy/926</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289c46cbf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289c46cbf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https://www.youtube.com/watch?v=MK0me10ZXfU</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289c46cb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289c46cb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https://www.youtube.com/watch?v=WZxus9tiC2g</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89c46cbf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89c46cbf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28cb1878c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28cb1878c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8cb1878c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28cb1878c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281efe9d5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281efe9d5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281efe9d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281efe9d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281efe9d5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281efe9d5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(2022). Google </a:t>
            </a:r>
            <a:r>
              <a:rPr lang="en-US" dirty="0" err="1"/>
              <a:t>jamboard</a:t>
            </a:r>
            <a:r>
              <a:rPr lang="en-US" dirty="0"/>
              <a:t>. Strategies. https://learn.k20center.ou.edu/tech-tool/2336</a:t>
            </a:r>
          </a:p>
          <a:p>
            <a:pPr marL="0" lvl="0" indent="0" algn="l" rtl="0">
              <a:spcBef>
                <a:spcPts val="0"/>
              </a:spcBef>
              <a:spcAft>
                <a:spcPts val="0"/>
              </a:spcAft>
              <a:buNone/>
            </a:pPr>
            <a:r>
              <a:rPr lang="en-US" dirty="0"/>
              <a:t>K20 Center. (2022). Three sticky notes. Strategies. https://learn.k20center.ou.edu/strategy/153</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https://jamboard.google.com/d/1cOykXlS6oqqS2DxxSSEREG6qrIEImxGKMKdGoQVuA_U/viewer</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28cb1878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28cb1878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0464dfd0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0464dfd0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281efe9d5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281efe9d5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(2020). I notice, I wonder. Strategies. https://learn.k20center.ou.edu/strategy/180</a:t>
            </a:r>
          </a:p>
          <a:p>
            <a:pPr marL="0" lvl="0" indent="0" algn="l" rtl="0">
              <a:spcBef>
                <a:spcPts val="0"/>
              </a:spcBef>
              <a:spcAft>
                <a:spcPts val="0"/>
              </a:spcAft>
              <a:buNone/>
            </a:pPr>
            <a:r>
              <a:rPr lang="en-US" dirty="0"/>
              <a:t>K20 Center. (2020). Claim, evidence, reasoning (CER). Strategies. https://learn.k20center.ou.edu/strategy/156</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281efe9d5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https://www.youtube.com/watch?v=JGOxVIgmGWE&amp;list=PL-aUhEQeaZXID91azYKwX91vNfNKrANsQ&amp;index=10</a:t>
            </a:r>
            <a:r>
              <a:rPr lang="en"/>
              <a:t> </a:t>
            </a:r>
            <a:endParaRPr/>
          </a:p>
        </p:txBody>
      </p:sp>
      <p:sp>
        <p:nvSpPr>
          <p:cNvPr id="139" name="Google Shape;139;g2281efe9d5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81efe9d5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281efe9d5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2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2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2"/>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2"/>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75"/>
        <p:cNvGrpSpPr/>
        <p:nvPr/>
      </p:nvGrpSpPr>
      <p:grpSpPr>
        <a:xfrm>
          <a:off x="0" y="0"/>
          <a:ext cx="0" cy="0"/>
          <a:chOff x="0" y="0"/>
          <a:chExt cx="0" cy="0"/>
        </a:xfrm>
      </p:grpSpPr>
      <p:sp>
        <p:nvSpPr>
          <p:cNvPr id="76" name="Google Shape;76;p29"/>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29"/>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a:lnSpc>
                <a:spcPct val="115000"/>
              </a:lnSpc>
              <a:spcBef>
                <a:spcPts val="300"/>
              </a:spcBef>
              <a:spcAft>
                <a:spcPts val="0"/>
              </a:spcAft>
              <a:buSzPts val="1300"/>
              <a:buChar char="●"/>
              <a:defRPr/>
            </a:lvl1pPr>
            <a:lvl2pPr marL="914400" lvl="1" indent="-273050" algn="l">
              <a:lnSpc>
                <a:spcPct val="100000"/>
              </a:lnSpc>
              <a:spcBef>
                <a:spcPts val="300"/>
              </a:spcBef>
              <a:spcAft>
                <a:spcPts val="0"/>
              </a:spcAft>
              <a:buSzPts val="7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285750" algn="l">
              <a:lnSpc>
                <a:spcPct val="100000"/>
              </a:lnSpc>
              <a:spcBef>
                <a:spcPts val="300"/>
              </a:spcBef>
              <a:spcAft>
                <a:spcPts val="0"/>
              </a:spcAft>
              <a:buSzPts val="900"/>
              <a:buChar char="-"/>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78" name="Google Shape;78;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3"/>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1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6" name="Google Shape;16;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 name="Google Shape;17;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8"/>
        <p:cNvGrpSpPr/>
        <p:nvPr/>
      </p:nvGrpSpPr>
      <p:grpSpPr>
        <a:xfrm>
          <a:off x="0" y="0"/>
          <a:ext cx="0" cy="0"/>
          <a:chOff x="0" y="0"/>
          <a:chExt cx="0" cy="0"/>
        </a:xfrm>
      </p:grpSpPr>
      <p:pic>
        <p:nvPicPr>
          <p:cNvPr id="19" name="Google Shape;19;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0" name="Google Shape;20;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2" name="Google Shape;22;p15"/>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3"/>
        <p:cNvGrpSpPr/>
        <p:nvPr/>
      </p:nvGrpSpPr>
      <p:grpSpPr>
        <a:xfrm>
          <a:off x="0" y="0"/>
          <a:ext cx="0" cy="0"/>
          <a:chOff x="0" y="0"/>
          <a:chExt cx="0" cy="0"/>
        </a:xfrm>
      </p:grpSpPr>
      <p:pic>
        <p:nvPicPr>
          <p:cNvPr id="24" name="Google Shape;24;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 name="Google Shape;25;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7" name="Google Shape;27;p16"/>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8"/>
        <p:cNvGrpSpPr/>
        <p:nvPr/>
      </p:nvGrpSpPr>
      <p:grpSpPr>
        <a:xfrm>
          <a:off x="0" y="0"/>
          <a:ext cx="0" cy="0"/>
          <a:chOff x="0" y="0"/>
          <a:chExt cx="0" cy="0"/>
        </a:xfrm>
      </p:grpSpPr>
      <p:sp>
        <p:nvSpPr>
          <p:cNvPr id="29" name="Google Shape;29;p17"/>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0" name="Google Shape;30;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1" name="Google Shape;31;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3" name="Google Shape;33;p17"/>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4" name="Google Shape;34;p17"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1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JGOxVIgmGW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MK0me10ZXfU"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WZxus9tiC2g"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JGOxVIgmGW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281efe9d51_0_5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Claim, Evidence, Reasoning (CER)</a:t>
            </a:r>
            <a:endParaRPr/>
          </a:p>
        </p:txBody>
      </p:sp>
      <p:sp>
        <p:nvSpPr>
          <p:cNvPr id="148" name="Google Shape;148;g2281efe9d51_0_59"/>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dirty="0"/>
              <a:t>Consider this question: </a:t>
            </a:r>
            <a:br>
              <a:rPr lang="en" dirty="0"/>
            </a:br>
            <a:r>
              <a:rPr lang="en" i="1" dirty="0"/>
              <a:t>What role does fire play in a prairie ecosystem?</a:t>
            </a:r>
            <a:endParaRPr i="1" dirty="0"/>
          </a:p>
          <a:p>
            <a:pPr marL="457200" lvl="0" indent="0" algn="l" rtl="0">
              <a:spcBef>
                <a:spcPts val="520"/>
              </a:spcBef>
              <a:spcAft>
                <a:spcPts val="0"/>
              </a:spcAft>
              <a:buNone/>
            </a:pPr>
            <a:endParaRPr i="1" dirty="0"/>
          </a:p>
          <a:p>
            <a:pPr marL="457200" lvl="0" indent="0" algn="l" rtl="0">
              <a:spcBef>
                <a:spcPts val="520"/>
              </a:spcBef>
              <a:spcAft>
                <a:spcPts val="0"/>
              </a:spcAft>
              <a:buNone/>
            </a:pPr>
            <a:br>
              <a:rPr lang="en" i="1" dirty="0"/>
            </a:br>
            <a:endParaRPr dirty="0"/>
          </a:p>
          <a:p>
            <a:pPr marL="457200" lvl="0" indent="0" algn="l" rtl="0">
              <a:spcBef>
                <a:spcPts val="520"/>
              </a:spcBef>
              <a:spcAft>
                <a:spcPts val="0"/>
              </a:spcAft>
              <a:buNone/>
            </a:pPr>
            <a:endParaRPr dirty="0"/>
          </a:p>
          <a:p>
            <a:pPr marL="457200" lvl="0" indent="0" algn="l" rtl="0">
              <a:spcBef>
                <a:spcPts val="520"/>
              </a:spcBef>
              <a:spcAft>
                <a:spcPts val="0"/>
              </a:spcAft>
              <a:buNone/>
            </a:pPr>
            <a:endParaRPr dirty="0"/>
          </a:p>
        </p:txBody>
      </p:sp>
      <p:grpSp>
        <p:nvGrpSpPr>
          <p:cNvPr id="149" name="Google Shape;149;g2281efe9d51_0_59"/>
          <p:cNvGrpSpPr/>
          <p:nvPr/>
        </p:nvGrpSpPr>
        <p:grpSpPr>
          <a:xfrm>
            <a:off x="7629625" y="298775"/>
            <a:ext cx="1215900" cy="1257300"/>
            <a:chOff x="7629625" y="298775"/>
            <a:chExt cx="1215900" cy="1257300"/>
          </a:xfrm>
        </p:grpSpPr>
        <p:sp>
          <p:nvSpPr>
            <p:cNvPr id="150" name="Google Shape;150;g2281efe9d51_0_5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g2281efe9d51_0_59"/>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28cb1878ce_0_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 dirty="0"/>
              <a:t>Writing a Claim, Evidence, Reasoning (CER)</a:t>
            </a:r>
            <a:endParaRPr dirty="0"/>
          </a:p>
        </p:txBody>
      </p:sp>
      <p:pic>
        <p:nvPicPr>
          <p:cNvPr id="157" name="Google Shape;157;g228cb1878ce_0_14" descr="This video provides an introduction to and brief explanation for writing a claim with evidence and reasoning. The CER framework is a key concept used across all content area and multiple grade levels to provide structure in writing arguments." title="Claims, Evidence, and Reasoning.">
            <a:hlinkClick r:id="rId3"/>
          </p:cNvPr>
          <p:cNvPicPr preferRelativeResize="0"/>
          <p:nvPr/>
        </p:nvPicPr>
        <p:blipFill>
          <a:blip r:embed="rId4">
            <a:alphaModFix/>
          </a:blip>
          <a:stretch>
            <a:fillRect/>
          </a:stretch>
        </p:blipFill>
        <p:spPr>
          <a:xfrm>
            <a:off x="2229150" y="1693802"/>
            <a:ext cx="4685700" cy="2635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10464dfd0b_0_20"/>
          <p:cNvSpPr txBox="1">
            <a:spLocks noGrp="1"/>
          </p:cNvSpPr>
          <p:nvPr>
            <p:ph type="title"/>
          </p:nvPr>
        </p:nvSpPr>
        <p:spPr>
          <a:xfrm>
            <a:off x="457200" y="70025"/>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Claim, Evidence, Reasoning (CER)</a:t>
            </a:r>
            <a:endParaRPr dirty="0"/>
          </a:p>
        </p:txBody>
      </p:sp>
      <p:sp>
        <p:nvSpPr>
          <p:cNvPr id="163" name="Google Shape;163;g210464dfd0b_0_20"/>
          <p:cNvSpPr txBox="1">
            <a:spLocks noGrp="1"/>
          </p:cNvSpPr>
          <p:nvPr>
            <p:ph type="body" idx="1"/>
          </p:nvPr>
        </p:nvSpPr>
        <p:spPr>
          <a:xfrm>
            <a:off x="457200" y="1087495"/>
            <a:ext cx="5020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dirty="0"/>
              <a:t>Using the QR code, open the Wakelet and explore the articles and/or videos.</a:t>
            </a:r>
            <a:br>
              <a:rPr lang="en" dirty="0"/>
            </a:br>
            <a:r>
              <a:rPr lang="en" dirty="0"/>
              <a:t>1. Make your claim.</a:t>
            </a:r>
            <a:endParaRPr dirty="0"/>
          </a:p>
          <a:p>
            <a:pPr marL="457200" lvl="0" indent="0" algn="l" rtl="0">
              <a:spcBef>
                <a:spcPts val="520"/>
              </a:spcBef>
              <a:spcAft>
                <a:spcPts val="0"/>
              </a:spcAft>
              <a:buNone/>
            </a:pPr>
            <a:r>
              <a:rPr lang="en" dirty="0"/>
              <a:t>2. Take notes as you explore items in the Wakelet, these will provide you with evidence to support your claim.</a:t>
            </a:r>
            <a:endParaRPr dirty="0"/>
          </a:p>
          <a:p>
            <a:pPr marL="457200" lvl="0" indent="0" algn="l" rtl="0">
              <a:spcBef>
                <a:spcPts val="520"/>
              </a:spcBef>
              <a:spcAft>
                <a:spcPts val="0"/>
              </a:spcAft>
              <a:buNone/>
            </a:pPr>
            <a:br>
              <a:rPr lang="en" dirty="0"/>
            </a:br>
            <a:endParaRPr dirty="0"/>
          </a:p>
        </p:txBody>
      </p:sp>
      <p:grpSp>
        <p:nvGrpSpPr>
          <p:cNvPr id="164" name="Google Shape;164;g210464dfd0b_0_20"/>
          <p:cNvGrpSpPr/>
          <p:nvPr/>
        </p:nvGrpSpPr>
        <p:grpSpPr>
          <a:xfrm>
            <a:off x="7629625" y="298775"/>
            <a:ext cx="1215900" cy="1257300"/>
            <a:chOff x="7629625" y="298775"/>
            <a:chExt cx="1215900" cy="1257300"/>
          </a:xfrm>
        </p:grpSpPr>
        <p:sp>
          <p:nvSpPr>
            <p:cNvPr id="165" name="Google Shape;165;g210464dfd0b_0_2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g210464dfd0b_0_20"/>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67" name="Google Shape;167;g210464dfd0b_0_20"/>
          <p:cNvPicPr preferRelativeResize="0"/>
          <p:nvPr/>
        </p:nvPicPr>
        <p:blipFill>
          <a:blip r:embed="rId4">
            <a:alphaModFix/>
          </a:blip>
          <a:stretch>
            <a:fillRect/>
          </a:stretch>
        </p:blipFill>
        <p:spPr>
          <a:xfrm>
            <a:off x="5630100" y="2067113"/>
            <a:ext cx="2096875" cy="2096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281efe9d51_0_71"/>
          <p:cNvSpPr txBox="1">
            <a:spLocks noGrp="1"/>
          </p:cNvSpPr>
          <p:nvPr>
            <p:ph type="title"/>
          </p:nvPr>
        </p:nvSpPr>
        <p:spPr>
          <a:xfrm>
            <a:off x="457200" y="203591"/>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Card Sort</a:t>
            </a:r>
            <a:endParaRPr dirty="0"/>
          </a:p>
        </p:txBody>
      </p:sp>
      <p:sp>
        <p:nvSpPr>
          <p:cNvPr id="173" name="Google Shape;173;g2281efe9d51_0_71"/>
          <p:cNvSpPr txBox="1">
            <a:spLocks noGrp="1"/>
          </p:cNvSpPr>
          <p:nvPr>
            <p:ph type="body" idx="1"/>
          </p:nvPr>
        </p:nvSpPr>
        <p:spPr>
          <a:xfrm>
            <a:off x="460353" y="1155218"/>
            <a:ext cx="6586833" cy="3291900"/>
          </a:xfrm>
          <a:prstGeom prst="rect">
            <a:avLst/>
          </a:prstGeom>
        </p:spPr>
        <p:txBody>
          <a:bodyPr spcFirstLastPara="1" wrap="square" lIns="97525" tIns="48750" rIns="97525" bIns="48750" anchor="t" anchorCtr="0">
            <a:normAutofit/>
          </a:bodyPr>
          <a:lstStyle/>
          <a:p>
            <a:pPr marL="457200" lvl="0" indent="-311150" algn="l" rtl="0">
              <a:spcBef>
                <a:spcPts val="300"/>
              </a:spcBef>
              <a:spcAft>
                <a:spcPts val="0"/>
              </a:spcAft>
              <a:buSzPts val="1300"/>
              <a:buChar char="●"/>
            </a:pPr>
            <a:r>
              <a:rPr lang="en" dirty="0"/>
              <a:t>With a partner, read through each of the cards.</a:t>
            </a:r>
            <a:endParaRPr dirty="0"/>
          </a:p>
          <a:p>
            <a:pPr marL="457200" lvl="0" indent="-311150" algn="l" rtl="0">
              <a:spcBef>
                <a:spcPts val="0"/>
              </a:spcBef>
              <a:spcAft>
                <a:spcPts val="0"/>
              </a:spcAft>
              <a:buSzPts val="1300"/>
              <a:buChar char="●"/>
            </a:pPr>
            <a:r>
              <a:rPr lang="en" dirty="0"/>
              <a:t>Sort them into one of the two categories:</a:t>
            </a:r>
            <a:endParaRPr dirty="0"/>
          </a:p>
          <a:p>
            <a:pPr marL="939800" lvl="1" indent="-342900" algn="l" rtl="0">
              <a:spcBef>
                <a:spcPts val="300"/>
              </a:spcBef>
              <a:spcAft>
                <a:spcPts val="0"/>
              </a:spcAft>
              <a:buSzPct val="80000"/>
              <a:buFont typeface="Wingdings" panose="05000000000000000000" pitchFamily="2" charset="2"/>
              <a:buChar char="§"/>
            </a:pPr>
            <a:r>
              <a:rPr lang="en" sz="2500" dirty="0"/>
              <a:t>Goods</a:t>
            </a:r>
          </a:p>
          <a:p>
            <a:pPr marL="939800" lvl="1" indent="-342900" algn="l" rtl="0">
              <a:spcBef>
                <a:spcPts val="300"/>
              </a:spcBef>
              <a:spcAft>
                <a:spcPts val="0"/>
              </a:spcAft>
              <a:buSzPct val="80000"/>
              <a:buFont typeface="Wingdings" panose="05000000000000000000" pitchFamily="2" charset="2"/>
              <a:buChar char="§"/>
            </a:pPr>
            <a:r>
              <a:rPr lang="en" sz="2500" dirty="0"/>
              <a:t>Services</a:t>
            </a:r>
            <a:endParaRPr sz="2500" dirty="0"/>
          </a:p>
          <a:p>
            <a:pPr marL="457200" lvl="0" indent="-311150" algn="l" rtl="0">
              <a:spcBef>
                <a:spcPts val="0"/>
              </a:spcBef>
              <a:spcAft>
                <a:spcPts val="0"/>
              </a:spcAft>
              <a:buSzPts val="1300"/>
              <a:buChar char="●"/>
            </a:pPr>
            <a:r>
              <a:rPr lang="en" sz="2500" dirty="0"/>
              <a:t>Add notes to your handout that will help you on your CER.</a:t>
            </a:r>
            <a:endParaRPr sz="2500" dirty="0"/>
          </a:p>
        </p:txBody>
      </p:sp>
      <p:grpSp>
        <p:nvGrpSpPr>
          <p:cNvPr id="174" name="Google Shape;174;g2281efe9d51_0_71"/>
          <p:cNvGrpSpPr/>
          <p:nvPr/>
        </p:nvGrpSpPr>
        <p:grpSpPr>
          <a:xfrm>
            <a:off x="7629625" y="298794"/>
            <a:ext cx="1215900" cy="1216200"/>
            <a:chOff x="7629625" y="298794"/>
            <a:chExt cx="1215900" cy="1216200"/>
          </a:xfrm>
        </p:grpSpPr>
        <p:sp>
          <p:nvSpPr>
            <p:cNvPr id="175" name="Google Shape;175;g2281efe9d51_0_71"/>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g2281efe9d51_0_71"/>
            <p:cNvPicPr preferRelativeResize="0"/>
            <p:nvPr/>
          </p:nvPicPr>
          <p:blipFill rotWithShape="1">
            <a:blip r:embed="rId3">
              <a:alphaModFix/>
            </a:blip>
            <a:srcRect l="514" r="504"/>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10464dfd0b_0_31"/>
          <p:cNvSpPr txBox="1">
            <a:spLocks noGrp="1"/>
          </p:cNvSpPr>
          <p:nvPr>
            <p:ph type="title"/>
          </p:nvPr>
        </p:nvSpPr>
        <p:spPr>
          <a:xfrm>
            <a:off x="416210" y="143049"/>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Card Sort</a:t>
            </a:r>
            <a:endParaRPr dirty="0"/>
          </a:p>
        </p:txBody>
      </p:sp>
      <p:grpSp>
        <p:nvGrpSpPr>
          <p:cNvPr id="183" name="Google Shape;183;g210464dfd0b_0_31"/>
          <p:cNvGrpSpPr/>
          <p:nvPr/>
        </p:nvGrpSpPr>
        <p:grpSpPr>
          <a:xfrm>
            <a:off x="7629625" y="298794"/>
            <a:ext cx="1215900" cy="1216200"/>
            <a:chOff x="7629625" y="298794"/>
            <a:chExt cx="1215900" cy="1216200"/>
          </a:xfrm>
        </p:grpSpPr>
        <p:sp>
          <p:nvSpPr>
            <p:cNvPr id="184" name="Google Shape;184;g210464dfd0b_0_31"/>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g210464dfd0b_0_31"/>
            <p:cNvPicPr preferRelativeResize="0"/>
            <p:nvPr/>
          </p:nvPicPr>
          <p:blipFill rotWithShape="1">
            <a:blip r:embed="rId3">
              <a:alphaModFix/>
            </a:blip>
            <a:srcRect l="514" r="504"/>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86" name="Google Shape;186;g210464dfd0b_0_31"/>
          <p:cNvPicPr preferRelativeResize="0"/>
          <p:nvPr/>
        </p:nvPicPr>
        <p:blipFill>
          <a:blip r:embed="rId4">
            <a:alphaModFix/>
          </a:blip>
          <a:stretch>
            <a:fillRect/>
          </a:stretch>
        </p:blipFill>
        <p:spPr>
          <a:xfrm>
            <a:off x="772512" y="1000449"/>
            <a:ext cx="5858466" cy="39484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281efe9d51_0_89"/>
          <p:cNvSpPr txBox="1">
            <a:spLocks noGrp="1"/>
          </p:cNvSpPr>
          <p:nvPr>
            <p:ph type="title"/>
          </p:nvPr>
        </p:nvSpPr>
        <p:spPr>
          <a:xfrm>
            <a:off x="457200" y="169545"/>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Surprising, Interesting, Troubling</a:t>
            </a:r>
            <a:endParaRPr dirty="0"/>
          </a:p>
        </p:txBody>
      </p:sp>
      <p:sp>
        <p:nvSpPr>
          <p:cNvPr id="192" name="Google Shape;192;g2281efe9d51_0_89"/>
          <p:cNvSpPr txBox="1">
            <a:spLocks noGrp="1"/>
          </p:cNvSpPr>
          <p:nvPr>
            <p:ph type="body" idx="1"/>
          </p:nvPr>
        </p:nvSpPr>
        <p:spPr>
          <a:xfrm>
            <a:off x="460353" y="1290801"/>
            <a:ext cx="6526924" cy="3609122"/>
          </a:xfrm>
          <a:prstGeom prst="rect">
            <a:avLst/>
          </a:prstGeom>
        </p:spPr>
        <p:txBody>
          <a:bodyPr spcFirstLastPara="1" wrap="square" lIns="97525" tIns="48750" rIns="97525" bIns="48750" anchor="t" anchorCtr="0">
            <a:noAutofit/>
          </a:bodyPr>
          <a:lstStyle/>
          <a:p>
            <a:pPr marL="0" indent="0">
              <a:lnSpc>
                <a:spcPct val="100000"/>
              </a:lnSpc>
              <a:buNone/>
            </a:pPr>
            <a:r>
              <a:rPr lang="en" dirty="0"/>
              <a:t>Watch the two videos that tell you something about using fire in a productive way. Here is what you need to think about as you watch them:</a:t>
            </a:r>
            <a:br>
              <a:rPr lang="en" dirty="0"/>
            </a:br>
            <a:endParaRPr lang="en" dirty="0"/>
          </a:p>
          <a:p>
            <a:pPr indent="-457200">
              <a:lnSpc>
                <a:spcPct val="100000"/>
              </a:lnSpc>
            </a:pPr>
            <a:r>
              <a:rPr lang="en" dirty="0"/>
              <a:t>What is one fact that was </a:t>
            </a:r>
            <a:r>
              <a:rPr lang="en" i="1" dirty="0"/>
              <a:t>Surprising?</a:t>
            </a:r>
            <a:r>
              <a:rPr lang="en" dirty="0"/>
              <a:t> </a:t>
            </a:r>
          </a:p>
          <a:p>
            <a:pPr indent="-457200">
              <a:lnSpc>
                <a:spcPct val="100000"/>
              </a:lnSpc>
            </a:pPr>
            <a:r>
              <a:rPr lang="en" dirty="0"/>
              <a:t>What is one fact that was </a:t>
            </a:r>
            <a:r>
              <a:rPr lang="en" i="1" dirty="0"/>
              <a:t>Interesting?</a:t>
            </a:r>
          </a:p>
          <a:p>
            <a:pPr indent="-457200">
              <a:lnSpc>
                <a:spcPct val="100000"/>
              </a:lnSpc>
            </a:pPr>
            <a:r>
              <a:rPr lang="en" dirty="0"/>
              <a:t>What is one fact that was </a:t>
            </a:r>
            <a:r>
              <a:rPr lang="en" i="1" dirty="0"/>
              <a:t>Troubling?</a:t>
            </a:r>
            <a:br>
              <a:rPr lang="en" dirty="0"/>
            </a:br>
            <a:br>
              <a:rPr lang="en" dirty="0"/>
            </a:b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289c46cbf2_0_4"/>
          <p:cNvSpPr txBox="1">
            <a:spLocks noGrp="1"/>
          </p:cNvSpPr>
          <p:nvPr>
            <p:ph type="title"/>
          </p:nvPr>
        </p:nvSpPr>
        <p:spPr>
          <a:xfrm>
            <a:off x="457200" y="292093"/>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Andrew Warrior</a:t>
            </a:r>
            <a:endParaRPr dirty="0"/>
          </a:p>
        </p:txBody>
      </p:sp>
      <p:pic>
        <p:nvPicPr>
          <p:cNvPr id="198" name="Google Shape;198;g2289c46cbf2_0_4" title="K20 ICAP- Fire: Friend or Foe?">
            <a:hlinkClick r:id="rId3"/>
          </p:cNvPr>
          <p:cNvPicPr preferRelativeResize="0"/>
          <p:nvPr/>
        </p:nvPicPr>
        <p:blipFill>
          <a:blip r:embed="rId4">
            <a:alphaModFix/>
          </a:blip>
          <a:stretch>
            <a:fillRect/>
          </a:stretch>
        </p:blipFill>
        <p:spPr>
          <a:xfrm>
            <a:off x="1504525" y="1347736"/>
            <a:ext cx="5940275" cy="334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289c46cbf2_0_0"/>
          <p:cNvSpPr txBox="1">
            <a:spLocks noGrp="1"/>
          </p:cNvSpPr>
          <p:nvPr>
            <p:ph type="title"/>
          </p:nvPr>
        </p:nvSpPr>
        <p:spPr>
          <a:xfrm>
            <a:off x="457200" y="297990"/>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Controlled Burn </a:t>
            </a:r>
            <a:endParaRPr dirty="0"/>
          </a:p>
        </p:txBody>
      </p:sp>
      <p:pic>
        <p:nvPicPr>
          <p:cNvPr id="204" name="Google Shape;204;g2289c46cbf2_0_0" descr="In the Sandhills of Nebraska, rancher Adam Switzer respects fire. It’s one of his most important tools for controlling invasive species like the eastern red cedar, which steals precious water away from the grasses used to feed his cattle. Ride along with Adam and his crew as they execute a controlled burn on his land in preparation for the grazing season." title="Prairie Fire: Controlling Invasive Species">
            <a:hlinkClick r:id="rId3"/>
          </p:cNvPr>
          <p:cNvPicPr preferRelativeResize="0"/>
          <p:nvPr/>
        </p:nvPicPr>
        <p:blipFill>
          <a:blip r:embed="rId4">
            <a:alphaModFix/>
          </a:blip>
          <a:stretch>
            <a:fillRect/>
          </a:stretch>
        </p:blipFill>
        <p:spPr>
          <a:xfrm>
            <a:off x="1241205" y="1331881"/>
            <a:ext cx="6062500" cy="3410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289c46cbf2_0_13"/>
          <p:cNvSpPr txBox="1">
            <a:spLocks noGrp="1"/>
          </p:cNvSpPr>
          <p:nvPr>
            <p:ph type="title"/>
          </p:nvPr>
        </p:nvSpPr>
        <p:spPr>
          <a:xfrm>
            <a:off x="457200" y="299233"/>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Surprising, Interesting, Troubling</a:t>
            </a:r>
            <a:endParaRPr dirty="0"/>
          </a:p>
        </p:txBody>
      </p:sp>
      <p:sp>
        <p:nvSpPr>
          <p:cNvPr id="210" name="Google Shape;210;g2289c46cbf2_0_13"/>
          <p:cNvSpPr txBox="1">
            <a:spLocks noGrp="1"/>
          </p:cNvSpPr>
          <p:nvPr>
            <p:ph type="body" idx="1"/>
          </p:nvPr>
        </p:nvSpPr>
        <p:spPr>
          <a:xfrm>
            <a:off x="457200" y="1192046"/>
            <a:ext cx="8229600" cy="3291900"/>
          </a:xfrm>
          <a:prstGeom prst="rect">
            <a:avLst/>
          </a:prstGeom>
        </p:spPr>
        <p:txBody>
          <a:bodyPr spcFirstLastPara="1" wrap="square" lIns="97525" tIns="48750" rIns="97525" bIns="48750" anchor="t" anchorCtr="0">
            <a:normAutofit/>
          </a:bodyPr>
          <a:lstStyle/>
          <a:p>
            <a:pPr marL="0" lvl="0" indent="0" algn="l" rtl="0">
              <a:spcBef>
                <a:spcPts val="300"/>
              </a:spcBef>
              <a:spcAft>
                <a:spcPts val="0"/>
              </a:spcAft>
              <a:buNone/>
            </a:pPr>
            <a:r>
              <a:rPr lang="en" dirty="0"/>
              <a:t>On your sticky notes:</a:t>
            </a:r>
          </a:p>
          <a:p>
            <a:pPr indent="-457200"/>
            <a:r>
              <a:rPr lang="en" dirty="0"/>
              <a:t> What’s one thing/fact that was </a:t>
            </a:r>
            <a:r>
              <a:rPr lang="en" i="1" dirty="0"/>
              <a:t>Surprising</a:t>
            </a:r>
          </a:p>
          <a:p>
            <a:pPr indent="-457200"/>
            <a:r>
              <a:rPr lang="en" dirty="0"/>
              <a:t>What’s one thing that was </a:t>
            </a:r>
            <a:r>
              <a:rPr lang="en" i="1" dirty="0"/>
              <a:t>Interesting?</a:t>
            </a:r>
          </a:p>
          <a:p>
            <a:pPr indent="-457200"/>
            <a:r>
              <a:rPr lang="en" dirty="0"/>
              <a:t>What’s the one thing that was </a:t>
            </a:r>
            <a:r>
              <a:rPr lang="en" i="1" dirty="0"/>
              <a:t>Troubling</a:t>
            </a:r>
            <a:r>
              <a:rPr lang="en" dirty="0"/>
              <a:t>?</a:t>
            </a:r>
            <a:br>
              <a:rPr lang="en" dirty="0"/>
            </a:br>
            <a:br>
              <a:rPr lang="en" dirty="0"/>
            </a:b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28cb1878ce_0_19"/>
          <p:cNvSpPr txBox="1">
            <a:spLocks noGrp="1"/>
          </p:cNvSpPr>
          <p:nvPr>
            <p:ph type="title"/>
          </p:nvPr>
        </p:nvSpPr>
        <p:spPr>
          <a:xfrm>
            <a:off x="454047" y="156102"/>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Claim, Evidence, Reasoning (CER)</a:t>
            </a:r>
            <a:endParaRPr dirty="0"/>
          </a:p>
        </p:txBody>
      </p:sp>
      <p:sp>
        <p:nvSpPr>
          <p:cNvPr id="216" name="Google Shape;216;g228cb1878ce_0_19"/>
          <p:cNvSpPr txBox="1">
            <a:spLocks noGrp="1"/>
          </p:cNvSpPr>
          <p:nvPr>
            <p:ph type="body" idx="1"/>
          </p:nvPr>
        </p:nvSpPr>
        <p:spPr>
          <a:xfrm>
            <a:off x="454047" y="1072055"/>
            <a:ext cx="7179616" cy="3635527"/>
          </a:xfrm>
          <a:prstGeom prst="rect">
            <a:avLst/>
          </a:prstGeom>
        </p:spPr>
        <p:txBody>
          <a:bodyPr spcFirstLastPara="1" wrap="square" lIns="97525" tIns="48750" rIns="97525" bIns="48750" anchor="t" anchorCtr="0">
            <a:noAutofit/>
          </a:bodyPr>
          <a:lstStyle/>
          <a:p>
            <a:pPr marL="457200" lvl="0" indent="-311150" algn="l" rtl="0">
              <a:lnSpc>
                <a:spcPct val="100000"/>
              </a:lnSpc>
              <a:spcBef>
                <a:spcPts val="300"/>
              </a:spcBef>
              <a:spcAft>
                <a:spcPts val="300"/>
              </a:spcAft>
              <a:buSzPts val="1300"/>
              <a:buChar char="●"/>
            </a:pPr>
            <a:r>
              <a:rPr lang="en" sz="2400" dirty="0"/>
              <a:t>Review your notes from the lesson.</a:t>
            </a:r>
            <a:endParaRPr sz="2400" dirty="0"/>
          </a:p>
          <a:p>
            <a:pPr marL="457200" lvl="0" indent="-311150" algn="l" rtl="0">
              <a:lnSpc>
                <a:spcPct val="100000"/>
              </a:lnSpc>
              <a:spcBef>
                <a:spcPts val="0"/>
              </a:spcBef>
              <a:spcAft>
                <a:spcPts val="300"/>
              </a:spcAft>
              <a:buSzPts val="1300"/>
              <a:buChar char="●"/>
            </a:pPr>
            <a:r>
              <a:rPr lang="en" sz="2400" dirty="0"/>
              <a:t>Consider the essential question: </a:t>
            </a:r>
            <a:r>
              <a:rPr lang="en" sz="2400" i="1" dirty="0"/>
              <a:t>What role does fire play in a prairie ecosystem?</a:t>
            </a:r>
            <a:endParaRPr sz="2400" dirty="0"/>
          </a:p>
          <a:p>
            <a:pPr marL="457200" lvl="0" indent="-311150" algn="l" rtl="0">
              <a:lnSpc>
                <a:spcPct val="100000"/>
              </a:lnSpc>
              <a:spcBef>
                <a:spcPts val="0"/>
              </a:spcBef>
              <a:spcAft>
                <a:spcPts val="300"/>
              </a:spcAft>
              <a:buSzPts val="1300"/>
              <a:buChar char="●"/>
            </a:pPr>
            <a:r>
              <a:rPr lang="en" sz="2400" dirty="0"/>
              <a:t>Review your original claim and revise as needed.</a:t>
            </a:r>
            <a:endParaRPr sz="2400" dirty="0"/>
          </a:p>
          <a:p>
            <a:pPr marL="457200" lvl="0" indent="-311150" algn="l" rtl="0">
              <a:lnSpc>
                <a:spcPct val="100000"/>
              </a:lnSpc>
              <a:spcBef>
                <a:spcPts val="0"/>
              </a:spcBef>
              <a:spcAft>
                <a:spcPts val="300"/>
              </a:spcAft>
              <a:buSzPts val="1300"/>
              <a:buChar char="●"/>
            </a:pPr>
            <a:r>
              <a:rPr lang="en" sz="2400" dirty="0"/>
              <a:t>Organize your evidence into complete sentences to support your claim.</a:t>
            </a:r>
            <a:endParaRPr sz="2400" dirty="0"/>
          </a:p>
          <a:p>
            <a:pPr marL="457200" lvl="0" indent="-311150" algn="l" rtl="0">
              <a:lnSpc>
                <a:spcPct val="100000"/>
              </a:lnSpc>
              <a:spcBef>
                <a:spcPts val="0"/>
              </a:spcBef>
              <a:spcAft>
                <a:spcPts val="0"/>
              </a:spcAft>
              <a:buSzPts val="1300"/>
              <a:buChar char="●"/>
            </a:pPr>
            <a:r>
              <a:rPr lang="en" sz="2400" dirty="0"/>
              <a:t>Provide reasoning that explains why your evidence supports your claim.</a:t>
            </a:r>
            <a:endParaRPr sz="2400" dirty="0"/>
          </a:p>
        </p:txBody>
      </p:sp>
      <p:grpSp>
        <p:nvGrpSpPr>
          <p:cNvPr id="217" name="Google Shape;217;g228cb1878ce_0_19"/>
          <p:cNvGrpSpPr/>
          <p:nvPr/>
        </p:nvGrpSpPr>
        <p:grpSpPr>
          <a:xfrm>
            <a:off x="7629625" y="298775"/>
            <a:ext cx="1215900" cy="1257300"/>
            <a:chOff x="7629625" y="298775"/>
            <a:chExt cx="1215900" cy="1257300"/>
          </a:xfrm>
        </p:grpSpPr>
        <p:sp>
          <p:nvSpPr>
            <p:cNvPr id="218" name="Google Shape;218;g228cb1878ce_0_1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g228cb1878ce_0_19"/>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endParaRPr/>
          </a:p>
          <a:p>
            <a:pPr marL="0" lvl="0" indent="0" algn="l" rtl="0">
              <a:lnSpc>
                <a:spcPct val="100000"/>
              </a:lnSpc>
              <a:spcBef>
                <a:spcPts val="0"/>
              </a:spcBef>
              <a:spcAft>
                <a:spcPts val="0"/>
              </a:spcAft>
              <a:buSzPts val="5000"/>
              <a:buNone/>
            </a:pPr>
            <a:r>
              <a:rPr lang="en"/>
              <a:t>Fire: Friend or Foe?</a:t>
            </a:r>
            <a:endParaRPr/>
          </a:p>
        </p:txBody>
      </p:sp>
      <p:sp>
        <p:nvSpPr>
          <p:cNvPr id="88" name="Google Shape;88;p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p>
            <a:pPr marL="0" lvl="0" indent="0" algn="l" rtl="0">
              <a:lnSpc>
                <a:spcPct val="100000"/>
              </a:lnSpc>
              <a:spcBef>
                <a:spcPts val="520"/>
              </a:spcBef>
              <a:spcAft>
                <a:spcPts val="0"/>
              </a:spcAft>
              <a:buSzPts val="26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28cb1878ce_0_27"/>
          <p:cNvSpPr txBox="1">
            <a:spLocks noGrp="1"/>
          </p:cNvSpPr>
          <p:nvPr>
            <p:ph type="title"/>
          </p:nvPr>
        </p:nvSpPr>
        <p:spPr>
          <a:xfrm>
            <a:off x="457200" y="158852"/>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Claim, Evidence, Reasoning (CER)</a:t>
            </a:r>
            <a:endParaRPr dirty="0"/>
          </a:p>
        </p:txBody>
      </p:sp>
      <p:sp>
        <p:nvSpPr>
          <p:cNvPr id="225" name="Google Shape;225;g228cb1878ce_0_27"/>
          <p:cNvSpPr txBox="1">
            <a:spLocks noGrp="1"/>
          </p:cNvSpPr>
          <p:nvPr>
            <p:ph type="body" idx="1"/>
          </p:nvPr>
        </p:nvSpPr>
        <p:spPr>
          <a:xfrm>
            <a:off x="457200" y="1080693"/>
            <a:ext cx="7390874" cy="3291900"/>
          </a:xfrm>
          <a:prstGeom prst="rect">
            <a:avLst/>
          </a:prstGeom>
        </p:spPr>
        <p:txBody>
          <a:bodyPr spcFirstLastPara="1" wrap="square" lIns="97525" tIns="48750" rIns="97525" bIns="48750" anchor="t" anchorCtr="0">
            <a:normAutofit/>
          </a:bodyPr>
          <a:lstStyle/>
          <a:p>
            <a:pPr marL="146050" lvl="0" indent="0" algn="l" rtl="0">
              <a:spcBef>
                <a:spcPts val="300"/>
              </a:spcBef>
              <a:spcAft>
                <a:spcPts val="200"/>
              </a:spcAft>
              <a:buSzPts val="1300"/>
              <a:buNone/>
            </a:pPr>
            <a:r>
              <a:rPr lang="en" dirty="0"/>
              <a:t>In your final CER, be sure to use the following terms:</a:t>
            </a:r>
            <a:endParaRPr dirty="0"/>
          </a:p>
          <a:p>
            <a:pPr lvl="1" algn="l" rtl="0">
              <a:spcBef>
                <a:spcPts val="0"/>
              </a:spcBef>
              <a:spcAft>
                <a:spcPts val="200"/>
              </a:spcAft>
              <a:buClr>
                <a:schemeClr val="accent6"/>
              </a:buClr>
              <a:buSzPct val="80000"/>
              <a:buFont typeface="Arial" panose="020B0604020202020204" pitchFamily="34" charset="0"/>
              <a:buChar char="•"/>
            </a:pPr>
            <a:r>
              <a:rPr lang="en" sz="2400" dirty="0"/>
              <a:t>Prairie/Grassland</a:t>
            </a:r>
          </a:p>
          <a:p>
            <a:pPr lvl="1" algn="l" rtl="0">
              <a:spcBef>
                <a:spcPts val="0"/>
              </a:spcBef>
              <a:spcAft>
                <a:spcPts val="200"/>
              </a:spcAft>
              <a:buClr>
                <a:schemeClr val="accent6"/>
              </a:buClr>
              <a:buSzPct val="80000"/>
              <a:buFont typeface="Arial" panose="020B0604020202020204" pitchFamily="34" charset="0"/>
              <a:buChar char="•"/>
            </a:pPr>
            <a:r>
              <a:rPr lang="en" sz="2400" dirty="0"/>
              <a:t>Prescribed Fire</a:t>
            </a:r>
          </a:p>
          <a:p>
            <a:pPr lvl="1" algn="l" rtl="0">
              <a:spcBef>
                <a:spcPts val="0"/>
              </a:spcBef>
              <a:spcAft>
                <a:spcPts val="200"/>
              </a:spcAft>
              <a:buClr>
                <a:schemeClr val="accent6"/>
              </a:buClr>
              <a:buSzPct val="80000"/>
              <a:buFont typeface="Arial" panose="020B0604020202020204" pitchFamily="34" charset="0"/>
              <a:buChar char="•"/>
            </a:pPr>
            <a:r>
              <a:rPr lang="en" sz="2400" dirty="0"/>
              <a:t>Controlled Fire</a:t>
            </a:r>
          </a:p>
          <a:p>
            <a:pPr lvl="1" algn="l" rtl="0">
              <a:spcBef>
                <a:spcPts val="0"/>
              </a:spcBef>
              <a:spcAft>
                <a:spcPts val="200"/>
              </a:spcAft>
              <a:buClr>
                <a:schemeClr val="accent6"/>
              </a:buClr>
              <a:buSzPct val="80000"/>
              <a:buFont typeface="Arial" panose="020B0604020202020204" pitchFamily="34" charset="0"/>
              <a:buChar char="•"/>
            </a:pPr>
            <a:r>
              <a:rPr lang="en" sz="2400" dirty="0"/>
              <a:t>Wildfire</a:t>
            </a:r>
          </a:p>
          <a:p>
            <a:pPr lvl="1" algn="l" rtl="0">
              <a:spcBef>
                <a:spcPts val="0"/>
              </a:spcBef>
              <a:spcAft>
                <a:spcPts val="200"/>
              </a:spcAft>
              <a:buClr>
                <a:schemeClr val="accent6"/>
              </a:buClr>
              <a:buSzPct val="80000"/>
              <a:buFont typeface="Arial" panose="020B0604020202020204" pitchFamily="34" charset="0"/>
              <a:buChar char="•"/>
            </a:pPr>
            <a:r>
              <a:rPr lang="en" sz="2400" dirty="0"/>
              <a:t>Resiliency</a:t>
            </a:r>
          </a:p>
          <a:p>
            <a:pPr lvl="1" algn="l" rtl="0">
              <a:spcBef>
                <a:spcPts val="0"/>
              </a:spcBef>
              <a:spcAft>
                <a:spcPts val="200"/>
              </a:spcAft>
              <a:buClr>
                <a:schemeClr val="accent6"/>
              </a:buClr>
              <a:buSzPct val="80000"/>
              <a:buFont typeface="Arial" panose="020B0604020202020204" pitchFamily="34" charset="0"/>
              <a:buChar char="•"/>
            </a:pPr>
            <a:r>
              <a:rPr lang="en" sz="2400" dirty="0"/>
              <a:t>Succession</a:t>
            </a:r>
            <a:endParaRPr sz="2400" dirty="0"/>
          </a:p>
        </p:txBody>
      </p:sp>
      <p:grpSp>
        <p:nvGrpSpPr>
          <p:cNvPr id="226" name="Google Shape;226;g228cb1878ce_0_27"/>
          <p:cNvGrpSpPr/>
          <p:nvPr/>
        </p:nvGrpSpPr>
        <p:grpSpPr>
          <a:xfrm>
            <a:off x="7629625" y="298775"/>
            <a:ext cx="1215900" cy="1257300"/>
            <a:chOff x="7629625" y="298775"/>
            <a:chExt cx="1215900" cy="1257300"/>
          </a:xfrm>
        </p:grpSpPr>
        <p:sp>
          <p:nvSpPr>
            <p:cNvPr id="227" name="Google Shape;227;g228cb1878ce_0_27"/>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 name="Google Shape;228;g228cb1878ce_0_27"/>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281efe9d51_0_227"/>
          <p:cNvSpPr txBox="1">
            <a:spLocks noGrp="1"/>
          </p:cNvSpPr>
          <p:nvPr>
            <p:ph type="title"/>
          </p:nvPr>
        </p:nvSpPr>
        <p:spPr>
          <a:xfrm>
            <a:off x="460910" y="226325"/>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Claim, Evidence, Reasoning (CER)</a:t>
            </a:r>
            <a:endParaRPr dirty="0"/>
          </a:p>
        </p:txBody>
      </p:sp>
      <p:sp>
        <p:nvSpPr>
          <p:cNvPr id="234" name="Google Shape;234;g2281efe9d51_0_227"/>
          <p:cNvSpPr txBox="1">
            <a:spLocks noGrp="1"/>
          </p:cNvSpPr>
          <p:nvPr>
            <p:ph type="body" idx="1"/>
          </p:nvPr>
        </p:nvSpPr>
        <p:spPr>
          <a:xfrm>
            <a:off x="460910" y="1179214"/>
            <a:ext cx="5040999" cy="3448200"/>
          </a:xfrm>
          <a:prstGeom prst="rect">
            <a:avLst/>
          </a:prstGeom>
        </p:spPr>
        <p:txBody>
          <a:bodyPr spcFirstLastPara="1" wrap="square" lIns="91425" tIns="45700" rIns="91425" bIns="45700" anchor="t" anchorCtr="0">
            <a:normAutofit fontScale="92500" lnSpcReduction="10000"/>
          </a:bodyPr>
          <a:lstStyle/>
          <a:p>
            <a:pPr marL="457200" lvl="0" indent="-381000" algn="l" rtl="0">
              <a:spcBef>
                <a:spcPts val="480"/>
              </a:spcBef>
              <a:spcAft>
                <a:spcPts val="0"/>
              </a:spcAft>
              <a:buSzPts val="2400"/>
              <a:buChar char="•"/>
            </a:pPr>
            <a:r>
              <a:rPr lang="en-US" dirty="0"/>
              <a:t>Review your notes from the lesson.</a:t>
            </a:r>
          </a:p>
          <a:p>
            <a:pPr marL="457200" lvl="0" indent="-381000" algn="l" rtl="0">
              <a:spcBef>
                <a:spcPts val="480"/>
              </a:spcBef>
              <a:spcAft>
                <a:spcPts val="0"/>
              </a:spcAft>
              <a:buSzPts val="2400"/>
              <a:buChar char="•"/>
            </a:pPr>
            <a:r>
              <a:rPr lang="en-US" dirty="0"/>
              <a:t>Consider the essential question: </a:t>
            </a:r>
            <a:br>
              <a:rPr lang="en-US" dirty="0"/>
            </a:br>
            <a:r>
              <a:rPr lang="en-US" i="1" dirty="0"/>
              <a:t>What role does fire play in a prairie ecosystem?</a:t>
            </a:r>
          </a:p>
          <a:p>
            <a:pPr marL="457200" lvl="0" indent="-381000" algn="l" rtl="0">
              <a:spcBef>
                <a:spcPts val="480"/>
              </a:spcBef>
              <a:spcAft>
                <a:spcPts val="0"/>
              </a:spcAft>
              <a:buSzPts val="2400"/>
              <a:buChar char="•"/>
            </a:pPr>
            <a:r>
              <a:rPr lang="en-US" dirty="0"/>
              <a:t>Review your original claim and revise as needed.</a:t>
            </a:r>
          </a:p>
          <a:p>
            <a:pPr marL="457200" lvl="0" indent="-381000" algn="l" rtl="0">
              <a:spcBef>
                <a:spcPts val="480"/>
              </a:spcBef>
              <a:spcAft>
                <a:spcPts val="0"/>
              </a:spcAft>
              <a:buSzPts val="2400"/>
              <a:buChar char="•"/>
            </a:pPr>
            <a:r>
              <a:rPr lang="en-US" dirty="0"/>
              <a:t>Organize your evidence into complete sentences to support your claim.</a:t>
            </a:r>
          </a:p>
          <a:p>
            <a:pPr marL="457200" lvl="0" indent="-381000" algn="l" rtl="0">
              <a:spcBef>
                <a:spcPts val="480"/>
              </a:spcBef>
              <a:spcAft>
                <a:spcPts val="0"/>
              </a:spcAft>
              <a:buSzPts val="2400"/>
              <a:buChar char="•"/>
            </a:pPr>
            <a:r>
              <a:rPr lang="en-US" dirty="0"/>
              <a:t>Provide reasoning that explains why your evidence supports your claim.</a:t>
            </a:r>
          </a:p>
        </p:txBody>
      </p:sp>
      <p:grpSp>
        <p:nvGrpSpPr>
          <p:cNvPr id="235" name="Google Shape;235;g2281efe9d51_0_227"/>
          <p:cNvGrpSpPr/>
          <p:nvPr/>
        </p:nvGrpSpPr>
        <p:grpSpPr>
          <a:xfrm>
            <a:off x="7629625" y="298775"/>
            <a:ext cx="1215900" cy="1257300"/>
            <a:chOff x="7629625" y="298775"/>
            <a:chExt cx="1215900" cy="1257300"/>
          </a:xfrm>
        </p:grpSpPr>
        <p:sp>
          <p:nvSpPr>
            <p:cNvPr id="236" name="Google Shape;236;g2281efe9d51_0_227"/>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g2281efe9d51_0_227"/>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238" name="Google Shape;238;g2281efe9d51_0_227"/>
          <p:cNvSpPr txBox="1">
            <a:spLocks noGrp="1"/>
          </p:cNvSpPr>
          <p:nvPr>
            <p:ph type="body" idx="2"/>
          </p:nvPr>
        </p:nvSpPr>
        <p:spPr>
          <a:xfrm>
            <a:off x="5641390" y="1556075"/>
            <a:ext cx="3041700" cy="3137700"/>
          </a:xfrm>
          <a:prstGeom prst="rect">
            <a:avLst/>
          </a:prstGeom>
        </p:spPr>
        <p:txBody>
          <a:bodyPr spcFirstLastPara="1" wrap="square" lIns="91425" tIns="45700" rIns="91425" bIns="45700" anchor="t" anchorCtr="0">
            <a:normAutofit/>
          </a:bodyPr>
          <a:lstStyle/>
          <a:p>
            <a:pPr lvl="0" algn="l" rtl="0">
              <a:spcBef>
                <a:spcPts val="480"/>
              </a:spcBef>
              <a:spcAft>
                <a:spcPts val="0"/>
              </a:spcAft>
              <a:buClr>
                <a:schemeClr val="accent1"/>
              </a:buClr>
              <a:buSzPct val="80000"/>
              <a:buFont typeface="Wingdings" panose="05000000000000000000" pitchFamily="2" charset="2"/>
              <a:buChar char="§"/>
            </a:pPr>
            <a:r>
              <a:rPr lang="en" dirty="0"/>
              <a:t>Prairie/Grassland</a:t>
            </a:r>
          </a:p>
          <a:p>
            <a:pPr lvl="0" algn="l" rtl="0">
              <a:spcBef>
                <a:spcPts val="480"/>
              </a:spcBef>
              <a:spcAft>
                <a:spcPts val="0"/>
              </a:spcAft>
              <a:buClr>
                <a:schemeClr val="accent1"/>
              </a:buClr>
              <a:buSzPct val="80000"/>
              <a:buFont typeface="Wingdings" panose="05000000000000000000" pitchFamily="2" charset="2"/>
              <a:buChar char="§"/>
            </a:pPr>
            <a:r>
              <a:rPr lang="en" dirty="0"/>
              <a:t>Prescribed Fire</a:t>
            </a:r>
          </a:p>
          <a:p>
            <a:pPr lvl="0" algn="l" rtl="0">
              <a:spcBef>
                <a:spcPts val="480"/>
              </a:spcBef>
              <a:spcAft>
                <a:spcPts val="0"/>
              </a:spcAft>
              <a:buClr>
                <a:schemeClr val="accent1"/>
              </a:buClr>
              <a:buSzPct val="80000"/>
              <a:buFont typeface="Wingdings" panose="05000000000000000000" pitchFamily="2" charset="2"/>
              <a:buChar char="§"/>
            </a:pPr>
            <a:r>
              <a:rPr lang="en" dirty="0"/>
              <a:t>Controlled Fire</a:t>
            </a:r>
          </a:p>
          <a:p>
            <a:pPr lvl="0" algn="l" rtl="0">
              <a:spcBef>
                <a:spcPts val="480"/>
              </a:spcBef>
              <a:spcAft>
                <a:spcPts val="0"/>
              </a:spcAft>
              <a:buClr>
                <a:schemeClr val="accent1"/>
              </a:buClr>
              <a:buSzPct val="80000"/>
              <a:buFont typeface="Wingdings" panose="05000000000000000000" pitchFamily="2" charset="2"/>
              <a:buChar char="§"/>
            </a:pPr>
            <a:r>
              <a:rPr lang="en" dirty="0"/>
              <a:t>Invasive Species</a:t>
            </a:r>
          </a:p>
          <a:p>
            <a:pPr lvl="0" algn="l" rtl="0">
              <a:spcBef>
                <a:spcPts val="480"/>
              </a:spcBef>
              <a:spcAft>
                <a:spcPts val="0"/>
              </a:spcAft>
              <a:buClr>
                <a:schemeClr val="accent1"/>
              </a:buClr>
              <a:buSzPct val="80000"/>
              <a:buFont typeface="Wingdings" panose="05000000000000000000" pitchFamily="2" charset="2"/>
              <a:buChar char="§"/>
            </a:pPr>
            <a:r>
              <a:rPr lang="en" dirty="0"/>
              <a:t>Wildfire</a:t>
            </a:r>
          </a:p>
          <a:p>
            <a:pPr lvl="0" algn="l" rtl="0">
              <a:spcBef>
                <a:spcPts val="480"/>
              </a:spcBef>
              <a:spcAft>
                <a:spcPts val="0"/>
              </a:spcAft>
              <a:buClr>
                <a:schemeClr val="accent1"/>
              </a:buClr>
              <a:buSzPct val="80000"/>
              <a:buFont typeface="Wingdings" panose="05000000000000000000" pitchFamily="2" charset="2"/>
              <a:buChar char="§"/>
            </a:pPr>
            <a:r>
              <a:rPr lang="en" dirty="0"/>
              <a:t>Resiliency</a:t>
            </a:r>
          </a:p>
          <a:p>
            <a:pPr lvl="0" algn="l" rtl="0">
              <a:spcBef>
                <a:spcPts val="480"/>
              </a:spcBef>
              <a:spcAft>
                <a:spcPts val="0"/>
              </a:spcAft>
              <a:buClr>
                <a:schemeClr val="accent1"/>
              </a:buClr>
              <a:buSzPct val="80000"/>
              <a:buFont typeface="Wingdings" panose="05000000000000000000" pitchFamily="2" charset="2"/>
              <a:buChar char="§"/>
            </a:pPr>
            <a:r>
              <a:rPr lang="en" dirty="0"/>
              <a:t>Succession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281efe9d51_0_0"/>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Essential Question</a:t>
            </a:r>
            <a:endParaRPr/>
          </a:p>
        </p:txBody>
      </p:sp>
      <p:sp>
        <p:nvSpPr>
          <p:cNvPr id="94" name="Google Shape;94;g2281efe9d51_0_0"/>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rmAutofit/>
          </a:bodyPr>
          <a:lstStyle/>
          <a:p>
            <a:pPr marL="0" lvl="0" indent="0" algn="l" rtl="0">
              <a:spcBef>
                <a:spcPts val="520"/>
              </a:spcBef>
              <a:spcAft>
                <a:spcPts val="0"/>
              </a:spcAft>
              <a:buNone/>
            </a:pPr>
            <a:r>
              <a:rPr lang="en"/>
              <a:t>How does fire impact prairie ecosystems?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8190-6A2B-5ECC-6EDC-B3A7AE452A71}"/>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35585B44-DAA3-49F1-1264-585DE6F54295}"/>
              </a:ext>
            </a:extLst>
          </p:cNvPr>
          <p:cNvSpPr>
            <a:spLocks noGrp="1"/>
          </p:cNvSpPr>
          <p:nvPr>
            <p:ph type="body" idx="1"/>
          </p:nvPr>
        </p:nvSpPr>
        <p:spPr/>
        <p:txBody>
          <a:bodyPr/>
          <a:lstStyle/>
          <a:p>
            <a:pPr>
              <a:spcBef>
                <a:spcPts val="300"/>
              </a:spcBef>
            </a:pPr>
            <a:r>
              <a:rPr lang="en-US" dirty="0"/>
              <a:t>Identify the importance of prairies. </a:t>
            </a:r>
          </a:p>
          <a:p>
            <a:pPr>
              <a:spcBef>
                <a:spcPts val="0"/>
              </a:spcBef>
            </a:pPr>
            <a:r>
              <a:rPr lang="en-US" dirty="0"/>
              <a:t>Recognize the impact of fire on prairies.</a:t>
            </a:r>
          </a:p>
          <a:p>
            <a:endParaRPr lang="en-US" dirty="0"/>
          </a:p>
        </p:txBody>
      </p:sp>
    </p:spTree>
    <p:extLst>
      <p:ext uri="{BB962C8B-B14F-4D97-AF65-F5344CB8AC3E}">
        <p14:creationId xmlns:p14="http://schemas.microsoft.com/office/powerpoint/2010/main" val="35877508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281efe9d51_0_10"/>
          <p:cNvSpPr txBox="1">
            <a:spLocks noGrp="1"/>
          </p:cNvSpPr>
          <p:nvPr>
            <p:ph type="title"/>
          </p:nvPr>
        </p:nvSpPr>
        <p:spPr>
          <a:xfrm>
            <a:off x="457200" y="302950"/>
            <a:ext cx="70020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Three Sticky Notes</a:t>
            </a:r>
            <a:endParaRPr/>
          </a:p>
        </p:txBody>
      </p:sp>
      <p:sp>
        <p:nvSpPr>
          <p:cNvPr id="106" name="Google Shape;106;g2281efe9d51_0_10"/>
          <p:cNvSpPr txBox="1">
            <a:spLocks noGrp="1"/>
          </p:cNvSpPr>
          <p:nvPr>
            <p:ph type="body" idx="1"/>
          </p:nvPr>
        </p:nvSpPr>
        <p:spPr>
          <a:xfrm>
            <a:off x="457200" y="1317951"/>
            <a:ext cx="4038600" cy="3743400"/>
          </a:xfrm>
          <a:prstGeom prst="rect">
            <a:avLst/>
          </a:prstGeom>
        </p:spPr>
        <p:txBody>
          <a:bodyPr spcFirstLastPara="1" wrap="square" lIns="91425" tIns="45700" rIns="91425" bIns="45700" anchor="t" anchorCtr="0">
            <a:noAutofit/>
          </a:bodyPr>
          <a:lstStyle/>
          <a:p>
            <a:pPr marL="457200" lvl="0" indent="-335280" algn="l" rtl="0">
              <a:spcBef>
                <a:spcPts val="480"/>
              </a:spcBef>
              <a:spcAft>
                <a:spcPts val="300"/>
              </a:spcAft>
              <a:buSzPct val="100000"/>
              <a:buChar char="•"/>
            </a:pPr>
            <a:r>
              <a:rPr lang="en" sz="2600" dirty="0"/>
              <a:t>Access the Jamboard.</a:t>
            </a:r>
            <a:endParaRPr sz="2600" dirty="0"/>
          </a:p>
          <a:p>
            <a:pPr marL="457200" lvl="0" indent="-335280" algn="l" rtl="0">
              <a:spcBef>
                <a:spcPts val="0"/>
              </a:spcBef>
              <a:spcAft>
                <a:spcPts val="300"/>
              </a:spcAft>
              <a:buSzPct val="100000"/>
              <a:buChar char="•"/>
            </a:pPr>
            <a:r>
              <a:rPr lang="en" sz="2600" dirty="0"/>
              <a:t>Look at the images of prairie ecosystems on slides 2-5.</a:t>
            </a:r>
            <a:endParaRPr sz="2600" dirty="0"/>
          </a:p>
          <a:p>
            <a:pPr marL="457200" lvl="0" indent="-335280" algn="l" rtl="0">
              <a:spcBef>
                <a:spcPts val="0"/>
              </a:spcBef>
              <a:spcAft>
                <a:spcPts val="0"/>
              </a:spcAft>
              <a:buSzPct val="92307"/>
              <a:buChar char="•"/>
            </a:pPr>
            <a:r>
              <a:rPr lang="en-US" sz="2600" dirty="0"/>
              <a:t>A</a:t>
            </a:r>
            <a:r>
              <a:rPr lang="en" sz="2600" dirty="0"/>
              <a:t>dd </a:t>
            </a:r>
            <a:r>
              <a:rPr lang="en" sz="2600" b="1" dirty="0"/>
              <a:t>three</a:t>
            </a:r>
            <a:r>
              <a:rPr lang="en" sz="2600" dirty="0"/>
              <a:t> sticky notes containing adjectives you thought of while looking at the pictures.</a:t>
            </a:r>
            <a:br>
              <a:rPr lang="en" sz="2600" dirty="0"/>
            </a:br>
            <a:br>
              <a:rPr lang="en" dirty="0"/>
            </a:br>
            <a:endParaRPr dirty="0"/>
          </a:p>
          <a:p>
            <a:pPr marL="914400" lvl="0" indent="0" algn="l" rtl="0">
              <a:spcBef>
                <a:spcPts val="480"/>
              </a:spcBef>
              <a:spcAft>
                <a:spcPts val="0"/>
              </a:spcAft>
              <a:buNone/>
            </a:pPr>
            <a:endParaRPr dirty="0"/>
          </a:p>
        </p:txBody>
      </p:sp>
      <p:grpSp>
        <p:nvGrpSpPr>
          <p:cNvPr id="107" name="Google Shape;107;g2281efe9d51_0_10"/>
          <p:cNvGrpSpPr/>
          <p:nvPr/>
        </p:nvGrpSpPr>
        <p:grpSpPr>
          <a:xfrm>
            <a:off x="7629625" y="298775"/>
            <a:ext cx="1215900" cy="1257300"/>
            <a:chOff x="7629625" y="298775"/>
            <a:chExt cx="1215900" cy="1257300"/>
          </a:xfrm>
        </p:grpSpPr>
        <p:sp>
          <p:nvSpPr>
            <p:cNvPr id="108" name="Google Shape;108;g2281efe9d51_0_1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g2281efe9d51_0_10"/>
            <p:cNvPicPr preferRelativeResize="0"/>
            <p:nvPr/>
          </p:nvPicPr>
          <p:blipFill rotWithShape="1">
            <a:blip r:embed="rId3">
              <a:alphaModFix/>
            </a:blip>
            <a:srcRect l="31518" r="31518"/>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110" name="Google Shape;110;g2281efe9d51_0_10"/>
          <p:cNvSpPr txBox="1">
            <a:spLocks noGrp="1"/>
          </p:cNvSpPr>
          <p:nvPr>
            <p:ph type="body" idx="2"/>
          </p:nvPr>
        </p:nvSpPr>
        <p:spPr>
          <a:xfrm>
            <a:off x="4648200" y="1317938"/>
            <a:ext cx="4038600" cy="3448200"/>
          </a:xfrm>
          <a:prstGeom prst="rect">
            <a:avLst/>
          </a:prstGeom>
        </p:spPr>
        <p:txBody>
          <a:bodyPr spcFirstLastPara="1" wrap="square" lIns="91425" tIns="45700" rIns="91425" bIns="45700" anchor="ctr" anchorCtr="0">
            <a:normAutofit/>
          </a:bodyPr>
          <a:lstStyle/>
          <a:p>
            <a:pPr marL="0" lvl="0" indent="0" algn="l" rtl="0">
              <a:spcBef>
                <a:spcPts val="480"/>
              </a:spcBef>
              <a:spcAft>
                <a:spcPts val="0"/>
              </a:spcAft>
              <a:buNone/>
            </a:pPr>
            <a:r>
              <a:rPr lang="en" dirty="0">
                <a:highlight>
                  <a:srgbClr val="00FFFF"/>
                </a:highlight>
              </a:rPr>
              <a:t>Insert QR Code or Link to your class Jamboard Here</a:t>
            </a:r>
            <a:endParaRPr dirty="0">
              <a:highlight>
                <a:srgbClr val="00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14"/>
        <p:cNvGrpSpPr/>
        <p:nvPr/>
      </p:nvGrpSpPr>
      <p:grpSpPr>
        <a:xfrm>
          <a:off x="0" y="0"/>
          <a:ext cx="0" cy="0"/>
          <a:chOff x="0" y="0"/>
          <a:chExt cx="0" cy="0"/>
        </a:xfrm>
      </p:grpSpPr>
      <p:sp>
        <p:nvSpPr>
          <p:cNvPr id="115" name="Google Shape;115;g228cb1878ce_0_0"/>
          <p:cNvSpPr txBox="1">
            <a:spLocks noGrp="1"/>
          </p:cNvSpPr>
          <p:nvPr>
            <p:ph type="title"/>
          </p:nvPr>
        </p:nvSpPr>
        <p:spPr>
          <a:xfrm>
            <a:off x="457200" y="222215"/>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Adjectives</a:t>
            </a:r>
            <a:endParaRPr dirty="0"/>
          </a:p>
        </p:txBody>
      </p:sp>
      <p:sp>
        <p:nvSpPr>
          <p:cNvPr id="116" name="Google Shape;116;g228cb1878ce_0_0"/>
          <p:cNvSpPr txBox="1">
            <a:spLocks noGrp="1"/>
          </p:cNvSpPr>
          <p:nvPr>
            <p:ph type="body" idx="1"/>
          </p:nvPr>
        </p:nvSpPr>
        <p:spPr>
          <a:xfrm>
            <a:off x="476119" y="1133146"/>
            <a:ext cx="8229600" cy="3291900"/>
          </a:xfrm>
          <a:prstGeom prst="rect">
            <a:avLst/>
          </a:prstGeom>
        </p:spPr>
        <p:txBody>
          <a:bodyPr spcFirstLastPara="1" wrap="square" lIns="97525" tIns="48750" rIns="97525" bIns="48750" anchor="t" anchorCtr="0">
            <a:normAutofit/>
          </a:bodyPr>
          <a:lstStyle/>
          <a:p>
            <a:pPr marL="0" lvl="0" indent="0" algn="l" rtl="0">
              <a:lnSpc>
                <a:spcPct val="100000"/>
              </a:lnSpc>
              <a:spcBef>
                <a:spcPts val="520"/>
              </a:spcBef>
              <a:spcAft>
                <a:spcPts val="0"/>
              </a:spcAft>
              <a:buClr>
                <a:schemeClr val="dk1"/>
              </a:buClr>
              <a:buSzPts val="1100"/>
              <a:buFont typeface="Arial"/>
              <a:buNone/>
            </a:pPr>
            <a:r>
              <a:rPr lang="en" dirty="0">
                <a:solidFill>
                  <a:srgbClr val="4A7D95"/>
                </a:solidFill>
                <a:latin typeface="Calibri" panose="020F0502020204030204" pitchFamily="34" charset="0"/>
                <a:ea typeface="Calibri" panose="020F0502020204030204" pitchFamily="34" charset="0"/>
                <a:cs typeface="Calibri" panose="020F0502020204030204" pitchFamily="34" charset="0"/>
              </a:rPr>
              <a:t>[ˈa-jə-tiv]</a:t>
            </a:r>
            <a:endParaRPr dirty="0">
              <a:solidFill>
                <a:srgbClr val="4A7D95"/>
              </a:solidFill>
              <a:highlight>
                <a:srgbClr val="00FFFF"/>
              </a:highligh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520"/>
              </a:spcBef>
              <a:spcAft>
                <a:spcPts val="0"/>
              </a:spcAft>
              <a:buClr>
                <a:schemeClr val="dk1"/>
              </a:buClr>
              <a:buSzPts val="1100"/>
              <a:buFont typeface="Arial"/>
              <a:buNone/>
            </a:pPr>
            <a:r>
              <a:rPr lang="en" dirty="0">
                <a:solidFill>
                  <a:srgbClr val="1C3C58"/>
                </a:solidFill>
                <a:latin typeface="Calibri" panose="020F0502020204030204" pitchFamily="34" charset="0"/>
                <a:ea typeface="Calibri" panose="020F0502020204030204" pitchFamily="34" charset="0"/>
                <a:cs typeface="Calibri" panose="020F0502020204030204" pitchFamily="34" charset="0"/>
              </a:rPr>
              <a:t>noun</a:t>
            </a:r>
            <a:endParaRPr dirty="0">
              <a:solidFill>
                <a:srgbClr val="1C3C58"/>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sym typeface="Arial"/>
              </a:rPr>
              <a:t>A word or phrase naming an attribute, added to or grammatically related to a noun to modify or describe it.</a:t>
            </a:r>
            <a:endParaRPr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sym typeface="Arial"/>
              </a:rPr>
              <a:t>Example: Margot wore a </a:t>
            </a:r>
            <a:r>
              <a:rPr lang="en" b="1" dirty="0">
                <a:solidFill>
                  <a:schemeClr val="accent4"/>
                </a:solidFill>
                <a:latin typeface="Calibri" panose="020F0502020204030204" pitchFamily="34" charset="0"/>
                <a:ea typeface="Calibri" panose="020F0502020204030204" pitchFamily="34" charset="0"/>
                <a:cs typeface="Calibri" panose="020F0502020204030204" pitchFamily="34" charset="0"/>
                <a:sym typeface="Arial"/>
              </a:rPr>
              <a:t>bright</a:t>
            </a:r>
            <a:r>
              <a:rPr lang="en" dirty="0">
                <a:latin typeface="Calibri" panose="020F0502020204030204" pitchFamily="34" charset="0"/>
                <a:ea typeface="Calibri" panose="020F0502020204030204" pitchFamily="34" charset="0"/>
                <a:cs typeface="Calibri" panose="020F0502020204030204" pitchFamily="34" charset="0"/>
                <a:sym typeface="Arial"/>
              </a:rPr>
              <a:t> </a:t>
            </a:r>
            <a:r>
              <a:rPr lang="en" b="1" dirty="0">
                <a:solidFill>
                  <a:schemeClr val="accent4"/>
                </a:solidFill>
                <a:latin typeface="Calibri" panose="020F0502020204030204" pitchFamily="34" charset="0"/>
                <a:ea typeface="Calibri" panose="020F0502020204030204" pitchFamily="34" charset="0"/>
                <a:cs typeface="Calibri" panose="020F0502020204030204" pitchFamily="34" charset="0"/>
                <a:sym typeface="Arial"/>
              </a:rPr>
              <a:t>yellow</a:t>
            </a:r>
            <a:r>
              <a:rPr lang="en" dirty="0">
                <a:latin typeface="Calibri" panose="020F0502020204030204" pitchFamily="34" charset="0"/>
                <a:ea typeface="Calibri" panose="020F0502020204030204" pitchFamily="34" charset="0"/>
                <a:cs typeface="Calibri" panose="020F0502020204030204" pitchFamily="34" charset="0"/>
                <a:sym typeface="Arial"/>
              </a:rPr>
              <a:t> dress and a </a:t>
            </a:r>
            <a:r>
              <a:rPr lang="en" b="1" dirty="0">
                <a:solidFill>
                  <a:schemeClr val="accent4"/>
                </a:solidFill>
                <a:latin typeface="Calibri" panose="020F0502020204030204" pitchFamily="34" charset="0"/>
                <a:ea typeface="Calibri" panose="020F0502020204030204" pitchFamily="34" charset="0"/>
                <a:cs typeface="Calibri" panose="020F0502020204030204" pitchFamily="34" charset="0"/>
                <a:sym typeface="Arial"/>
              </a:rPr>
              <a:t>beautiful</a:t>
            </a:r>
            <a:r>
              <a:rPr lang="en" dirty="0">
                <a:latin typeface="Calibri" panose="020F0502020204030204" pitchFamily="34" charset="0"/>
                <a:ea typeface="Calibri" panose="020F0502020204030204" pitchFamily="34" charset="0"/>
                <a:cs typeface="Calibri" panose="020F0502020204030204" pitchFamily="34" charset="0"/>
                <a:sym typeface="Arial"/>
              </a:rPr>
              <a:t> hat to match.</a:t>
            </a:r>
            <a:endParaRPr dirty="0">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10464dfd0b_0_11"/>
          <p:cNvSpPr txBox="1">
            <a:spLocks noGrp="1"/>
          </p:cNvSpPr>
          <p:nvPr>
            <p:ph type="title"/>
          </p:nvPr>
        </p:nvSpPr>
        <p:spPr>
          <a:xfrm>
            <a:off x="457200" y="302950"/>
            <a:ext cx="70020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Three Sticky Notes</a:t>
            </a:r>
            <a:endParaRPr/>
          </a:p>
        </p:txBody>
      </p:sp>
      <p:sp>
        <p:nvSpPr>
          <p:cNvPr id="122" name="Google Shape;122;g210464dfd0b_0_11"/>
          <p:cNvSpPr txBox="1">
            <a:spLocks noGrp="1"/>
          </p:cNvSpPr>
          <p:nvPr>
            <p:ph type="body" idx="1"/>
          </p:nvPr>
        </p:nvSpPr>
        <p:spPr>
          <a:xfrm>
            <a:off x="457200" y="1317938"/>
            <a:ext cx="4038600" cy="3448200"/>
          </a:xfrm>
          <a:prstGeom prst="rect">
            <a:avLst/>
          </a:prstGeom>
        </p:spPr>
        <p:txBody>
          <a:bodyPr spcFirstLastPara="1" wrap="square" lIns="91425" tIns="45700" rIns="91425" bIns="45700" anchor="t" anchorCtr="0">
            <a:noAutofit/>
          </a:bodyPr>
          <a:lstStyle/>
          <a:p>
            <a:pPr marL="457200" lvl="0" indent="-335280" algn="l" rtl="0">
              <a:spcBef>
                <a:spcPts val="480"/>
              </a:spcBef>
              <a:spcAft>
                <a:spcPts val="300"/>
              </a:spcAft>
              <a:buSzPct val="100000"/>
              <a:buChar char="•"/>
            </a:pPr>
            <a:r>
              <a:rPr lang="en-US" sz="2600" dirty="0"/>
              <a:t>Access the </a:t>
            </a:r>
            <a:r>
              <a:rPr lang="en-US" sz="2600" dirty="0" err="1"/>
              <a:t>Jamboard</a:t>
            </a:r>
            <a:r>
              <a:rPr lang="en-US" sz="2600" dirty="0"/>
              <a:t>.</a:t>
            </a:r>
          </a:p>
          <a:p>
            <a:pPr marL="457200" lvl="0" indent="-335280" algn="l" rtl="0">
              <a:spcBef>
                <a:spcPts val="0"/>
              </a:spcBef>
              <a:spcAft>
                <a:spcPts val="300"/>
              </a:spcAft>
              <a:buSzPct val="100000"/>
              <a:buChar char="•"/>
            </a:pPr>
            <a:r>
              <a:rPr lang="en-US" sz="2600" dirty="0"/>
              <a:t>Look at the images of fire on slides 8-12.</a:t>
            </a:r>
          </a:p>
          <a:p>
            <a:pPr marL="457200" lvl="0" indent="-335280" algn="l" rtl="0">
              <a:spcBef>
                <a:spcPts val="0"/>
              </a:spcBef>
              <a:spcAft>
                <a:spcPts val="0"/>
              </a:spcAft>
              <a:buSzPct val="92307"/>
              <a:buChar char="•"/>
            </a:pPr>
            <a:r>
              <a:rPr lang="en-US" sz="2600" dirty="0"/>
              <a:t>Add </a:t>
            </a:r>
            <a:r>
              <a:rPr lang="en-US" sz="2600" b="1" dirty="0"/>
              <a:t>three</a:t>
            </a:r>
            <a:r>
              <a:rPr lang="en-US" sz="2600" dirty="0"/>
              <a:t> sticky notes containing adjectives you thought of while looking at the pictures.</a:t>
            </a:r>
            <a:endParaRPr sz="2600" dirty="0"/>
          </a:p>
        </p:txBody>
      </p:sp>
      <p:grpSp>
        <p:nvGrpSpPr>
          <p:cNvPr id="123" name="Google Shape;123;g210464dfd0b_0_11"/>
          <p:cNvGrpSpPr/>
          <p:nvPr/>
        </p:nvGrpSpPr>
        <p:grpSpPr>
          <a:xfrm>
            <a:off x="7629625" y="298775"/>
            <a:ext cx="1215900" cy="1257300"/>
            <a:chOff x="7629625" y="298775"/>
            <a:chExt cx="1215900" cy="1257300"/>
          </a:xfrm>
        </p:grpSpPr>
        <p:sp>
          <p:nvSpPr>
            <p:cNvPr id="124" name="Google Shape;124;g210464dfd0b_0_11"/>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g210464dfd0b_0_11"/>
            <p:cNvPicPr preferRelativeResize="0"/>
            <p:nvPr/>
          </p:nvPicPr>
          <p:blipFill rotWithShape="1">
            <a:blip r:embed="rId3">
              <a:alphaModFix/>
            </a:blip>
            <a:srcRect l="31518" r="31518"/>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126" name="Google Shape;126;g210464dfd0b_0_11"/>
          <p:cNvSpPr txBox="1">
            <a:spLocks noGrp="1"/>
          </p:cNvSpPr>
          <p:nvPr>
            <p:ph type="body" idx="2"/>
          </p:nvPr>
        </p:nvSpPr>
        <p:spPr>
          <a:xfrm>
            <a:off x="4648200" y="1317938"/>
            <a:ext cx="4038600" cy="3448200"/>
          </a:xfrm>
          <a:prstGeom prst="rect">
            <a:avLst/>
          </a:prstGeom>
        </p:spPr>
        <p:txBody>
          <a:bodyPr spcFirstLastPara="1" wrap="square" lIns="91425" tIns="45700" rIns="91425" bIns="45700" anchor="ctr" anchorCtr="0">
            <a:normAutofit/>
          </a:bodyPr>
          <a:lstStyle/>
          <a:p>
            <a:pPr marL="0" lvl="0" indent="0" algn="l" rtl="0">
              <a:spcBef>
                <a:spcPts val="480"/>
              </a:spcBef>
              <a:spcAft>
                <a:spcPts val="0"/>
              </a:spcAft>
              <a:buNone/>
            </a:pPr>
            <a:r>
              <a:rPr lang="en" dirty="0">
                <a:highlight>
                  <a:srgbClr val="00FFFF"/>
                </a:highlight>
              </a:rPr>
              <a:t>Insert QR Code or Link to your class Jamboard Here</a:t>
            </a:r>
            <a:endParaRPr dirty="0">
              <a:highlight>
                <a:srgbClr val="00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281efe9d51_0_49"/>
          <p:cNvSpPr txBox="1">
            <a:spLocks noGrp="1"/>
          </p:cNvSpPr>
          <p:nvPr>
            <p:ph type="title"/>
          </p:nvPr>
        </p:nvSpPr>
        <p:spPr>
          <a:xfrm>
            <a:off x="457200" y="302950"/>
            <a:ext cx="68670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I Notice/I Wonder</a:t>
            </a:r>
            <a:endParaRPr/>
          </a:p>
        </p:txBody>
      </p:sp>
      <p:sp>
        <p:nvSpPr>
          <p:cNvPr id="132" name="Google Shape;132;g2281efe9d51_0_49"/>
          <p:cNvSpPr txBox="1">
            <a:spLocks noGrp="1"/>
          </p:cNvSpPr>
          <p:nvPr>
            <p:ph type="body" idx="1"/>
          </p:nvPr>
        </p:nvSpPr>
        <p:spPr>
          <a:xfrm>
            <a:off x="457199" y="1242438"/>
            <a:ext cx="3688175" cy="2639032"/>
          </a:xfrm>
          <a:prstGeom prst="rect">
            <a:avLst/>
          </a:prstGeom>
        </p:spPr>
        <p:txBody>
          <a:bodyPr spcFirstLastPara="1" wrap="square" lIns="91425" tIns="45700" rIns="91425" bIns="45700" anchor="t" anchorCtr="0">
            <a:normAutofit/>
          </a:bodyPr>
          <a:lstStyle/>
          <a:p>
            <a:pPr marL="0" indent="0">
              <a:buNone/>
            </a:pPr>
            <a:r>
              <a:rPr lang="en" dirty="0"/>
              <a:t>Look at the map of the prairies of North America.</a:t>
            </a:r>
            <a:br>
              <a:rPr lang="en" dirty="0"/>
            </a:br>
            <a:endParaRPr lang="en" dirty="0"/>
          </a:p>
          <a:p>
            <a:pPr marL="342900" indent="-342900"/>
            <a:r>
              <a:rPr lang="en" dirty="0"/>
              <a:t>What do you notice?</a:t>
            </a:r>
          </a:p>
          <a:p>
            <a:pPr marL="342900" indent="-342900"/>
            <a:r>
              <a:rPr lang="en" dirty="0"/>
              <a:t>What do you wonder? </a:t>
            </a:r>
            <a:endParaRPr dirty="0"/>
          </a:p>
        </p:txBody>
      </p:sp>
      <p:grpSp>
        <p:nvGrpSpPr>
          <p:cNvPr id="133" name="Google Shape;133;g2281efe9d51_0_49"/>
          <p:cNvGrpSpPr/>
          <p:nvPr/>
        </p:nvGrpSpPr>
        <p:grpSpPr>
          <a:xfrm>
            <a:off x="7629625" y="298775"/>
            <a:ext cx="1215900" cy="1257300"/>
            <a:chOff x="7629625" y="298775"/>
            <a:chExt cx="1215900" cy="1257300"/>
          </a:xfrm>
        </p:grpSpPr>
        <p:sp>
          <p:nvSpPr>
            <p:cNvPr id="134" name="Google Shape;134;g2281efe9d51_0_4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g2281efe9d51_0_49"/>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36" name="Google Shape;136;g2281efe9d51_0_49"/>
          <p:cNvPicPr preferRelativeResize="0"/>
          <p:nvPr/>
        </p:nvPicPr>
        <p:blipFill>
          <a:blip r:embed="rId4">
            <a:alphaModFix/>
          </a:blip>
          <a:stretch>
            <a:fillRect/>
          </a:stretch>
        </p:blipFill>
        <p:spPr>
          <a:xfrm>
            <a:off x="4145375" y="512113"/>
            <a:ext cx="3387475" cy="4119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281efe9d51_0_9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 dirty="0"/>
              <a:t>Writing a Claim, Evidence, Reasoning (CER)</a:t>
            </a:r>
            <a:endParaRPr dirty="0"/>
          </a:p>
        </p:txBody>
      </p:sp>
      <p:pic>
        <p:nvPicPr>
          <p:cNvPr id="142" name="Google Shape;142;g2281efe9d51_0_93" descr="This video provides an introduction to and brief explanation for writing a claim with evidence and reasoning. The CER framework is a key concept used across all content area and multiple grade levels to provide structure in writing arguments." title="Claims, Evidence, and Reasoning.">
            <a:hlinkClick r:id="rId3"/>
          </p:cNvPr>
          <p:cNvPicPr preferRelativeResize="0"/>
          <p:nvPr/>
        </p:nvPicPr>
        <p:blipFill>
          <a:blip r:embed="rId4">
            <a:alphaModFix/>
          </a:blip>
          <a:stretch>
            <a:fillRect/>
          </a:stretch>
        </p:blipFill>
        <p:spPr>
          <a:xfrm>
            <a:off x="2229150" y="1693802"/>
            <a:ext cx="4685700" cy="2635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859</Words>
  <Application>Microsoft Office PowerPoint</Application>
  <PresentationFormat>On-screen Show (16:9)</PresentationFormat>
  <Paragraphs>96</Paragraphs>
  <Slides>21</Slides>
  <Notes>20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Noto Sans Symbols</vt:lpstr>
      <vt:lpstr>Wingdings</vt:lpstr>
      <vt:lpstr>LEARN theme</vt:lpstr>
      <vt:lpstr>PowerPoint Presentation</vt:lpstr>
      <vt:lpstr> Fire: Friend or Foe?</vt:lpstr>
      <vt:lpstr>Essential Question</vt:lpstr>
      <vt:lpstr>Learning Objectives</vt:lpstr>
      <vt:lpstr>Three Sticky Notes</vt:lpstr>
      <vt:lpstr>Adjectives</vt:lpstr>
      <vt:lpstr>Three Sticky Notes</vt:lpstr>
      <vt:lpstr>I Notice/I Wonder</vt:lpstr>
      <vt:lpstr>Writing a Claim, Evidence, Reasoning (CER)</vt:lpstr>
      <vt:lpstr>Claim, Evidence, Reasoning (CER)</vt:lpstr>
      <vt:lpstr>Writing a Claim, Evidence, Reasoning (CER)</vt:lpstr>
      <vt:lpstr>Claim, Evidence, Reasoning (CER)</vt:lpstr>
      <vt:lpstr>Card Sort</vt:lpstr>
      <vt:lpstr>Card Sort</vt:lpstr>
      <vt:lpstr>Surprising, Interesting, Troubling</vt:lpstr>
      <vt:lpstr>Andrew Warrior</vt:lpstr>
      <vt:lpstr>Controlled Burn </vt:lpstr>
      <vt:lpstr>Surprising, Interesting, Troubling</vt:lpstr>
      <vt:lpstr>Claim, Evidence, Reasoning (CER)</vt:lpstr>
      <vt:lpstr>Claim, Evidence, Reasoning (CER)</vt:lpstr>
      <vt:lpstr>Claim, Evidence, Reasoning (CER)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Friend or Foe?</dc:title>
  <dc:creator>K20 Center</dc:creator>
  <cp:lastModifiedBy>McLeod Porter, Delma</cp:lastModifiedBy>
  <cp:revision>5</cp:revision>
  <dcterms:modified xsi:type="dcterms:W3CDTF">2023-05-09T12:58:13Z</dcterms:modified>
</cp:coreProperties>
</file>