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18"/>
  </p:notesMasterIdLst>
  <p:sldIdLst>
    <p:sldId id="276" r:id="rId2"/>
    <p:sldId id="256" r:id="rId3"/>
    <p:sldId id="282" r:id="rId4"/>
    <p:sldId id="283" r:id="rId5"/>
    <p:sldId id="273" r:id="rId6"/>
    <p:sldId id="302" r:id="rId7"/>
    <p:sldId id="303" r:id="rId8"/>
    <p:sldId id="286" r:id="rId9"/>
    <p:sldId id="297" r:id="rId10"/>
    <p:sldId id="298" r:id="rId11"/>
    <p:sldId id="306" r:id="rId12"/>
    <p:sldId id="299" r:id="rId13"/>
    <p:sldId id="301" r:id="rId14"/>
    <p:sldId id="307" r:id="rId15"/>
    <p:sldId id="309" r:id="rId16"/>
    <p:sldId id="287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5" autoAdjust="0"/>
    <p:restoredTop sz="94564"/>
  </p:normalViewPr>
  <p:slideViewPr>
    <p:cSldViewPr snapToGrid="0" snapToObjects="1">
      <p:cViewPr varScale="1">
        <p:scale>
          <a:sx n="153" d="100"/>
          <a:sy n="153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DD4nSV5eQ00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Handicapped_Accessible_sign.svg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K20 Center. (May 2023). K20 ICAP - Accommodations and Civil Engineering. YouTube. </a:t>
            </a:r>
            <a:r>
              <a:rPr lang="en-US">
                <a:hlinkClick r:id="rId3"/>
              </a:rPr>
              <a:t>https://youtu.be/DD4nSV5eQ00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51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U.S. Department of Transportation. (2004). Manual on Uniform Traffic Control Devices handicapped accessible sign [Image]. Wikimedia Commons.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https://commons.wikimedia.org/wiki/File:Handicapped_Accessible_sign.svg</a:t>
            </a:r>
            <a:endParaRPr lang="en-US" b="0" i="0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802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1800" b="0" i="0" u="none" strike="noStrike" dirty="0">
                <a:solidFill>
                  <a:srgbClr val="292929"/>
                </a:solidFill>
                <a:effectLst/>
                <a:latin typeface="Arial" panose="020B0604020202020204" pitchFamily="34" charset="0"/>
              </a:rPr>
              <a:t>K20 Center. (n.d.). Fist to Five.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</a:rPr>
              <a:t>https://learn.k20center.ou.edu/strategy/68</a:t>
            </a:r>
            <a:endParaRPr lang="en-US" sz="1800" b="0" i="0" u="none" strike="noStrike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100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DD4nSV5eQ00?feature=oembed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youtu.be/DD4nSV5eQ0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Angle of Depression </a:t>
            </a:r>
            <a:r>
              <a:rPr lang="en-US" sz="3200" dirty="0"/>
              <a:t>(Angle of Decline)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E5B9BE7-D6A6-11CC-AEC0-7BD5FC39207B}"/>
              </a:ext>
            </a:extLst>
          </p:cNvPr>
          <p:cNvGrpSpPr/>
          <p:nvPr/>
        </p:nvGrpSpPr>
        <p:grpSpPr>
          <a:xfrm>
            <a:off x="597477" y="185751"/>
            <a:ext cx="7949045" cy="4957749"/>
            <a:chOff x="597477" y="185751"/>
            <a:chExt cx="7949045" cy="4957749"/>
          </a:xfrm>
        </p:grpSpPr>
        <p:pic>
          <p:nvPicPr>
            <p:cNvPr id="3" name="Picture 2" descr="A picture containing dark&#10;&#10;Description automatically generated">
              <a:extLst>
                <a:ext uri="{FF2B5EF4-FFF2-40B4-BE49-F238E27FC236}">
                  <a16:creationId xmlns:a16="http://schemas.microsoft.com/office/drawing/2014/main" id="{93B1A63F-4B9B-D361-1976-D1A0C8D7B1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3611"/>
            <a:stretch/>
          </p:blipFill>
          <p:spPr>
            <a:xfrm>
              <a:off x="597477" y="185751"/>
              <a:ext cx="7949045" cy="495774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1D6F1AD-6B36-1FB9-7606-A302E947767E}"/>
                </a:ext>
              </a:extLst>
            </p:cNvPr>
            <p:cNvSpPr txBox="1"/>
            <p:nvPr/>
          </p:nvSpPr>
          <p:spPr>
            <a:xfrm rot="560421">
              <a:off x="3832807" y="2024118"/>
              <a:ext cx="296267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chemeClr val="accent4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+mj-lt"/>
                </a:rPr>
                <a:t>Angle of Depression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62AF3AA-6AF6-F621-FBEA-798CDC013E2D}"/>
                </a:ext>
              </a:extLst>
            </p:cNvPr>
            <p:cNvSpPr txBox="1"/>
            <p:nvPr/>
          </p:nvSpPr>
          <p:spPr>
            <a:xfrm>
              <a:off x="2296582" y="1231917"/>
              <a:ext cx="45508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2"/>
                  </a:solidFill>
                  <a:latin typeface="+mj-lt"/>
                </a:rPr>
                <a:t>Horizontal Line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D024A3F-486D-D097-914D-84D3E6EE460A}"/>
                </a:ext>
              </a:extLst>
            </p:cNvPr>
            <p:cNvSpPr txBox="1"/>
            <p:nvPr/>
          </p:nvSpPr>
          <p:spPr>
            <a:xfrm rot="2127222">
              <a:off x="2019545" y="2515473"/>
              <a:ext cx="44084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2"/>
                  </a:solidFill>
                  <a:latin typeface="+mj-lt"/>
                </a:rPr>
                <a:t>Line of Sight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2FDC17B5-196A-5D3B-738C-F4A4CBEA25B1}"/>
                </a:ext>
              </a:extLst>
            </p:cNvPr>
            <p:cNvCxnSpPr>
              <a:cxnSpLocks/>
              <a:stCxn id="5" idx="1"/>
            </p:cNvCxnSpPr>
            <p:nvPr/>
          </p:nvCxnSpPr>
          <p:spPr>
            <a:xfrm flipH="1" flipV="1">
              <a:off x="2842419" y="1776131"/>
              <a:ext cx="1010028" cy="25379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1167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Angle of Elevation and Depression Are Congruent</a:t>
            </a:r>
            <a:endParaRPr lang="en-US" sz="3200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62493B5-3163-D20F-C11D-EAC38933F354}"/>
              </a:ext>
            </a:extLst>
          </p:cNvPr>
          <p:cNvGrpSpPr/>
          <p:nvPr/>
        </p:nvGrpSpPr>
        <p:grpSpPr>
          <a:xfrm>
            <a:off x="808207" y="1279719"/>
            <a:ext cx="7441096" cy="3529616"/>
            <a:chOff x="808207" y="1279719"/>
            <a:chExt cx="7441096" cy="352961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1D6F1AD-6B36-1FB9-7606-A302E947767E}"/>
                </a:ext>
              </a:extLst>
            </p:cNvPr>
            <p:cNvSpPr txBox="1"/>
            <p:nvPr/>
          </p:nvSpPr>
          <p:spPr>
            <a:xfrm>
              <a:off x="5286632" y="1649398"/>
              <a:ext cx="296267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chemeClr val="accent4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+mj-lt"/>
                </a:rPr>
                <a:t>Angle of Depression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D024A3F-486D-D097-914D-84D3E6EE460A}"/>
                </a:ext>
              </a:extLst>
            </p:cNvPr>
            <p:cNvSpPr txBox="1"/>
            <p:nvPr/>
          </p:nvSpPr>
          <p:spPr>
            <a:xfrm rot="1200000">
              <a:off x="2046217" y="1998858"/>
              <a:ext cx="48438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accent2"/>
                  </a:solidFill>
                  <a:latin typeface="+mj-lt"/>
                </a:rPr>
                <a:t>Line of Sight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2FDC17B5-196A-5D3B-738C-F4A4CBEA25B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69640" y="1724564"/>
              <a:ext cx="1820036" cy="1684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D7944D3-E3EB-2B27-F515-5816C0A3033D}"/>
                </a:ext>
              </a:extLst>
            </p:cNvPr>
            <p:cNvSpPr txBox="1"/>
            <p:nvPr/>
          </p:nvSpPr>
          <p:spPr>
            <a:xfrm>
              <a:off x="3117462" y="3776404"/>
              <a:ext cx="270138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chemeClr val="accent4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+mj-lt"/>
                </a:rPr>
                <a:t>Angle of Elevation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DEF6C5F-C839-94D0-3013-02F796705E5C}"/>
                </a:ext>
              </a:extLst>
            </p:cNvPr>
            <p:cNvCxnSpPr>
              <a:cxnSpLocks/>
              <a:endCxn id="30" idx="1"/>
            </p:cNvCxnSpPr>
            <p:nvPr/>
          </p:nvCxnSpPr>
          <p:spPr>
            <a:xfrm flipV="1">
              <a:off x="4349369" y="3001660"/>
              <a:ext cx="1201241" cy="7736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pic>
          <p:nvPicPr>
            <p:cNvPr id="13" name="Picture 12" descr="A picture containing text, vector graphics&#10;&#10;Description automatically generated">
              <a:extLst>
                <a:ext uri="{FF2B5EF4-FFF2-40B4-BE49-F238E27FC236}">
                  <a16:creationId xmlns:a16="http://schemas.microsoft.com/office/drawing/2014/main" id="{3E414CC5-53AB-45D7-427B-66B95F12BD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8207" y="1279719"/>
              <a:ext cx="2154761" cy="3529616"/>
            </a:xfrm>
            <a:prstGeom prst="rect">
              <a:avLst/>
            </a:prstGeom>
          </p:spPr>
        </p:pic>
        <p:pic>
          <p:nvPicPr>
            <p:cNvPr id="15" name="Picture 14" descr="A cartoon of a person&#10;&#10;Description automatically generated with low confidence">
              <a:extLst>
                <a:ext uri="{FF2B5EF4-FFF2-40B4-BE49-F238E27FC236}">
                  <a16:creationId xmlns:a16="http://schemas.microsoft.com/office/drawing/2014/main" id="{E3696D6F-6D45-AB8F-1E8E-D72B41BC2D9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5906670" y="2986501"/>
              <a:ext cx="1989860" cy="1716676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4553B1C-9EFF-3C3A-7D6E-BC19B459369A}"/>
                </a:ext>
              </a:extLst>
            </p:cNvPr>
            <p:cNvCxnSpPr/>
            <p:nvPr/>
          </p:nvCxnSpPr>
          <p:spPr>
            <a:xfrm>
              <a:off x="2133600" y="1534160"/>
              <a:ext cx="4572000" cy="1645920"/>
            </a:xfrm>
            <a:prstGeom prst="line">
              <a:avLst/>
            </a:prstGeom>
            <a:ln w="9525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B8A4FAD-47D2-80F3-AC7D-D46697F2BDA6}"/>
                </a:ext>
              </a:extLst>
            </p:cNvPr>
            <p:cNvCxnSpPr>
              <a:cxnSpLocks/>
            </p:cNvCxnSpPr>
            <p:nvPr/>
          </p:nvCxnSpPr>
          <p:spPr>
            <a:xfrm>
              <a:off x="2133600" y="1534160"/>
              <a:ext cx="4572000" cy="0"/>
            </a:xfrm>
            <a:prstGeom prst="line">
              <a:avLst/>
            </a:prstGeom>
            <a:ln w="9525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FFE85B-34D1-2B89-7453-0AF6AA63E35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62968" y="3176904"/>
              <a:ext cx="3721992" cy="3176"/>
            </a:xfrm>
            <a:prstGeom prst="line">
              <a:avLst/>
            </a:prstGeom>
            <a:ln w="9525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0A0D258-902A-1972-8B59-C9DD1CFA5522}"/>
                </a:ext>
              </a:extLst>
            </p:cNvPr>
            <p:cNvSpPr txBox="1"/>
            <p:nvPr/>
          </p:nvSpPr>
          <p:spPr>
            <a:xfrm>
              <a:off x="2972714" y="1442760"/>
              <a:ext cx="36580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600" b="1" i="1" dirty="0">
                  <a:solidFill>
                    <a:schemeClr val="accent4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endParaRPr lang="en-US" sz="2600" b="1" i="1" dirty="0">
                <a:solidFill>
                  <a:schemeClr val="accent4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ABBBFE8-90F0-A917-FAA7-31B43AF9DFB1}"/>
                </a:ext>
              </a:extLst>
            </p:cNvPr>
            <p:cNvSpPr txBox="1"/>
            <p:nvPr/>
          </p:nvSpPr>
          <p:spPr>
            <a:xfrm>
              <a:off x="5550610" y="2755438"/>
              <a:ext cx="36580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600" b="1" i="1" dirty="0">
                  <a:solidFill>
                    <a:schemeClr val="accent4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endParaRPr lang="en-US" sz="2600" b="1" i="1" dirty="0">
                <a:solidFill>
                  <a:schemeClr val="accent4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1210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two wheelchair ramps on campus to measure.</a:t>
            </a:r>
          </a:p>
          <a:p>
            <a:r>
              <a:rPr lang="en-US" dirty="0"/>
              <a:t>Did the angle of each ramp meet the ADA’s minimum requirements of accessibility?</a:t>
            </a:r>
          </a:p>
          <a:p>
            <a:pPr lvl="1"/>
            <a:r>
              <a:rPr lang="en-US" dirty="0"/>
              <a:t>Why or why not? Justify your answer.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Our Ramps Meet ADA Standards?</a:t>
            </a:r>
          </a:p>
        </p:txBody>
      </p:sp>
    </p:spTree>
    <p:extLst>
      <p:ext uri="{BB962C8B-B14F-4D97-AF65-F5344CB8AC3E}">
        <p14:creationId xmlns:p14="http://schemas.microsoft.com/office/powerpoint/2010/main" val="3435388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another pair who measured the same ramp and compare your work.</a:t>
            </a:r>
          </a:p>
          <a:p>
            <a:pPr lvl="1"/>
            <a:r>
              <a:rPr lang="en-US" dirty="0"/>
              <a:t>Check one another’s algebraic work for accuracy.	</a:t>
            </a:r>
          </a:p>
          <a:p>
            <a:pPr lvl="1"/>
            <a:r>
              <a:rPr lang="en-US" dirty="0"/>
              <a:t>Discuss any differences you may have and collectively come to an understanding.</a:t>
            </a:r>
          </a:p>
          <a:p>
            <a:pPr lvl="1"/>
            <a:r>
              <a:rPr lang="en-US" dirty="0"/>
              <a:t>You will submit </a:t>
            </a:r>
            <a:r>
              <a:rPr lang="en-US"/>
              <a:t>your agreed-upon </a:t>
            </a:r>
            <a:r>
              <a:rPr lang="en-US" dirty="0"/>
              <a:t>work in the Compliance Report.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Ramps</a:t>
            </a:r>
          </a:p>
        </p:txBody>
      </p:sp>
    </p:spTree>
    <p:extLst>
      <p:ext uri="{BB962C8B-B14F-4D97-AF65-F5344CB8AC3E}">
        <p14:creationId xmlns:p14="http://schemas.microsoft.com/office/powerpoint/2010/main" val="3347208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Label your sketch using academic vocabulary and values.</a:t>
            </a:r>
          </a:p>
          <a:p>
            <a:r>
              <a:rPr lang="en-US" dirty="0"/>
              <a:t>Which angle in your sketch is the angle of elevation?</a:t>
            </a:r>
          </a:p>
          <a:p>
            <a:pPr lvl="1"/>
            <a:r>
              <a:rPr lang="en-US" dirty="0"/>
              <a:t>Based on what you could measure, would labeling the angle of depression be more appropriate?</a:t>
            </a:r>
          </a:p>
          <a:p>
            <a:r>
              <a:rPr lang="en-US" dirty="0"/>
              <a:t>In relation to your angle, did you measure the adjacent side, the opposite side, and/or the hypotenuse?</a:t>
            </a:r>
          </a:p>
          <a:p>
            <a:r>
              <a:rPr lang="en-US" dirty="0"/>
              <a:t>Be sure to include units for your measurements.</a:t>
            </a:r>
          </a:p>
          <a:p>
            <a:pPr lvl="1"/>
            <a:r>
              <a:rPr lang="en-US" dirty="0"/>
              <a:t>Did you use centimeters, inches, feet, etc.?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 Report: Sketch</a:t>
            </a:r>
          </a:p>
        </p:txBody>
      </p:sp>
    </p:spTree>
    <p:extLst>
      <p:ext uri="{BB962C8B-B14F-4D97-AF65-F5344CB8AC3E}">
        <p14:creationId xmlns:p14="http://schemas.microsoft.com/office/powerpoint/2010/main" val="3242441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Ramp Location:</a:t>
            </a:r>
            <a:r>
              <a:rPr lang="en-US" dirty="0"/>
              <a:t> North Entrance</a:t>
            </a:r>
          </a:p>
          <a:p>
            <a:r>
              <a:rPr lang="en-US" b="1" dirty="0"/>
              <a:t>Angle of Inclination:</a:t>
            </a:r>
            <a:r>
              <a:rPr lang="en-US" dirty="0"/>
              <a:t> 6.766°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Compliance Report (Sample Response)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BB8E333-BBEE-6312-3CD2-5A15EEF8E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134458"/>
              </p:ext>
            </p:extLst>
          </p:nvPr>
        </p:nvGraphicFramePr>
        <p:xfrm>
          <a:off x="6603422" y="1521205"/>
          <a:ext cx="17907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1854000" progId="Equation.DSMT4">
                  <p:embed/>
                </p:oleObj>
              </mc:Choice>
              <mc:Fallback>
                <p:oleObj name="Equation" r:id="rId2" imgW="1790640" imgH="1854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03422" y="1521205"/>
                        <a:ext cx="1790700" cy="185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19">
            <a:extLst>
              <a:ext uri="{FF2B5EF4-FFF2-40B4-BE49-F238E27FC236}">
                <a16:creationId xmlns:a16="http://schemas.microsoft.com/office/drawing/2014/main" id="{B031917E-8DE7-3459-9278-FF59EFF2C5DA}"/>
              </a:ext>
            </a:extLst>
          </p:cNvPr>
          <p:cNvSpPr txBox="1">
            <a:spLocks/>
          </p:cNvSpPr>
          <p:nvPr/>
        </p:nvSpPr>
        <p:spPr>
          <a:xfrm>
            <a:off x="404979" y="4166390"/>
            <a:ext cx="8229600" cy="820045"/>
          </a:xfrm>
          <a:prstGeom prst="rect">
            <a:avLst/>
          </a:prstGeom>
        </p:spPr>
        <p:txBody>
          <a:bodyPr vert="horz" lIns="91435" tIns="45718" rIns="91435" bIns="45718">
            <a:normAutofit fontScale="92500" lnSpcReduction="10000"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This ramp does meet ADA regulations because it has limited space and has an angle of incline less than 7.125°.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F16F19C-B567-57BB-9F8A-52AFC0353C62}"/>
              </a:ext>
            </a:extLst>
          </p:cNvPr>
          <p:cNvGrpSpPr/>
          <p:nvPr/>
        </p:nvGrpSpPr>
        <p:grpSpPr>
          <a:xfrm>
            <a:off x="792117" y="2418064"/>
            <a:ext cx="4695976" cy="1766183"/>
            <a:chOff x="792117" y="2418064"/>
            <a:chExt cx="4695976" cy="1766183"/>
          </a:xfrm>
        </p:grpSpPr>
        <p:sp>
          <p:nvSpPr>
            <p:cNvPr id="3" name="Content Placeholder 19">
              <a:extLst>
                <a:ext uri="{FF2B5EF4-FFF2-40B4-BE49-F238E27FC236}">
                  <a16:creationId xmlns:a16="http://schemas.microsoft.com/office/drawing/2014/main" id="{86B5F944-3DEF-DB9F-3F80-03184FE06B17}"/>
                </a:ext>
              </a:extLst>
            </p:cNvPr>
            <p:cNvSpPr txBox="1">
              <a:spLocks/>
            </p:cNvSpPr>
            <p:nvPr/>
          </p:nvSpPr>
          <p:spPr>
            <a:xfrm>
              <a:off x="4123544" y="3319326"/>
              <a:ext cx="371941" cy="462964"/>
            </a:xfrm>
            <a:prstGeom prst="rect">
              <a:avLst/>
            </a:prstGeom>
          </p:spPr>
          <p:txBody>
            <a:bodyPr vert="horz" lIns="91435" tIns="45718" rIns="91435" bIns="45718">
              <a:normAutofit/>
            </a:bodyPr>
            <a:lstStyle>
              <a:lvl1pPr marL="227013" indent="-227013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tabLst/>
                <a:defRPr kumimoji="0" sz="26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1pPr>
              <a:lvl2pPr marL="480035" indent="-185156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kumimoji="0" sz="20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2pPr>
              <a:lvl3pPr marL="685765" indent="-185156" algn="l" rtl="0" eaLnBrk="1" latinLnBrk="0" hangingPunct="1">
                <a:spcBef>
                  <a:spcPct val="20000"/>
                </a:spcBef>
                <a:buClr>
                  <a:schemeClr val="accent2"/>
                </a:buClr>
                <a:buSzPct val="100000"/>
                <a:buFont typeface="Arial" panose="020B0604020202020204" pitchFamily="34" charset="0"/>
                <a:buChar char="•"/>
                <a:defRPr kumimoji="0" sz="17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3pPr>
              <a:lvl4pPr marL="891494" indent="-157726" algn="l" rtl="0" eaLnBrk="1" latinLnBrk="0" hangingPunct="1">
                <a:spcBef>
                  <a:spcPct val="20000"/>
                </a:spcBef>
                <a:buClr>
                  <a:schemeClr val="accent3"/>
                </a:buClr>
                <a:buSzPct val="100000"/>
                <a:buFont typeface="Arial" panose="020B0604020202020204" pitchFamily="34" charset="0"/>
                <a:buChar char="•"/>
                <a:defRPr kumimoji="0" sz="150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4pPr>
              <a:lvl5pPr marL="1097224" indent="-157726" algn="l" rtl="0" eaLnBrk="1" latinLnBrk="0" hangingPunct="1">
                <a:spcBef>
                  <a:spcPct val="20000"/>
                </a:spcBef>
                <a:buClr>
                  <a:schemeClr val="accent4"/>
                </a:buClr>
                <a:buSzPct val="100000"/>
                <a:buFont typeface="Arial" panose="020B0604020202020204" pitchFamily="34" charset="0"/>
                <a:buChar char="•"/>
                <a:defRPr kumimoji="0" sz="1350" kern="1200">
                  <a:solidFill>
                    <a:schemeClr val="tx1"/>
                  </a:solidFill>
                  <a:latin typeface="Calibri"/>
                  <a:ea typeface="+mn-ea"/>
                  <a:cs typeface="Calibri"/>
                </a:defRPr>
              </a:lvl5pPr>
              <a:lvl6pPr marL="1302953" indent="-157726" algn="l" rtl="0" eaLnBrk="1" latinLnBrk="0" hangingPunct="1">
                <a:spcBef>
                  <a:spcPct val="20000"/>
                </a:spcBef>
                <a:buClr>
                  <a:schemeClr val="accent5"/>
                </a:buClr>
                <a:buSzPct val="80000"/>
                <a:buFont typeface="Wingdings 2"/>
                <a:buChar char=""/>
                <a:defRPr kumimoji="0"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40106" indent="-137153" algn="l" rtl="0" eaLnBrk="1" latinLnBrk="0" hangingPunct="1">
                <a:spcBef>
                  <a:spcPct val="20000"/>
                </a:spcBef>
                <a:buClr>
                  <a:schemeClr val="accent6"/>
                </a:buClr>
                <a:buSzPct val="80000"/>
                <a:buFont typeface="Wingdings 2"/>
                <a:buChar char=""/>
                <a:defRPr kumimoji="0" sz="12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4583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Char char="•"/>
                <a:defRPr kumimoji="0"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51566" indent="-137153" algn="l" rtl="0" eaLnBrk="1" latinLnBrk="0" hangingPunct="1">
                <a:spcBef>
                  <a:spcPct val="20000"/>
                </a:spcBef>
                <a:buClr>
                  <a:schemeClr val="tx2"/>
                </a:buClr>
                <a:buFontTx/>
                <a:buChar char="•"/>
                <a:defRPr kumimoji="0" sz="105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endPara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635BE4C-A467-C1A1-8748-A50AEF358AA5}"/>
                </a:ext>
              </a:extLst>
            </p:cNvPr>
            <p:cNvGrpSpPr/>
            <p:nvPr/>
          </p:nvGrpSpPr>
          <p:grpSpPr>
            <a:xfrm>
              <a:off x="792117" y="2418064"/>
              <a:ext cx="4695976" cy="1766183"/>
              <a:chOff x="792117" y="2418064"/>
              <a:chExt cx="4695976" cy="1766183"/>
            </a:xfrm>
          </p:grpSpPr>
          <p:sp>
            <p:nvSpPr>
              <p:cNvPr id="4" name="Content Placeholder 19">
                <a:extLst>
                  <a:ext uri="{FF2B5EF4-FFF2-40B4-BE49-F238E27FC236}">
                    <a16:creationId xmlns:a16="http://schemas.microsoft.com/office/drawing/2014/main" id="{974A095B-0729-AB33-302F-01D9C747463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32218" y="3667086"/>
                <a:ext cx="1288472" cy="462964"/>
              </a:xfrm>
              <a:prstGeom prst="rect">
                <a:avLst/>
              </a:prstGeom>
            </p:spPr>
            <p:txBody>
              <a:bodyPr vert="horz" lIns="91435" tIns="45718" rIns="91435" bIns="45718">
                <a:noAutofit/>
              </a:bodyPr>
              <a:lstStyle>
                <a:lvl1pPr marL="227013" indent="-227013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tabLst/>
                  <a:defRPr kumimoji="0" sz="2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1pPr>
                <a:lvl2pPr marL="480035" indent="-185156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•"/>
                  <a:defRPr kumimoji="0" sz="20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2pPr>
                <a:lvl3pPr marL="685765" indent="-185156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100000"/>
                  <a:buFont typeface="Arial" panose="020B0604020202020204" pitchFamily="34" charset="0"/>
                  <a:buChar char="•"/>
                  <a:defRPr kumimoji="0" sz="17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3pPr>
                <a:lvl4pPr marL="891494" indent="-157726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SzPct val="100000"/>
                  <a:buFont typeface="Arial" panose="020B0604020202020204" pitchFamily="34" charset="0"/>
                  <a:buChar char="•"/>
                  <a:defRPr kumimoji="0" sz="15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4pPr>
                <a:lvl5pPr marL="1097224" indent="-157726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defRPr kumimoji="0" sz="135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5pPr>
                <a:lvl6pPr marL="1302953" indent="-157726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SzPct val="80000"/>
                  <a:buFont typeface="Wingdings 2"/>
                  <a:buChar char=""/>
                  <a:defRPr kumimoji="0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40106" indent="-137153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80000"/>
                  <a:buFont typeface="Wingdings 2"/>
                  <a:buChar char=""/>
                  <a:defRPr kumimoji="0" sz="12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4583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Char char="•"/>
                  <a:defRPr kumimoji="0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5156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Tx/>
                  <a:buChar char="•"/>
                  <a:defRPr kumimoji="0" sz="105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236 in.</a:t>
                </a:r>
              </a:p>
            </p:txBody>
          </p:sp>
          <p:sp>
            <p:nvSpPr>
              <p:cNvPr id="5" name="Content Placeholder 19">
                <a:extLst>
                  <a:ext uri="{FF2B5EF4-FFF2-40B4-BE49-F238E27FC236}">
                    <a16:creationId xmlns:a16="http://schemas.microsoft.com/office/drawing/2014/main" id="{CCFEDAD1-8D6E-B5EE-C667-1FCDD6228DB7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819509" y="2984903"/>
                <a:ext cx="1288472" cy="462964"/>
              </a:xfrm>
              <a:prstGeom prst="rect">
                <a:avLst/>
              </a:prstGeom>
            </p:spPr>
            <p:txBody>
              <a:bodyPr vert="horz" lIns="91435" tIns="45718" rIns="91435" bIns="45718">
                <a:noAutofit/>
              </a:bodyPr>
              <a:lstStyle>
                <a:lvl1pPr marL="227013" indent="-227013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tabLst/>
                  <a:defRPr kumimoji="0" sz="2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1pPr>
                <a:lvl2pPr marL="480035" indent="-185156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•"/>
                  <a:defRPr kumimoji="0" sz="20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2pPr>
                <a:lvl3pPr marL="685765" indent="-185156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100000"/>
                  <a:buFont typeface="Arial" panose="020B0604020202020204" pitchFamily="34" charset="0"/>
                  <a:buChar char="•"/>
                  <a:defRPr kumimoji="0" sz="17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3pPr>
                <a:lvl4pPr marL="891494" indent="-157726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SzPct val="100000"/>
                  <a:buFont typeface="Arial" panose="020B0604020202020204" pitchFamily="34" charset="0"/>
                  <a:buChar char="•"/>
                  <a:defRPr kumimoji="0" sz="15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4pPr>
                <a:lvl5pPr marL="1097224" indent="-157726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defRPr kumimoji="0" sz="135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5pPr>
                <a:lvl6pPr marL="1302953" indent="-157726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SzPct val="80000"/>
                  <a:buFont typeface="Wingdings 2"/>
                  <a:buChar char=""/>
                  <a:defRPr kumimoji="0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40106" indent="-137153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80000"/>
                  <a:buFont typeface="Wingdings 2"/>
                  <a:buChar char=""/>
                  <a:defRPr kumimoji="0" sz="12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4583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Char char="•"/>
                  <a:defRPr kumimoji="0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5156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Tx/>
                  <a:buChar char="•"/>
                  <a:defRPr kumimoji="0" sz="105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28 in.</a:t>
                </a:r>
              </a:p>
            </p:txBody>
          </p:sp>
          <p:sp>
            <p:nvSpPr>
              <p:cNvPr id="6" name="Content Placeholder 19">
                <a:extLst>
                  <a:ext uri="{FF2B5EF4-FFF2-40B4-BE49-F238E27FC236}">
                    <a16:creationId xmlns:a16="http://schemas.microsoft.com/office/drawing/2014/main" id="{3BA19626-B52D-354D-6645-D5FE1E3110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39865" y="3630746"/>
                <a:ext cx="2041946" cy="553501"/>
              </a:xfrm>
              <a:prstGeom prst="rect">
                <a:avLst/>
              </a:prstGeom>
            </p:spPr>
            <p:txBody>
              <a:bodyPr vert="horz" lIns="91435" tIns="45718" rIns="91435" bIns="45718">
                <a:normAutofit/>
              </a:bodyPr>
              <a:lstStyle>
                <a:lvl1pPr marL="227013" indent="-227013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tabLst/>
                  <a:defRPr kumimoji="0" sz="2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1pPr>
                <a:lvl2pPr marL="480035" indent="-185156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•"/>
                  <a:defRPr kumimoji="0" sz="20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2pPr>
                <a:lvl3pPr marL="685765" indent="-185156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100000"/>
                  <a:buFont typeface="Arial" panose="020B0604020202020204" pitchFamily="34" charset="0"/>
                  <a:buChar char="•"/>
                  <a:defRPr kumimoji="0" sz="17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3pPr>
                <a:lvl4pPr marL="891494" indent="-157726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SzPct val="100000"/>
                  <a:buFont typeface="Arial" panose="020B0604020202020204" pitchFamily="34" charset="0"/>
                  <a:buChar char="•"/>
                  <a:defRPr kumimoji="0" sz="15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4pPr>
                <a:lvl5pPr marL="1097224" indent="-157726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defRPr kumimoji="0" sz="135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5pPr>
                <a:lvl6pPr marL="1302953" indent="-157726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SzPct val="80000"/>
                  <a:buFont typeface="Wingdings 2"/>
                  <a:buChar char=""/>
                  <a:defRPr kumimoji="0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40106" indent="-137153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80000"/>
                  <a:buFont typeface="Wingdings 2"/>
                  <a:buChar char=""/>
                  <a:defRPr kumimoji="0" sz="12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4583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Char char="•"/>
                  <a:defRPr kumimoji="0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5156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Tx/>
                  <a:buChar char="•"/>
                  <a:defRPr kumimoji="0" sz="105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dirty="0">
                    <a:solidFill>
                      <a:schemeClr val="accent4"/>
                    </a:solidFill>
                  </a:rPr>
                  <a:t>adjacent</a:t>
                </a:r>
              </a:p>
            </p:txBody>
          </p:sp>
          <p:sp>
            <p:nvSpPr>
              <p:cNvPr id="7" name="Content Placeholder 19">
                <a:extLst>
                  <a:ext uri="{FF2B5EF4-FFF2-40B4-BE49-F238E27FC236}">
                    <a16:creationId xmlns:a16="http://schemas.microsoft.com/office/drawing/2014/main" id="{12E5097A-B5AF-259E-954A-D4C6CB77CC27}"/>
                  </a:ext>
                </a:extLst>
              </p:cNvPr>
              <p:cNvSpPr txBox="1">
                <a:spLocks/>
              </p:cNvSpPr>
              <p:nvPr/>
            </p:nvSpPr>
            <p:spPr>
              <a:xfrm rot="16200000">
                <a:off x="389854" y="2973614"/>
                <a:ext cx="1358027" cy="553501"/>
              </a:xfrm>
              <a:prstGeom prst="rect">
                <a:avLst/>
              </a:prstGeom>
            </p:spPr>
            <p:txBody>
              <a:bodyPr vert="horz" lIns="91435" tIns="45718" rIns="91435" bIns="45718">
                <a:normAutofit/>
              </a:bodyPr>
              <a:lstStyle>
                <a:lvl1pPr marL="227013" indent="-227013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tabLst/>
                  <a:defRPr kumimoji="0" sz="2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1pPr>
                <a:lvl2pPr marL="480035" indent="-185156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•"/>
                  <a:defRPr kumimoji="0" sz="20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2pPr>
                <a:lvl3pPr marL="685765" indent="-185156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100000"/>
                  <a:buFont typeface="Arial" panose="020B0604020202020204" pitchFamily="34" charset="0"/>
                  <a:buChar char="•"/>
                  <a:defRPr kumimoji="0" sz="17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3pPr>
                <a:lvl4pPr marL="891494" indent="-157726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SzPct val="100000"/>
                  <a:buFont typeface="Arial" panose="020B0604020202020204" pitchFamily="34" charset="0"/>
                  <a:buChar char="•"/>
                  <a:defRPr kumimoji="0" sz="15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4pPr>
                <a:lvl5pPr marL="1097224" indent="-157726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defRPr kumimoji="0" sz="135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5pPr>
                <a:lvl6pPr marL="1302953" indent="-157726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SzPct val="80000"/>
                  <a:buFont typeface="Wingdings 2"/>
                  <a:buChar char=""/>
                  <a:defRPr kumimoji="0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40106" indent="-137153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80000"/>
                  <a:buFont typeface="Wingdings 2"/>
                  <a:buChar char=""/>
                  <a:defRPr kumimoji="0" sz="12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4583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Char char="•"/>
                  <a:defRPr kumimoji="0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5156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Tx/>
                  <a:buChar char="•"/>
                  <a:defRPr kumimoji="0" sz="105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dirty="0">
                    <a:solidFill>
                      <a:schemeClr val="accent4"/>
                    </a:solidFill>
                  </a:rPr>
                  <a:t>opposite</a:t>
                </a:r>
              </a:p>
            </p:txBody>
          </p:sp>
          <p:sp>
            <p:nvSpPr>
              <p:cNvPr id="8" name="Content Placeholder 19">
                <a:extLst>
                  <a:ext uri="{FF2B5EF4-FFF2-40B4-BE49-F238E27FC236}">
                    <a16:creationId xmlns:a16="http://schemas.microsoft.com/office/drawing/2014/main" id="{4CA2C7EE-BB62-BAAD-8CE7-39CFA920B9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17151" y="2418064"/>
                <a:ext cx="2685964" cy="553501"/>
              </a:xfrm>
              <a:prstGeom prst="rect">
                <a:avLst/>
              </a:prstGeom>
            </p:spPr>
            <p:txBody>
              <a:bodyPr vert="horz" lIns="91435" tIns="45718" rIns="91435" bIns="45718">
                <a:normAutofit/>
              </a:bodyPr>
              <a:lstStyle>
                <a:lvl1pPr marL="227013" indent="-227013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tabLst/>
                  <a:defRPr kumimoji="0" sz="2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1pPr>
                <a:lvl2pPr marL="480035" indent="-185156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•"/>
                  <a:defRPr kumimoji="0" sz="20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2pPr>
                <a:lvl3pPr marL="685765" indent="-185156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100000"/>
                  <a:buFont typeface="Arial" panose="020B0604020202020204" pitchFamily="34" charset="0"/>
                  <a:buChar char="•"/>
                  <a:defRPr kumimoji="0" sz="17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3pPr>
                <a:lvl4pPr marL="891494" indent="-157726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SzPct val="100000"/>
                  <a:buFont typeface="Arial" panose="020B0604020202020204" pitchFamily="34" charset="0"/>
                  <a:buChar char="•"/>
                  <a:defRPr kumimoji="0" sz="15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4pPr>
                <a:lvl5pPr marL="1097224" indent="-157726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SzPct val="100000"/>
                  <a:buFont typeface="Arial" panose="020B0604020202020204" pitchFamily="34" charset="0"/>
                  <a:buChar char="•"/>
                  <a:defRPr kumimoji="0" sz="135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5pPr>
                <a:lvl6pPr marL="1302953" indent="-157726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SzPct val="80000"/>
                  <a:buFont typeface="Wingdings 2"/>
                  <a:buChar char=""/>
                  <a:defRPr kumimoji="0"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40106" indent="-137153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80000"/>
                  <a:buFont typeface="Wingdings 2"/>
                  <a:buChar char=""/>
                  <a:defRPr kumimoji="0" sz="12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4583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Char char="•"/>
                  <a:defRPr kumimoji="0"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51566" indent="-137153" algn="l" rtl="0" eaLnBrk="1" latinLnBrk="0" hangingPunct="1">
                  <a:spcBef>
                    <a:spcPct val="20000"/>
                  </a:spcBef>
                  <a:buClr>
                    <a:schemeClr val="tx2"/>
                  </a:buClr>
                  <a:buFontTx/>
                  <a:buChar char="•"/>
                  <a:defRPr kumimoji="0" sz="105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dirty="0">
                    <a:solidFill>
                      <a:schemeClr val="accent4"/>
                    </a:solidFill>
                  </a:rPr>
                  <a:t>angle of elevation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F0BC05BB-D932-E79C-4B88-D9B3BE9D80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91660" y="2835919"/>
                <a:ext cx="531884" cy="59468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EE651EC6-5337-7FBD-3B99-829D60D0FB4B}"/>
                  </a:ext>
                </a:extLst>
              </p:cNvPr>
              <p:cNvGrpSpPr/>
              <p:nvPr/>
            </p:nvGrpSpPr>
            <p:grpSpPr>
              <a:xfrm>
                <a:off x="1695226" y="2759185"/>
                <a:ext cx="3792867" cy="914400"/>
                <a:chOff x="1695226" y="2759185"/>
                <a:chExt cx="3792867" cy="914400"/>
              </a:xfrm>
            </p:grpSpPr>
            <p:sp>
              <p:nvSpPr>
                <p:cNvPr id="2" name="Right Triangle 1">
                  <a:extLst>
                    <a:ext uri="{FF2B5EF4-FFF2-40B4-BE49-F238E27FC236}">
                      <a16:creationId xmlns:a16="http://schemas.microsoft.com/office/drawing/2014/main" id="{19463AF6-19A8-B20E-5498-4BD6C1C6C289}"/>
                    </a:ext>
                  </a:extLst>
                </p:cNvPr>
                <p:cNvSpPr/>
                <p:nvPr/>
              </p:nvSpPr>
              <p:spPr>
                <a:xfrm>
                  <a:off x="1695227" y="2759185"/>
                  <a:ext cx="3792866" cy="914400"/>
                </a:xfrm>
                <a:prstGeom prst="rtTriangle">
                  <a:avLst/>
                </a:prstGeom>
                <a:noFill/>
                <a:ln w="38100" cap="flat" cmpd="sng" algn="ctr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accent2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AEE0A12-799A-4334-15FB-B4592DFD5C82}"/>
                    </a:ext>
                  </a:extLst>
                </p:cNvPr>
                <p:cNvSpPr/>
                <p:nvPr/>
              </p:nvSpPr>
              <p:spPr>
                <a:xfrm>
                  <a:off x="1695226" y="3499594"/>
                  <a:ext cx="170430" cy="170430"/>
                </a:xfrm>
                <a:prstGeom prst="rect">
                  <a:avLst/>
                </a:prstGeom>
                <a:noFill/>
                <a:ln w="38100" cap="flat" cmpd="sng" algn="ctr">
                  <a:solidFill>
                    <a:schemeClr val="accent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accent2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accent2"/>
                    </a:solidFill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48388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2;p26">
            <a:extLst>
              <a:ext uri="{FF2B5EF4-FFF2-40B4-BE49-F238E27FC236}">
                <a16:creationId xmlns:a16="http://schemas.microsoft.com/office/drawing/2014/main" id="{B8657380-044F-3FD5-D340-0AC3ED790C67}"/>
              </a:ext>
            </a:extLst>
          </p:cNvPr>
          <p:cNvSpPr txBox="1">
            <a:spLocks/>
          </p:cNvSpPr>
          <p:nvPr/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anchor="t" anchorCtr="0">
            <a:no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SzPts val="2600"/>
              <a:buFont typeface="Arial" panose="020B0604020202020204" pitchFamily="34" charset="0"/>
              <a:buNone/>
            </a:pPr>
            <a:r>
              <a:rPr lang="en-US" dirty="0"/>
              <a:t>Who is interested in becoming a civil engineer?</a:t>
            </a:r>
          </a:p>
          <a:p>
            <a:pPr marL="0" indent="0">
              <a:spcBef>
                <a:spcPts val="0"/>
              </a:spcBef>
              <a:buSzPts val="2600"/>
              <a:buFont typeface="Arial" panose="020B0604020202020204" pitchFamily="34" charset="0"/>
              <a:buNone/>
            </a:pPr>
            <a:endParaRPr lang="en-US" sz="1800" dirty="0"/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No, thank you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I do not think so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Maybe</a:t>
            </a:r>
          </a:p>
          <a:p>
            <a:pPr indent="-457200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Sounds kind of interesting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Definitely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Fist to Five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F8A4C9E-F65E-1A2E-8E0A-FB8ECFB554B5}"/>
              </a:ext>
            </a:extLst>
          </p:cNvPr>
          <p:cNvGrpSpPr/>
          <p:nvPr/>
        </p:nvGrpSpPr>
        <p:grpSpPr>
          <a:xfrm>
            <a:off x="457200" y="1980736"/>
            <a:ext cx="357538" cy="2212746"/>
            <a:chOff x="503602" y="2438353"/>
            <a:chExt cx="357538" cy="2212746"/>
          </a:xfrm>
        </p:grpSpPr>
        <p:pic>
          <p:nvPicPr>
            <p:cNvPr id="4" name="Picture 3" descr="A picture containing text, handwear, clipart&#10;&#10;Description automatically generated">
              <a:extLst>
                <a:ext uri="{FF2B5EF4-FFF2-40B4-BE49-F238E27FC236}">
                  <a16:creationId xmlns:a16="http://schemas.microsoft.com/office/drawing/2014/main" id="{323360E4-F2CC-7B1A-C0D9-3315509C380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-1846" t="36806" r="81252" b="19599"/>
            <a:stretch/>
          </p:blipFill>
          <p:spPr>
            <a:xfrm>
              <a:off x="517437" y="2438353"/>
              <a:ext cx="338966" cy="358775"/>
            </a:xfrm>
            <a:prstGeom prst="rect">
              <a:avLst/>
            </a:prstGeom>
          </p:spPr>
        </p:pic>
        <p:pic>
          <p:nvPicPr>
            <p:cNvPr id="5" name="Picture 4" descr="A picture containing text, handwear, clipart&#10;&#10;Description automatically generated">
              <a:extLst>
                <a:ext uri="{FF2B5EF4-FFF2-40B4-BE49-F238E27FC236}">
                  <a16:creationId xmlns:a16="http://schemas.microsoft.com/office/drawing/2014/main" id="{92E6BBE6-B8FA-34F3-0F38-F270149557A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7488" t="23673" r="61918" b="20772"/>
            <a:stretch/>
          </p:blipFill>
          <p:spPr>
            <a:xfrm>
              <a:off x="503602" y="2797128"/>
              <a:ext cx="338968" cy="457200"/>
            </a:xfrm>
            <a:prstGeom prst="rect">
              <a:avLst/>
            </a:prstGeom>
          </p:spPr>
        </p:pic>
        <p:pic>
          <p:nvPicPr>
            <p:cNvPr id="6" name="Picture 5" descr="A picture containing text, handwear, clipart&#10;&#10;Description automatically generated">
              <a:extLst>
                <a:ext uri="{FF2B5EF4-FFF2-40B4-BE49-F238E27FC236}">
                  <a16:creationId xmlns:a16="http://schemas.microsoft.com/office/drawing/2014/main" id="{472C4067-B662-43C7-B72E-A4CCCB5C0C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8282" t="22210" r="41124" b="21215"/>
            <a:stretch/>
          </p:blipFill>
          <p:spPr>
            <a:xfrm>
              <a:off x="522173" y="3254328"/>
              <a:ext cx="338967" cy="465590"/>
            </a:xfrm>
            <a:prstGeom prst="rect">
              <a:avLst/>
            </a:prstGeom>
          </p:spPr>
        </p:pic>
        <p:pic>
          <p:nvPicPr>
            <p:cNvPr id="7" name="Picture 6" descr="A picture containing text, handwear, clipart&#10;&#10;Description automatically generated">
              <a:extLst>
                <a:ext uri="{FF2B5EF4-FFF2-40B4-BE49-F238E27FC236}">
                  <a16:creationId xmlns:a16="http://schemas.microsoft.com/office/drawing/2014/main" id="{2BBFC496-B430-6AEC-8358-65F52A83D5C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60023" t="21662" r="20803" b="21763"/>
            <a:stretch/>
          </p:blipFill>
          <p:spPr>
            <a:xfrm>
              <a:off x="540819" y="3719918"/>
              <a:ext cx="315584" cy="465591"/>
            </a:xfrm>
            <a:prstGeom prst="rect">
              <a:avLst/>
            </a:prstGeom>
          </p:spPr>
        </p:pic>
        <p:pic>
          <p:nvPicPr>
            <p:cNvPr id="8" name="Picture 7" descr="A picture containing text, handwear, clipart&#10;&#10;Description automatically generated">
              <a:extLst>
                <a:ext uri="{FF2B5EF4-FFF2-40B4-BE49-F238E27FC236}">
                  <a16:creationId xmlns:a16="http://schemas.microsoft.com/office/drawing/2014/main" id="{E739488B-A226-14E6-D9B4-EE10920892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79603" t="21662" b="21763"/>
            <a:stretch/>
          </p:blipFill>
          <p:spPr>
            <a:xfrm>
              <a:off x="517437" y="4185509"/>
              <a:ext cx="335723" cy="4655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444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Elevating Angles, Part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Inverse Trigonometry: ADA Accessibility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is trigonometry used to find the measures of unknown angles?</a:t>
            </a:r>
          </a:p>
        </p:txBody>
      </p:sp>
    </p:spTree>
    <p:extLst>
      <p:ext uri="{BB962C8B-B14F-4D97-AF65-F5344CB8AC3E}">
        <p14:creationId xmlns:p14="http://schemas.microsoft.com/office/powerpoint/2010/main" val="2658249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Apply inverse trigonometry functions to find unknown angle measures of right triangles.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63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Americans With Disabilities Act (ADA) is a civil rights law that prohibits unjust treatment against individuals with disabilities.</a:t>
            </a:r>
          </a:p>
          <a:p>
            <a:r>
              <a:rPr lang="en-US" dirty="0"/>
              <a:t>The U.S. Department of Education is a federal agency that promotes student achievement and educational excellence and is tasked with ensuring that students have equal access to education.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 Accessibility</a:t>
            </a:r>
          </a:p>
        </p:txBody>
      </p:sp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types of considerations must be made to ensure education is available for everyone?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 Accessibility</a:t>
            </a:r>
          </a:p>
        </p:txBody>
      </p:sp>
    </p:spTree>
    <p:extLst>
      <p:ext uri="{BB962C8B-B14F-4D97-AF65-F5344CB8AC3E}">
        <p14:creationId xmlns:p14="http://schemas.microsoft.com/office/powerpoint/2010/main" val="400516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36733"/>
            <a:ext cx="8229600" cy="4958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chemeClr val="accent2"/>
                </a:solidFill>
                <a:hlinkClick r:id="rId4"/>
              </a:rPr>
              <a:t>Accommodations and Civil Engineering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Engineers Consider Accessibility</a:t>
            </a:r>
          </a:p>
        </p:txBody>
      </p:sp>
      <p:sp>
        <p:nvSpPr>
          <p:cNvPr id="2" name="Content Placeholder 19">
            <a:extLst>
              <a:ext uri="{FF2B5EF4-FFF2-40B4-BE49-F238E27FC236}">
                <a16:creationId xmlns:a16="http://schemas.microsoft.com/office/drawing/2014/main" id="{6204F0CF-3D5E-4510-CDFA-1617AABB3F03}"/>
              </a:ext>
            </a:extLst>
          </p:cNvPr>
          <p:cNvSpPr txBox="1">
            <a:spLocks/>
          </p:cNvSpPr>
          <p:nvPr/>
        </p:nvSpPr>
        <p:spPr>
          <a:xfrm>
            <a:off x="457200" y="1164497"/>
            <a:ext cx="8229600" cy="3434098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27013" indent="-227013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tabLst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80035" indent="-18515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685765" indent="-18515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kumimoji="0" sz="17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891494" indent="-15772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100000"/>
              <a:buFont typeface="Arial" panose="020B0604020202020204" pitchFamily="34" charset="0"/>
              <a:buChar char="•"/>
              <a:defRPr kumimoji="0" sz="15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097224" indent="-157726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kumimoji="0" sz="135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302953" indent="-157726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40106" indent="-137153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51566" indent="-137153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0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3" name="Online Media 2" title="K20 ICAP - Accommodations and Civil Engineering">
            <a:hlinkClick r:id="" action="ppaction://media"/>
            <a:extLst>
              <a:ext uri="{FF2B5EF4-FFF2-40B4-BE49-F238E27FC236}">
                <a16:creationId xmlns:a16="http://schemas.microsoft.com/office/drawing/2014/main" id="{C3871690-1EC2-F64E-99A4-AFC252D14F9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674586" y="1213576"/>
            <a:ext cx="5794828" cy="327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7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950372" cy="3434098"/>
          </a:xfrm>
        </p:spPr>
        <p:txBody>
          <a:bodyPr/>
          <a:lstStyle/>
          <a:p>
            <a:r>
              <a:rPr lang="en-US" dirty="0"/>
              <a:t>Read the Accessibility Standards handout and determine the angle of elevation for each given diagram.</a:t>
            </a:r>
          </a:p>
          <a:p>
            <a:pPr lvl="1"/>
            <a:r>
              <a:rPr lang="en-US" dirty="0"/>
              <a:t>Be sure to show your work.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Angles of Elevation?</a:t>
            </a:r>
          </a:p>
        </p:txBody>
      </p:sp>
      <p:pic>
        <p:nvPicPr>
          <p:cNvPr id="2" name="Picture 1" descr="Icon&#10;&#10;Description automatically generated">
            <a:extLst>
              <a:ext uri="{FF2B5EF4-FFF2-40B4-BE49-F238E27FC236}">
                <a16:creationId xmlns:a16="http://schemas.microsoft.com/office/drawing/2014/main" id="{A4101F7F-E857-A9DC-2ECD-8F2E9C73D4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8477" y="1164497"/>
            <a:ext cx="2674552" cy="267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80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Angle of Elevation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CBDDFCF-B3EA-8EB3-FDD7-ED390BAB167A}"/>
              </a:ext>
            </a:extLst>
          </p:cNvPr>
          <p:cNvGrpSpPr/>
          <p:nvPr/>
        </p:nvGrpSpPr>
        <p:grpSpPr>
          <a:xfrm>
            <a:off x="597477" y="0"/>
            <a:ext cx="7949045" cy="5143500"/>
            <a:chOff x="597477" y="0"/>
            <a:chExt cx="7949045" cy="5143500"/>
          </a:xfrm>
        </p:grpSpPr>
        <p:pic>
          <p:nvPicPr>
            <p:cNvPr id="9" name="Picture 8" descr="A person standing in front of a hot air balloon&#10;&#10;Description automatically generated with medium confidence">
              <a:extLst>
                <a:ext uri="{FF2B5EF4-FFF2-40B4-BE49-F238E27FC236}">
                  <a16:creationId xmlns:a16="http://schemas.microsoft.com/office/drawing/2014/main" id="{3C1BA20F-2CB7-EDF6-C3E4-2B693894F2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7477" y="0"/>
              <a:ext cx="7949045" cy="51435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1D6F1AD-6B36-1FB9-7606-A302E947767E}"/>
                </a:ext>
              </a:extLst>
            </p:cNvPr>
            <p:cNvSpPr txBox="1"/>
            <p:nvPr/>
          </p:nvSpPr>
          <p:spPr>
            <a:xfrm rot="21111706">
              <a:off x="3844499" y="2659301"/>
              <a:ext cx="270138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>
                  <a:solidFill>
                    <a:schemeClr val="accent4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+mj-lt"/>
                </a:rPr>
                <a:t>Angle of Elevation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62AF3AA-6AF6-F621-FBEA-798CDC013E2D}"/>
                </a:ext>
              </a:extLst>
            </p:cNvPr>
            <p:cNvSpPr txBox="1"/>
            <p:nvPr/>
          </p:nvSpPr>
          <p:spPr>
            <a:xfrm>
              <a:off x="2125133" y="3383174"/>
              <a:ext cx="45508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2"/>
                  </a:solidFill>
                  <a:latin typeface="+mj-lt"/>
                </a:rPr>
                <a:t>Horizontal Line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D024A3F-486D-D097-914D-84D3E6EE460A}"/>
                </a:ext>
              </a:extLst>
            </p:cNvPr>
            <p:cNvSpPr txBox="1"/>
            <p:nvPr/>
          </p:nvSpPr>
          <p:spPr>
            <a:xfrm rot="20331298">
              <a:off x="1874561" y="2127743"/>
              <a:ext cx="46572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accent2"/>
                  </a:solidFill>
                  <a:latin typeface="+mj-lt"/>
                </a:rPr>
                <a:t>Line of Sight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2FDC17B5-196A-5D3B-738C-F4A4CBEA25B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000" y="3115733"/>
              <a:ext cx="963169" cy="1820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" name="Title 18">
            <a:extLst>
              <a:ext uri="{FF2B5EF4-FFF2-40B4-BE49-F238E27FC236}">
                <a16:creationId xmlns:a16="http://schemas.microsoft.com/office/drawing/2014/main" id="{120576B1-4905-2A00-7317-5F734E10D1B4}"/>
              </a:ext>
            </a:extLst>
          </p:cNvPr>
          <p:cNvSpPr txBox="1">
            <a:spLocks/>
          </p:cNvSpPr>
          <p:nvPr/>
        </p:nvSpPr>
        <p:spPr>
          <a:xfrm>
            <a:off x="457199" y="776260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0" kern="120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(Angle of Incline)</a:t>
            </a:r>
          </a:p>
        </p:txBody>
      </p:sp>
    </p:spTree>
    <p:extLst>
      <p:ext uri="{BB962C8B-B14F-4D97-AF65-F5344CB8AC3E}">
        <p14:creationId xmlns:p14="http://schemas.microsoft.com/office/powerpoint/2010/main" val="619306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522</TotalTime>
  <Words>544</Words>
  <Application>Microsoft Macintosh PowerPoint</Application>
  <PresentationFormat>On-screen Show (16:9)</PresentationFormat>
  <Paragraphs>68</Paragraphs>
  <Slides>16</Slides>
  <Notes>4</Notes>
  <HiddenSlides>1</HiddenSlides>
  <MMClips>1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Open Sans</vt:lpstr>
      <vt:lpstr>Times New Roman</vt:lpstr>
      <vt:lpstr>Wingdings 2</vt:lpstr>
      <vt:lpstr>LEARN theme</vt:lpstr>
      <vt:lpstr>Equation</vt:lpstr>
      <vt:lpstr>PowerPoint Presentation</vt:lpstr>
      <vt:lpstr>Elevating Angles, Part 2</vt:lpstr>
      <vt:lpstr>Essential Question</vt:lpstr>
      <vt:lpstr>Lesson Objective</vt:lpstr>
      <vt:lpstr>ADA Accessibility</vt:lpstr>
      <vt:lpstr>ADA Accessibility</vt:lpstr>
      <vt:lpstr>Civil Engineers Consider Accessibility</vt:lpstr>
      <vt:lpstr>What Are the Angles of Elevation?</vt:lpstr>
      <vt:lpstr>Angle of Elevation</vt:lpstr>
      <vt:lpstr>Angle of Depression (Angle of Decline)</vt:lpstr>
      <vt:lpstr>Angle of Elevation and Depression Are Congruent</vt:lpstr>
      <vt:lpstr>Do Our Ramps Meet ADA Standards?</vt:lpstr>
      <vt:lpstr>Comparing Ramps</vt:lpstr>
      <vt:lpstr>Compliance Report: Sketch</vt:lpstr>
      <vt:lpstr>Compliance Report (Sample Response)</vt:lpstr>
      <vt:lpstr>Fist to Five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Elevating Angles, Part 2</dc:title>
  <dc:subject/>
  <dc:creator>K20 Center</dc:creator>
  <cp:keywords/>
  <dc:description/>
  <cp:lastModifiedBy>Franklin, Sherry</cp:lastModifiedBy>
  <cp:revision>22</cp:revision>
  <dcterms:created xsi:type="dcterms:W3CDTF">2023-04-06T18:52:41Z</dcterms:created>
  <dcterms:modified xsi:type="dcterms:W3CDTF">2026-02-10T22:38:43Z</dcterms:modified>
  <cp:category/>
</cp:coreProperties>
</file>