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6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9" r:id="rId15"/>
    <p:sldId id="270" r:id="rId16"/>
    <p:sldId id="271" r:id="rId17"/>
    <p:sldId id="273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92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bbWIlnoaI26qXSIzuFpvO4WlR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CA13B8-2E07-4321-AAB8-863888F36BD0}">
  <a:tblStyle styleId="{3ECA13B8-2E07-4321-AAB8-863888F36B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4" y="304"/>
      </p:cViewPr>
      <p:guideLst>
        <p:guide orient="horz" pos="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3728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660fd1e2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660fd1e2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befdf4d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befdf4d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908d4677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908d4677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69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i="1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100" i="1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Piquant. (2010, November 25). Louis Armstrong - What a wonderful world (lyrics) [Video]. YouTube. https://www.youtube.com/watch?v=A3yCcXgbKrE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908d467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908d467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is blank, so your students will have a place to write.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624596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378613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7502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05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676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57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56930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1_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74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707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72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Lesson/Activity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 dirty="0"/>
              <a:t>Topic/Subtitle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5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1204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597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09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852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30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884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4758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A3yCcXgbKrE?feature=oembed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732362" y="969433"/>
            <a:ext cx="76738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Brushstrokes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732361" y="2396002"/>
            <a:ext cx="7816601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Communication/Using Descriptive Language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4430" y="840545"/>
            <a:ext cx="8229600" cy="42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Quick Write: Revisited</a:t>
            </a:r>
            <a:endParaRPr dirty="0"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414430" y="1512155"/>
            <a:ext cx="6734287" cy="2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 you communicate with others?</a:t>
            </a:r>
          </a:p>
          <a:p>
            <a:pPr marL="9525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lang="en-US" sz="2400" b="1" i="1" dirty="0">
              <a:solidFill>
                <a:schemeClr val="accent2"/>
              </a:solidFill>
            </a:endParaRPr>
          </a:p>
          <a:p>
            <a:pPr marL="552450" lvl="0" indent="-457200" algn="l" rtl="0">
              <a:spcBef>
                <a:spcPts val="0"/>
              </a:spcBef>
              <a:spcAft>
                <a:spcPts val="0"/>
              </a:spcAft>
              <a:buSzPts val="2100"/>
              <a:buFont typeface="+mj-lt"/>
              <a:buAutoNum type="arabicPeriod"/>
            </a:pPr>
            <a:r>
              <a:rPr lang="en-US" sz="2400" dirty="0"/>
              <a:t>Take out your quick write sheet.</a:t>
            </a:r>
            <a:endParaRPr sz="2400" dirty="0"/>
          </a:p>
          <a:p>
            <a:pPr marL="552450" lvl="0" indent="-457200" algn="l" rtl="0">
              <a:spcBef>
                <a:spcPts val="0"/>
              </a:spcBef>
              <a:spcAft>
                <a:spcPts val="0"/>
              </a:spcAft>
              <a:buSzPts val="2100"/>
              <a:buFont typeface="+mj-lt"/>
              <a:buAutoNum type="arabicPeriod"/>
            </a:pPr>
            <a:r>
              <a:rPr lang="en-US" sz="2400" dirty="0"/>
              <a:t>Reflect on the activity that we just completed.</a:t>
            </a:r>
            <a:endParaRPr sz="2400" dirty="0"/>
          </a:p>
          <a:p>
            <a:pPr marL="552450" lvl="0" indent="-457200" algn="l" rtl="0">
              <a:spcBef>
                <a:spcPts val="0"/>
              </a:spcBef>
              <a:spcAft>
                <a:spcPts val="0"/>
              </a:spcAft>
              <a:buSzPts val="2100"/>
              <a:buFont typeface="+mj-lt"/>
              <a:buAutoNum type="arabicPeriod"/>
            </a:pPr>
            <a:r>
              <a:rPr lang="en-US" sz="2400" dirty="0"/>
              <a:t>Think of ways we communicate nonverbally and add them to your list. Consider the importance of written words and pictures.</a:t>
            </a:r>
            <a:endParaRPr sz="24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414430" y="840545"/>
            <a:ext cx="8229600" cy="42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Think-Pair-Share</a:t>
            </a:r>
            <a:endParaRPr dirty="0"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414430" y="1512155"/>
            <a:ext cx="5658522" cy="2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do you communicate with others?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i="1" dirty="0">
              <a:solidFill>
                <a:schemeClr val="accent2"/>
              </a:solidFill>
            </a:endParaRPr>
          </a:p>
          <a:p>
            <a:pPr indent="-381000">
              <a:spcBef>
                <a:spcPts val="0"/>
              </a:spcBef>
              <a:buSzPts val="2400"/>
            </a:pPr>
            <a:r>
              <a:rPr lang="en-US" sz="2400" b="1" dirty="0"/>
              <a:t>Think</a:t>
            </a:r>
            <a:r>
              <a:rPr lang="en-US" sz="2400" dirty="0"/>
              <a:t> about this question on your own.</a:t>
            </a:r>
          </a:p>
          <a:p>
            <a:pPr indent="-381000">
              <a:spcBef>
                <a:spcPts val="0"/>
              </a:spcBef>
              <a:buSzPts val="2400"/>
            </a:pPr>
            <a:r>
              <a:rPr lang="en-US" sz="2400" b="1" dirty="0"/>
              <a:t>Pair</a:t>
            </a:r>
            <a:r>
              <a:rPr lang="en-US" sz="2400" dirty="0"/>
              <a:t> up with a partner and discuss your individual responses. Then, work together to create a shared response.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/>
              <a:t>Share</a:t>
            </a:r>
            <a:r>
              <a:rPr lang="en-US" sz="2400" dirty="0"/>
              <a:t> out with the class.</a:t>
            </a: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endParaRPr sz="17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4705E0B-CD0C-4A4E-AFCB-47CDEFD9F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577042" y="976191"/>
            <a:ext cx="192852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660fd1e2c_0_0"/>
          <p:cNvSpPr txBox="1">
            <a:spLocks noGrp="1"/>
          </p:cNvSpPr>
          <p:nvPr>
            <p:ph type="title"/>
          </p:nvPr>
        </p:nvSpPr>
        <p:spPr>
          <a:xfrm>
            <a:off x="457200" y="701640"/>
            <a:ext cx="8229600" cy="6588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CUS and Discuss</a:t>
            </a:r>
            <a:endParaRPr dirty="0"/>
          </a:p>
        </p:txBody>
      </p:sp>
      <p:sp>
        <p:nvSpPr>
          <p:cNvPr id="143" name="Google Shape;143;g8660fd1e2c_0_0"/>
          <p:cNvSpPr txBox="1">
            <a:spLocks noGrp="1"/>
          </p:cNvSpPr>
          <p:nvPr>
            <p:ph type="body" idx="1"/>
          </p:nvPr>
        </p:nvSpPr>
        <p:spPr>
          <a:xfrm>
            <a:off x="457200" y="1457005"/>
            <a:ext cx="6057899" cy="374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Analyze the lyrics to “What a Wonderful World.”</a:t>
            </a:r>
            <a:endParaRPr dirty="0"/>
          </a:p>
          <a:p>
            <a:pPr marL="1101725" lvl="1" indent="-300038">
              <a:buSzPct val="100000"/>
              <a:buFont typeface="Arial" panose="020B0604020202020204" pitchFamily="34" charset="0"/>
              <a:buChar char="•"/>
            </a:pPr>
            <a:r>
              <a:rPr lang="en-US" sz="2000" b="1" dirty="0"/>
              <a:t>Circle </a:t>
            </a:r>
            <a:r>
              <a:rPr lang="en-US" sz="2000" dirty="0"/>
              <a:t>sensory details.</a:t>
            </a:r>
            <a:endParaRPr sz="2000" dirty="0"/>
          </a:p>
          <a:p>
            <a:pPr marL="1101725" lvl="1" indent="-300038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b="1" dirty="0"/>
              <a:t>Underline</a:t>
            </a:r>
            <a:r>
              <a:rPr lang="en-US" sz="2000" dirty="0"/>
              <a:t> figurative language and label the type of figurative language in the left margin.</a:t>
            </a:r>
            <a:endParaRPr sz="2000" dirty="0"/>
          </a:p>
          <a:p>
            <a:pPr marL="1101725" lvl="1" indent="-300038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b="1" dirty="0"/>
              <a:t>Star</a:t>
            </a:r>
            <a:r>
              <a:rPr lang="en-US" sz="2000" dirty="0"/>
              <a:t> descriptive words.</a:t>
            </a:r>
            <a:endParaRPr sz="2000" dirty="0"/>
          </a:p>
          <a:p>
            <a:pPr marL="488950" lvl="0" indent="-457200" algn="l" rtl="0">
              <a:spcBef>
                <a:spcPts val="0"/>
              </a:spcBef>
              <a:spcAft>
                <a:spcPts val="0"/>
              </a:spcAft>
              <a:buSzPts val="3100"/>
              <a:buFont typeface="+mj-lt"/>
              <a:buAutoNum type="arabicPeriod"/>
            </a:pPr>
            <a:r>
              <a:rPr lang="en-US" sz="2500" dirty="0"/>
              <a:t>Discuss with your partner how the writers used these details to enhance the communication style of the song lyrics.</a:t>
            </a:r>
            <a:endParaRPr sz="2500" dirty="0"/>
          </a:p>
        </p:txBody>
      </p:sp>
      <p:pic>
        <p:nvPicPr>
          <p:cNvPr id="3" name="Picture 2" descr="Cus and Discuss strategy card">
            <a:extLst>
              <a:ext uri="{FF2B5EF4-FFF2-40B4-BE49-F238E27FC236}">
                <a16:creationId xmlns:a16="http://schemas.microsoft.com/office/drawing/2014/main" id="{96913D50-39BE-4245-A29F-BCFDDEBBD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584246" y="933284"/>
            <a:ext cx="1921271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457200" y="658419"/>
            <a:ext cx="82296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Bring Your Painting to Life With Words</a:t>
            </a:r>
            <a:endParaRPr dirty="0"/>
          </a:p>
        </p:txBody>
      </p:sp>
      <p:sp>
        <p:nvSpPr>
          <p:cNvPr id="156" name="Google Shape;156;p12"/>
          <p:cNvSpPr txBox="1">
            <a:spLocks noGrp="1"/>
          </p:cNvSpPr>
          <p:nvPr>
            <p:ph type="body" idx="1"/>
          </p:nvPr>
        </p:nvSpPr>
        <p:spPr>
          <a:xfrm>
            <a:off x="457200" y="1265766"/>
            <a:ext cx="7010400" cy="3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Create an original poem using your own word list and the class word list.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Incorporate figurative language, sensory details, and descriptive words about your painting. </a:t>
            </a:r>
            <a:endParaRPr sz="1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Follow a similar structure to the song and include:</a:t>
            </a:r>
            <a:endParaRPr sz="2400" dirty="0"/>
          </a:p>
          <a:p>
            <a:pPr marL="914400" lvl="1" indent="-300355" algn="l" rtl="0">
              <a:spcBef>
                <a:spcPts val="0"/>
              </a:spcBef>
              <a:spcAft>
                <a:spcPts val="0"/>
              </a:spcAft>
              <a:buSzPts val="1130"/>
              <a:buFont typeface="Arial" panose="020B0604020202020204" pitchFamily="34" charset="0"/>
              <a:buChar char="•"/>
            </a:pPr>
            <a:r>
              <a:rPr lang="en-US" dirty="0"/>
              <a:t>5 stanzas</a:t>
            </a:r>
            <a:endParaRPr dirty="0"/>
          </a:p>
          <a:p>
            <a:pPr marL="914400" lvl="1" indent="-300355" algn="l" rtl="0">
              <a:spcBef>
                <a:spcPts val="0"/>
              </a:spcBef>
              <a:spcAft>
                <a:spcPts val="0"/>
              </a:spcAft>
              <a:buSzPts val="1130"/>
              <a:buFont typeface="Arial" panose="020B0604020202020204" pitchFamily="34" charset="0"/>
              <a:buChar char="•"/>
            </a:pPr>
            <a:r>
              <a:rPr lang="en-US" dirty="0"/>
              <a:t>4 lines per stanza (except stanza 5, which is 2 lines)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(Optional) A similar rhyme scheme (</a:t>
            </a:r>
            <a:r>
              <a:rPr lang="en-US" dirty="0" err="1"/>
              <a:t>aabc</a:t>
            </a:r>
            <a:r>
              <a:rPr lang="en-US" dirty="0"/>
              <a:t>, </a:t>
            </a:r>
            <a:r>
              <a:rPr lang="en-US" dirty="0" err="1"/>
              <a:t>aabc</a:t>
            </a:r>
            <a:r>
              <a:rPr lang="en-US" dirty="0"/>
              <a:t>, </a:t>
            </a:r>
            <a:r>
              <a:rPr lang="en-US" dirty="0" err="1"/>
              <a:t>aabb</a:t>
            </a:r>
            <a:r>
              <a:rPr lang="en-US" dirty="0"/>
              <a:t>, </a:t>
            </a:r>
            <a:r>
              <a:rPr lang="en-US" dirty="0" err="1"/>
              <a:t>aabc</a:t>
            </a:r>
            <a:r>
              <a:rPr lang="en-US" dirty="0"/>
              <a:t>, ab)</a:t>
            </a:r>
          </a:p>
          <a:p>
            <a:pPr indent="-3175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Focus on your own creativity!</a:t>
            </a:r>
          </a:p>
          <a:p>
            <a:pPr indent="-317500">
              <a:spcBef>
                <a:spcPts val="0"/>
              </a:spcBef>
              <a:buSzPts val="1400"/>
              <a:buFont typeface="Arial" panose="020B0604020202020204" pitchFamily="34" charset="0"/>
              <a:buChar char="•"/>
            </a:pP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3" name="Graphic 2" descr="Paint brush">
            <a:extLst>
              <a:ext uri="{FF2B5EF4-FFF2-40B4-BE49-F238E27FC236}">
                <a16:creationId xmlns:a16="http://schemas.microsoft.com/office/drawing/2014/main" id="{DC39F09E-EF17-4358-8431-C3A91E36B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4466" y="2006574"/>
            <a:ext cx="1312334" cy="13123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befdf4dbe_0_0"/>
          <p:cNvSpPr txBox="1">
            <a:spLocks noGrp="1"/>
          </p:cNvSpPr>
          <p:nvPr>
            <p:ph type="title"/>
          </p:nvPr>
        </p:nvSpPr>
        <p:spPr>
          <a:xfrm>
            <a:off x="457200" y="32063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Excellent Word Choice 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10F5368-0D97-4068-B014-41D8838E5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83208"/>
              </p:ext>
            </p:extLst>
          </p:nvPr>
        </p:nvGraphicFramePr>
        <p:xfrm>
          <a:off x="457200" y="1408445"/>
          <a:ext cx="7488767" cy="2743200"/>
        </p:xfrm>
        <a:graphic>
          <a:graphicData uri="http://schemas.openxmlformats.org/drawingml/2006/table">
            <a:tbl>
              <a:tblPr firstRow="1" bandRow="1">
                <a:tableStyleId>{3ECA13B8-2E07-4321-AAB8-863888F36BD0}</a:tableStyleId>
              </a:tblPr>
              <a:tblGrid>
                <a:gridCol w="2942167">
                  <a:extLst>
                    <a:ext uri="{9D8B030D-6E8A-4147-A177-3AD203B41FA5}">
                      <a16:colId xmlns:a16="http://schemas.microsoft.com/office/drawing/2014/main" val="730190343"/>
                    </a:ext>
                  </a:extLst>
                </a:gridCol>
                <a:gridCol w="4546600">
                  <a:extLst>
                    <a:ext uri="{9D8B030D-6E8A-4147-A177-3AD203B41FA5}">
                      <a16:colId xmlns:a16="http://schemas.microsoft.com/office/drawing/2014/main" val="2760950710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Figurative Language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33333"/>
                          </a:solidFill>
                          <a:latin typeface="+mj-lt"/>
                        </a:rPr>
                        <a:t>Includes simile, metaphor, personification, onomatopoeia, oxymoron, hyperbole, litotes, and idiom</a:t>
                      </a:r>
                      <a:endParaRPr lang="en-US" sz="18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34453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Sensory Details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333333"/>
                          </a:solidFill>
                          <a:latin typeface="+mj-lt"/>
                        </a:rPr>
                        <a:t>Include words related to the five senses (taste, smell, sight, sound, and touch)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6892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Descriptive Words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333333"/>
                          </a:solidFill>
                          <a:latin typeface="+mj-lt"/>
                        </a:rPr>
                        <a:t>Words that help you visualize, describe, define, or explain clearly</a:t>
                      </a:r>
                      <a:endParaRPr lang="en-US" sz="1800" dirty="0"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9650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908d46772_0_13"/>
          <p:cNvSpPr txBox="1">
            <a:spLocks noGrp="1"/>
          </p:cNvSpPr>
          <p:nvPr>
            <p:ph type="title"/>
          </p:nvPr>
        </p:nvSpPr>
        <p:spPr>
          <a:xfrm>
            <a:off x="457200" y="609018"/>
            <a:ext cx="8229600" cy="743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Tweet Up</a:t>
            </a:r>
            <a:endParaRPr dirty="0"/>
          </a:p>
        </p:txBody>
      </p:sp>
      <p:sp>
        <p:nvSpPr>
          <p:cNvPr id="168" name="Google Shape;168;g8908d46772_0_13"/>
          <p:cNvSpPr txBox="1">
            <a:spLocks noGrp="1"/>
          </p:cNvSpPr>
          <p:nvPr>
            <p:ph type="body" idx="1"/>
          </p:nvPr>
        </p:nvSpPr>
        <p:spPr>
          <a:xfrm>
            <a:off x="457199" y="1416475"/>
            <a:ext cx="4864894" cy="23105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Address the essential questions using 140 characters or less. (Spaces and punctuation count as characters.)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Include a hashtag that sums up the main idea or key point from what you have learned.</a:t>
            </a:r>
          </a:p>
        </p:txBody>
      </p:sp>
      <p:pic>
        <p:nvPicPr>
          <p:cNvPr id="5" name="Picture 4" descr="Tweet Up strategy card">
            <a:extLst>
              <a:ext uri="{FF2B5EF4-FFF2-40B4-BE49-F238E27FC236}">
                <a16:creationId xmlns:a16="http://schemas.microsoft.com/office/drawing/2014/main" id="{80CB40F3-B323-4673-80DC-E4A489A8C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600589" y="1005563"/>
            <a:ext cx="1904828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DDFE-E119-4B77-8E1A-FE00EEB65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8CCF7-FDA6-4D5A-B2E6-070A421C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028498"/>
            <a:ext cx="7607300" cy="2695902"/>
          </a:xfrm>
        </p:spPr>
        <p:txBody>
          <a:bodyPr>
            <a:normAutofit/>
          </a:bodyPr>
          <a:lstStyle/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How do people communicate with one another?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How does the type of communication we engage in affect our message? 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What sensory details and descriptions are present in our world?</a:t>
            </a:r>
          </a:p>
        </p:txBody>
      </p:sp>
    </p:spTree>
    <p:extLst>
      <p:ext uri="{BB962C8B-B14F-4D97-AF65-F5344CB8AC3E}">
        <p14:creationId xmlns:p14="http://schemas.microsoft.com/office/powerpoint/2010/main" val="23923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DDFE-E119-4B77-8E1A-FE00EEB65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8CCF7-FDA6-4D5A-B2E6-070A421C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028498"/>
            <a:ext cx="7607300" cy="2695902"/>
          </a:xfrm>
        </p:spPr>
        <p:txBody>
          <a:bodyPr>
            <a:normAutofit/>
          </a:bodyPr>
          <a:lstStyle/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How do people communicate with one another?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How does the type of communication we engage in affect our message? 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What sensory details and descriptions are present in our world?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457200" y="745541"/>
            <a:ext cx="8229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Quick Write</a:t>
            </a:r>
            <a:endParaRPr dirty="0"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457200" y="1885861"/>
            <a:ext cx="7387721" cy="1885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dirty="0"/>
              <a:t>Take out a sheet of paper and list the ways that you regularly communicate with others.</a:t>
            </a:r>
            <a:endParaRPr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dirty="0"/>
              <a:t>Share your answers with an Elbow Partner.</a:t>
            </a:r>
            <a:endParaRPr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dirty="0"/>
              <a:t>Share your answers with the class.</a:t>
            </a:r>
            <a:endParaRPr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dirty="0"/>
              <a:t>Hold on to your paper for a later activity.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0B723-67B2-4BAF-B821-5E632DA99625}"/>
              </a:ext>
            </a:extLst>
          </p:cNvPr>
          <p:cNvSpPr txBox="1"/>
          <p:nvPr/>
        </p:nvSpPr>
        <p:spPr>
          <a:xfrm>
            <a:off x="406751" y="1362641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you communicate with others?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>
            <a:spLocks noGrp="1"/>
          </p:cNvSpPr>
          <p:nvPr>
            <p:ph type="title"/>
          </p:nvPr>
        </p:nvSpPr>
        <p:spPr>
          <a:xfrm>
            <a:off x="457200" y="198192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“What a Wonderful World”</a:t>
            </a:r>
            <a:endParaRPr dirty="0"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5151967" y="2539999"/>
            <a:ext cx="3534833" cy="11345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r>
              <a:rPr lang="en-US" sz="2000" dirty="0"/>
              <a:t>Listen to the song and follow along with the lyrics, focusing on the music and the words.</a:t>
            </a:r>
            <a:endParaRPr sz="2000" dirty="0"/>
          </a:p>
        </p:txBody>
      </p:sp>
      <p:pic>
        <p:nvPicPr>
          <p:cNvPr id="2" name="Online Media 1" title="Louis Armstrong - What A Wonderful World (Lyrics)">
            <a:hlinkClick r:id="" action="ppaction://media"/>
            <a:extLst>
              <a:ext uri="{FF2B5EF4-FFF2-40B4-BE49-F238E27FC236}">
                <a16:creationId xmlns:a16="http://schemas.microsoft.com/office/drawing/2014/main" id="{47170F34-C8F5-4935-A01D-A9FB6F7DD3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364795"/>
            <a:ext cx="4438650" cy="332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457200" y="786780"/>
            <a:ext cx="8229600" cy="53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Relax &gt; Listen &gt; Paint &gt; Create</a:t>
            </a:r>
          </a:p>
        </p:txBody>
      </p:sp>
      <p:sp>
        <p:nvSpPr>
          <p:cNvPr id="105" name="Google Shape;105;p6"/>
          <p:cNvSpPr txBox="1">
            <a:spLocks noGrp="1"/>
          </p:cNvSpPr>
          <p:nvPr>
            <p:ph type="body" idx="1"/>
          </p:nvPr>
        </p:nvSpPr>
        <p:spPr>
          <a:xfrm>
            <a:off x="457200" y="1519085"/>
            <a:ext cx="8229600" cy="295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the song repeats, paint as you listen. We will listen to the song several times, so relax, listen, paint, and create.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Express yourself in whatever way the lyrics and music inspire you. Consider your mood, your thoughts, and your reaction to the lyrics and music.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a variety of colors and styles of painting.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457201" y="786891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Gallery Walk: Descriptive Words</a:t>
            </a:r>
            <a:endParaRPr dirty="0"/>
          </a:p>
        </p:txBody>
      </p:sp>
      <p:sp>
        <p:nvSpPr>
          <p:cNvPr id="111" name="Google Shape;111;p7"/>
          <p:cNvSpPr txBox="1">
            <a:spLocks noGrp="1"/>
          </p:cNvSpPr>
          <p:nvPr>
            <p:ph type="body" idx="1"/>
          </p:nvPr>
        </p:nvSpPr>
        <p:spPr>
          <a:xfrm>
            <a:off x="457200" y="1559859"/>
            <a:ext cx="5325592" cy="1387736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952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100"/>
              <a:buNone/>
            </a:pPr>
            <a:r>
              <a:rPr lang="en-US" sz="2400" dirty="0">
                <a:solidFill>
                  <a:srgbClr val="000000"/>
                </a:solidFill>
              </a:rPr>
              <a:t>On the paper next to your classmate’s painting, write one or two words that you think best describe it.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3" name="Picture 2" descr="Gallery Walk strategy card">
            <a:extLst>
              <a:ext uri="{FF2B5EF4-FFF2-40B4-BE49-F238E27FC236}">
                <a16:creationId xmlns:a16="http://schemas.microsoft.com/office/drawing/2014/main" id="{EA4E37E8-E934-476D-8CAB-0FEAF46F4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608319" y="1015075"/>
            <a:ext cx="1918699" cy="2468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BBD088-4EC7-485E-8FD6-2D427A0D8FC3}"/>
              </a:ext>
            </a:extLst>
          </p:cNvPr>
          <p:cNvSpPr txBox="1"/>
          <p:nvPr/>
        </p:nvSpPr>
        <p:spPr>
          <a:xfrm>
            <a:off x="496121" y="3202818"/>
            <a:ext cx="5930900" cy="13478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952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Remember:</a:t>
            </a:r>
          </a:p>
          <a:p>
            <a:pPr marL="5715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careful with wet paint!!</a:t>
            </a:r>
          </a:p>
          <a:p>
            <a:pPr marL="5715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descriptors, like “blue” or “green,” are not as helpful as others, like “lovely” or “cheerful” or “bold.”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Return &gt; Read &gt; Revise</a:t>
            </a:r>
            <a:endParaRPr dirty="0"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457200" y="1451599"/>
            <a:ext cx="7492701" cy="3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Return to your seat and read the descriptive words on your page.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Add at least three words that your peers didn’t “get” from your artwork.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400" dirty="0"/>
              <a:t>Strike out any words that you feel don’t describe your artwork. </a:t>
            </a:r>
          </a:p>
          <a:p>
            <a:pPr>
              <a:spcBef>
                <a:spcPts val="0"/>
              </a:spcBef>
              <a:buSzPct val="100000"/>
            </a:pPr>
            <a:endParaRPr sz="2400" dirty="0"/>
          </a:p>
          <a:p>
            <a:pPr marL="63500" indent="0">
              <a:spcBef>
                <a:spcPts val="0"/>
              </a:spcBef>
              <a:buSzPct val="100000"/>
              <a:buNone/>
            </a:pPr>
            <a:r>
              <a:rPr lang="en-US" sz="2400" dirty="0"/>
              <a:t>You will be using these words to write an original poem, so make sure you have a strong list of descriptive words.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Best Words…</a:t>
            </a:r>
            <a:endParaRPr dirty="0"/>
          </a:p>
        </p:txBody>
      </p:sp>
      <p:sp>
        <p:nvSpPr>
          <p:cNvPr id="124" name="Google Shape;124;p9"/>
          <p:cNvSpPr txBox="1">
            <a:spLocks noGrp="1"/>
          </p:cNvSpPr>
          <p:nvPr>
            <p:ph type="body" idx="1"/>
          </p:nvPr>
        </p:nvSpPr>
        <p:spPr>
          <a:xfrm>
            <a:off x="457201" y="1451599"/>
            <a:ext cx="5325532" cy="369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500" dirty="0"/>
              <a:t>Choose your top three descriptive words to add to the class list.</a:t>
            </a:r>
          </a:p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500" dirty="0"/>
              <a:t>Looking at the class list:</a:t>
            </a:r>
          </a:p>
          <a:p>
            <a:pPr marL="520700" lvl="1" indent="0">
              <a:spcBef>
                <a:spcPts val="0"/>
              </a:spcBef>
              <a:buSzPct val="100000"/>
              <a:buNone/>
            </a:pPr>
            <a:r>
              <a:rPr lang="en-US" sz="1700" dirty="0"/>
              <a:t>Which words could we might replace with stronger, more descriptive words? Which words might we strike out so that we have a class list of excellent descriptive words?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022783A-9785-4BD2-825C-B228533F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600588" y="1090558"/>
            <a:ext cx="1904828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908d46772_0_2"/>
          <p:cNvSpPr txBox="1">
            <a:spLocks noGrp="1"/>
          </p:cNvSpPr>
          <p:nvPr>
            <p:ph type="title"/>
          </p:nvPr>
        </p:nvSpPr>
        <p:spPr>
          <a:xfrm>
            <a:off x="457200" y="676235"/>
            <a:ext cx="8229600" cy="1386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Best Words…</a:t>
            </a:r>
            <a:endParaRPr dirty="0"/>
          </a:p>
        </p:txBody>
      </p:sp>
      <p:graphicFrame>
        <p:nvGraphicFramePr>
          <p:cNvPr id="130" name="Google Shape;130;g8908d46772_0_2"/>
          <p:cNvGraphicFramePr/>
          <p:nvPr>
            <p:extLst>
              <p:ext uri="{D42A27DB-BD31-4B8C-83A1-F6EECF244321}">
                <p14:modId xmlns:p14="http://schemas.microsoft.com/office/powerpoint/2010/main" val="2069177619"/>
              </p:ext>
            </p:extLst>
          </p:nvPr>
        </p:nvGraphicFramePr>
        <p:xfrm>
          <a:off x="411480" y="873258"/>
          <a:ext cx="8321040" cy="3947469"/>
        </p:xfrm>
        <a:graphic>
          <a:graphicData uri="http://schemas.openxmlformats.org/drawingml/2006/table">
            <a:tbl>
              <a:tblPr>
                <a:noFill/>
                <a:tableStyleId>{3ECA13B8-2E07-4321-AAB8-863888F36BD0}</a:tableStyleId>
              </a:tblPr>
              <a:tblGrid>
                <a:gridCol w="1040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018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97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B2E46B7-BAB5-4694-988B-B0F959B89D8F}" vid="{FB87079A-474F-4FCC-91FD-820F6407D40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799</Words>
  <Application>Microsoft Office PowerPoint</Application>
  <PresentationFormat>On-screen Show (16:9)</PresentationFormat>
  <Paragraphs>79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Noto Sans Symbols</vt:lpstr>
      <vt:lpstr>Constantia</vt:lpstr>
      <vt:lpstr>Calibri</vt:lpstr>
      <vt:lpstr>Arial</vt:lpstr>
      <vt:lpstr>Georgia</vt:lpstr>
      <vt:lpstr>Wingdings 2</vt:lpstr>
      <vt:lpstr>LEARN theme</vt:lpstr>
      <vt:lpstr>1_LEARN theme</vt:lpstr>
      <vt:lpstr>Brushstrokes</vt:lpstr>
      <vt:lpstr>Essential Questions</vt:lpstr>
      <vt:lpstr>Quick Write</vt:lpstr>
      <vt:lpstr>“What a Wonderful World”</vt:lpstr>
      <vt:lpstr>Relax &gt; Listen &gt; Paint &gt; Create</vt:lpstr>
      <vt:lpstr>Gallery Walk: Descriptive Words</vt:lpstr>
      <vt:lpstr>Return &gt; Read &gt; Revise</vt:lpstr>
      <vt:lpstr>Our Best Words…</vt:lpstr>
      <vt:lpstr>Our Best Words…</vt:lpstr>
      <vt:lpstr>Quick Write: Revisited</vt:lpstr>
      <vt:lpstr>Think-Pair-Share</vt:lpstr>
      <vt:lpstr>CUS and Discuss</vt:lpstr>
      <vt:lpstr>Bring Your Painting to Life With Words</vt:lpstr>
      <vt:lpstr>Excellent Word Choice </vt:lpstr>
      <vt:lpstr>Tweet Up</vt:lpstr>
      <vt:lpstr>Essential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Brushstrokes</dc:title>
  <dc:creator>K20 Center</dc:creator>
  <cp:lastModifiedBy>Lee, Brooke L.</cp:lastModifiedBy>
  <cp:revision>24</cp:revision>
  <dcterms:modified xsi:type="dcterms:W3CDTF">2021-07-13T17:09:48Z</dcterms:modified>
</cp:coreProperties>
</file>