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0" r:id="rId2"/>
    <p:sldMasterId id="2147483652" r:id="rId3"/>
    <p:sldMasterId id="2147483673" r:id="rId4"/>
    <p:sldMasterId id="2147483676" r:id="rId5"/>
  </p:sldMasterIdLst>
  <p:notesMasterIdLst>
    <p:notesMasterId r:id="rId24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25"/>
      <p:bold r:id="rId26"/>
      <p:italic r:id="rId27"/>
      <p:boldItalic r:id="rId28"/>
    </p:embeddedFont>
    <p:embeddedFont>
      <p:font typeface="Georgia" panose="02040502050405020303" pitchFamily="18" charset="0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792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3" roundtripDataSignature="AMtx7miFtmmkX73RZyfDcvdIDSox3SZw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A16AC4E-F91A-44A3-ABE2-506726075248}">
  <a:tblStyle styleId="{7A16AC4E-F91A-44A3-ABE2-50672607524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5" d="100"/>
          <a:sy n="125" d="100"/>
        </p:scale>
        <p:origin x="234" y="90"/>
      </p:cViewPr>
      <p:guideLst>
        <p:guide orient="horz" pos="79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font" Target="fonts/font2.fntdata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font" Target="fonts/font1.fntdata"/><Relationship Id="rId33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font" Target="fonts/font4.fntdata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font" Target="fonts/font7.fntdata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6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39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62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3289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9gy-1Z2Sa-c?si=kU9BOsDBn5tXYBWd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learn.k20center.ou.edu/strategy/1127" TargetMode="External"/><Relationship Id="rId4" Type="http://schemas.openxmlformats.org/officeDocument/2006/relationships/hyperlink" Target="https://youtu.be/EVS_yYQoLJg?feature=shared" TargetMode="Externa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3yCcXgbKrE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1c70d357f3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g31c70d357f3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1c70d357f3_0_3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K20 Center. (n.d.). Strike out.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https://learn.k20center.ou.edu/strategy/136</a:t>
            </a:r>
            <a:endParaRPr>
              <a:solidFill>
                <a:srgbClr val="29292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g31c70d357f3_0_3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8908d46772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8" name="Google Shape;248;g8908d46772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This slide is blank, so your students will have a place to write.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20ec87f82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4" name="Google Shape;254;g320ec87f82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1c70d357f3_0_3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K20 Center. (n.d.). Think-pair-share.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https://learn.k20center.ou.edu/strategy/139</a:t>
            </a:r>
            <a:endParaRPr>
              <a:solidFill>
                <a:srgbClr val="29292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g31c70d357f3_0_3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1c70d357f3_0_3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K20 Center. (n.d.). CUS and discuss.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https://learn.k20center.ou.edu/strategy/162</a:t>
            </a:r>
            <a:endParaRPr>
              <a:solidFill>
                <a:srgbClr val="29292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g31c70d357f3_0_3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31c70d357f3_0_3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g31c70d357f3_0_3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8befdf4db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3" name="Google Shape;283;g8befdf4db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1c70d357f3_0_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rtl="0"/>
            <a:r>
              <a:rPr lang="en-US" sz="1100" b="0" i="0" u="none" strike="noStrike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K20 Center. (n.d.). Gist. Strategies. </a:t>
            </a:r>
            <a:r>
              <a:rPr lang="en-US" sz="1100" b="0" i="0" u="sng" strike="noStrike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  <a:hlinkClick r:id="rId3"/>
              </a:rPr>
              <a:t>https://learn.k20center.ou.edu/strategy/3289</a:t>
            </a:r>
            <a:r>
              <a:rPr lang="en-US" sz="1100" b="0" i="0" u="none" strike="noStrike" cap="none" dirty="0">
                <a:solidFill>
                  <a:schemeClr val="dk1"/>
                </a:solidFill>
                <a:effectLst/>
                <a:latin typeface="Arial"/>
                <a:ea typeface="Arial"/>
                <a:cs typeface="Arial"/>
                <a:sym typeface="Arial"/>
              </a:rPr>
              <a:t> </a:t>
            </a:r>
            <a:endParaRPr lang="en-US" b="0" dirty="0">
              <a:effectLst/>
            </a:endParaRPr>
          </a:p>
        </p:txBody>
      </p:sp>
      <p:sp>
        <p:nvSpPr>
          <p:cNvPr id="289" name="Google Shape;289;g31c70d357f3_0_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6" name="Google Shape;296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3" name="Google Shape;1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1c70d357f3_0_1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g31c70d357f3_0_1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1c70d357f3_0_3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K20 Center. (2021, September 21). K20 Center 5-minute timer. [Video]. YouTube.</a:t>
            </a:r>
            <a:r>
              <a:rPr lang="en-US" dirty="0"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/>
              </a:rPr>
              <a:t> </a:t>
            </a:r>
            <a:r>
              <a:rPr lang="en-US" sz="1000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https://youtu.be/EVS_yYQoLJg?feature=shared</a:t>
            </a:r>
            <a:endParaRPr dirty="0">
              <a:solidFill>
                <a:srgbClr val="29292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29292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K20 Center. (n.d.). Quick write. Strategies. </a:t>
            </a:r>
            <a:r>
              <a:rPr lang="en-US" u="sng" dirty="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https://learn.k20center.ou.edu/strategy/1127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05" name="Google Shape;205;g31c70d357f3_0_3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31c70d357f3_0_3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Piquant. (2010, November 25). Louis Armstrong - What a wonderful world. (Lyrics) [Video]. YouTube. </a:t>
            </a:r>
            <a:r>
              <a:rPr lang="en-US" dirty="0">
                <a:solidFill>
                  <a:srgbClr val="1155CC"/>
                </a:solidFill>
                <a:uFill>
                  <a:noFill/>
                </a:u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https://www.youtube.com/watch?v=A3yCcXgbKrE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3" name="Google Shape;213;g31c70d357f3_0_3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20ec87f826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g320ec87f826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1c70d357f3_0_2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K20 Center. (n.d.). Gallery walk / carousel.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endParaRPr>
              <a:solidFill>
                <a:srgbClr val="29292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g31c70d357f3_0_2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1c70d357f3_0_3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g31c70d357f3_0_3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7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1" name="Google Shape;11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3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3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4" name="Google Shape;54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43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4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44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44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44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1" name="Google Shape;61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44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5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45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6" name="Google Shape;66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4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46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4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4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4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48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79" name="Google Shape;79;p48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4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84" name="Google Shape;84;p49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0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5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0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90" name="Google Shape;90;p50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91" name="Google Shape;91;p50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7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5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38" scaled="0"/>
        </a:grad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1c70d357f3_0_17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g31c70d357f3_0_17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8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06" name="Google Shape;106;g31c70d357f3_0_17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1c70d357f3_0_18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g31c70d357f3_0_18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0" name="Google Shape;110;g31c70d357f3_0_18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g31c70d357f3_0_27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1c70d357f3_0_28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8" name="Google Shape;118;g31c70d357f3_0_28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g31c70d357f3_0_28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g31c70d357f3_0_28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g31c70d357f3_0_28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g31c70d357f3_0_28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24" name="Google Shape;124;g31c70d357f3_0_285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7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g31c70d357f3_0_29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g31c70d357f3_0_29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g31c70d357f3_0_29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29" name="Google Shape;129;g31c70d357f3_0_290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200" cy="1420800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1c70d357f3_0_295"/>
          <p:cNvSpPr/>
          <p:nvPr/>
        </p:nvSpPr>
        <p:spPr>
          <a:xfrm>
            <a:off x="1721476" y="1313644"/>
            <a:ext cx="5700900" cy="3206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2" name="Google Shape;132;g31c70d357f3_0_29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g31c70d357f3_0_29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g31c70d357f3_0_295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35" name="Google Shape;135;g31c70d357f3_0_295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0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08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136" name="Google Shape;136;g31c70d357f3_0_295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8" t="21571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6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289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289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6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marL="1371600" lvl="2" indent="-295275" algn="l"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marL="1828800" lvl="3" indent="-284289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marL="2286000" lvl="4" indent="-284289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38" scaled="0"/>
        </a:gra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1c70d357f3_0_30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g31c70d357f3_0_30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8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g31c70d357f3_0_30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1c70d357f3_0_30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43" name="Google Shape;143;g31c70d357f3_0_30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g31c70d357f3_0_30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1c70d357f3_0_310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g31c70d357f3_0_310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48" name="Google Shape;148;g31c70d357f3_0_3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1c70d357f3_0_314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g31c70d357f3_0_314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52" name="Google Shape;152;g31c70d357f3_0_3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g31c70d357f3_0_314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1c70d357f3_0_3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g31c70d357f3_0_319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g31c70d357f3_0_319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g31c70d357f3_0_319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59" name="Google Shape;159;g31c70d357f3_0_3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g31c70d357f3_0_319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00" cy="27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1c70d357f3_0_326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g31c70d357f3_0_326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64" name="Google Shape;164;g31c70d357f3_0_3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g31c70d357f3_0_3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g31c70d357f3_0_3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g31c70d357f3_0_331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700" cy="34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9" name="Google Shape;169;g31c70d357f3_0_3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g31c70d357f3_0_3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g31c70d357f3_0_33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g31c70d357f3_0_3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g31c70d357f3_0_33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" name="Google Shape;177;g31c70d357f3_0_3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7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marL="1828800" lvl="3" indent="-302894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marL="2286000" lvl="4" indent="-302895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g31c70d357f3_0_3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31" name="Google Shape;31;p3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  <p:sp>
        <p:nvSpPr>
          <p:cNvPr id="32" name="Google Shape;32;p38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34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4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8" name="Google Shape;38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41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1" name="Google Shape;41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4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4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1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41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3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2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" name="Google Shape;21;p32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68" r:id="rId16"/>
    <p:sldLayoutId id="2147483669" r:id="rId17"/>
    <p:sldLayoutId id="2147483670" r:id="rId18"/>
    <p:sldLayoutId id="2147483671" r:id="rId19"/>
    <p:sldLayoutId id="2147483672" r:id="rId20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39967" scaled="0"/>
        </a:gra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1c70d357f3_0_17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" name="Google Shape;102;g31c70d357f3_0_17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39967" scaled="0"/>
        </a:gra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1c70d357f3_0_27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3" name="Google Shape;113;g31c70d357f3_0_276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7.jpg"/><Relationship Id="rId4" Type="http://schemas.openxmlformats.org/officeDocument/2006/relationships/hyperlink" Target="http://www.youtube.com/watch?v=EVS_yYQoLJ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7.jpg"/><Relationship Id="rId4" Type="http://schemas.openxmlformats.org/officeDocument/2006/relationships/hyperlink" Target="http://www.youtube.com/watch?v=EVS_yYQoLJ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A3yCcXgbKr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A3yCcXgbKr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1c70d357f3_0_372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0559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indent="-387350">
              <a:buSzPts val="2500"/>
            </a:pPr>
            <a:r>
              <a:rPr lang="en-US" sz="2500" dirty="0"/>
              <a:t>Choose your top three descriptive words to add to the class list.</a:t>
            </a:r>
            <a:endParaRPr dirty="0"/>
          </a:p>
          <a:p>
            <a:pPr indent="-387350">
              <a:buSzPts val="2500"/>
            </a:pPr>
            <a:r>
              <a:rPr lang="en-US" sz="2500" dirty="0"/>
              <a:t>Looking at the class list:</a:t>
            </a:r>
            <a:endParaRPr dirty="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Wingdings" panose="05000000000000000000" pitchFamily="2" charset="2"/>
              <a:buChar char="§"/>
            </a:pPr>
            <a:r>
              <a:rPr lang="en-US" sz="1700" dirty="0"/>
              <a:t>Which words could we replace with stronger, more descriptive words? </a:t>
            </a:r>
            <a:endParaRPr sz="1700" dirty="0"/>
          </a:p>
          <a:p>
            <a:pPr marL="914400" lvl="1" indent="-336550" algn="l" rtl="0">
              <a:spcBef>
                <a:spcPts val="0"/>
              </a:spcBef>
              <a:spcAft>
                <a:spcPts val="0"/>
              </a:spcAft>
              <a:buSzPts val="1700"/>
              <a:buFont typeface="Wingdings" panose="05000000000000000000" pitchFamily="2" charset="2"/>
              <a:buChar char="§"/>
            </a:pPr>
            <a:r>
              <a:rPr lang="en-US" sz="1700" dirty="0"/>
              <a:t>Which words could we strike out so that we have a class list of excellent descriptive words?</a:t>
            </a:r>
            <a:endParaRPr sz="2500" dirty="0"/>
          </a:p>
        </p:txBody>
      </p:sp>
      <p:sp>
        <p:nvSpPr>
          <p:cNvPr id="244" name="Google Shape;244;g31c70d357f3_0_37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Strike Out!</a:t>
            </a:r>
            <a:endParaRPr/>
          </a:p>
        </p:txBody>
      </p:sp>
      <p:pic>
        <p:nvPicPr>
          <p:cNvPr id="245" name="Google Shape;245;g31c70d357f3_0_37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35133" y="1537716"/>
            <a:ext cx="2657475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8908d46772_0_2"/>
          <p:cNvSpPr txBox="1">
            <a:spLocks noGrp="1"/>
          </p:cNvSpPr>
          <p:nvPr>
            <p:ph type="title"/>
          </p:nvPr>
        </p:nvSpPr>
        <p:spPr>
          <a:xfrm>
            <a:off x="457200" y="140132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dirty="0"/>
              <a:t>Our Best Words…</a:t>
            </a:r>
            <a:endParaRPr dirty="0"/>
          </a:p>
        </p:txBody>
      </p:sp>
      <p:graphicFrame>
        <p:nvGraphicFramePr>
          <p:cNvPr id="251" name="Google Shape;251;g8908d46772_0_2"/>
          <p:cNvGraphicFramePr/>
          <p:nvPr>
            <p:extLst>
              <p:ext uri="{D42A27DB-BD31-4B8C-83A1-F6EECF244321}">
                <p14:modId xmlns:p14="http://schemas.microsoft.com/office/powerpoint/2010/main" val="4029831810"/>
              </p:ext>
            </p:extLst>
          </p:nvPr>
        </p:nvGraphicFramePr>
        <p:xfrm>
          <a:off x="532873" y="1261090"/>
          <a:ext cx="7312048" cy="3657300"/>
        </p:xfrm>
        <a:graphic>
          <a:graphicData uri="http://schemas.openxmlformats.org/drawingml/2006/table">
            <a:tbl>
              <a:tblPr>
                <a:noFill/>
                <a:tableStyleId>{7A16AC4E-F91A-44A3-ABE2-506726075248}</a:tableStyleId>
              </a:tblPr>
              <a:tblGrid>
                <a:gridCol w="914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0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0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0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0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00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54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4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4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1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4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4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4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4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4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4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46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320ec87f826_0_10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5233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/>
              <a:t>How do you communicate with others?</a:t>
            </a:r>
            <a:endParaRPr sz="2400" b="1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indent="-361950">
              <a:spcBef>
                <a:spcPts val="0"/>
              </a:spcBef>
              <a:buSzPts val="2100"/>
            </a:pPr>
            <a:r>
              <a:rPr lang="en-US" sz="2400" dirty="0"/>
              <a:t>Take out your Quick Write sheet.</a:t>
            </a:r>
            <a:endParaRPr sz="2400" dirty="0"/>
          </a:p>
          <a:p>
            <a:pPr indent="-361950">
              <a:spcBef>
                <a:spcPts val="0"/>
              </a:spcBef>
              <a:buSzPts val="2100"/>
            </a:pPr>
            <a:r>
              <a:rPr lang="en-US" sz="2400" dirty="0"/>
              <a:t>Reflect on the activity that we just completed.</a:t>
            </a:r>
            <a:endParaRPr sz="2400" dirty="0"/>
          </a:p>
          <a:p>
            <a:pPr indent="-361950">
              <a:spcBef>
                <a:spcPts val="0"/>
              </a:spcBef>
              <a:buSzPts val="2100"/>
            </a:pPr>
            <a:r>
              <a:rPr lang="en-US" sz="2400" dirty="0"/>
              <a:t>Think of ways we communicate nonverbally and add them to your list. Consider the importance of written words and pictures.</a:t>
            </a:r>
            <a:endParaRPr sz="2400" b="1" dirty="0"/>
          </a:p>
        </p:txBody>
      </p:sp>
      <p:sp>
        <p:nvSpPr>
          <p:cNvPr id="257" name="Google Shape;257;g320ec87f826_0_1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Quick Write—Revisited</a:t>
            </a:r>
            <a:endParaRPr/>
          </a:p>
        </p:txBody>
      </p:sp>
      <p:pic>
        <p:nvPicPr>
          <p:cNvPr id="258" name="Google Shape;258;g320ec87f826_0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48075" y="1923200"/>
            <a:ext cx="1398925" cy="2313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Google Shape;259;g320ec87f826_0_10" title="K20 Center 5 minute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96000" y="0"/>
            <a:ext cx="3048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1c70d357f3_0_385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0559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-US" sz="2400" b="1" dirty="0">
                <a:solidFill>
                  <a:srgbClr val="0C0C0C"/>
                </a:solidFill>
              </a:rPr>
              <a:t>How do you communicate with others?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endParaRPr sz="2400" b="1" i="1" dirty="0">
              <a:solidFill>
                <a:schemeClr val="accent2"/>
              </a:solidFill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b="1" dirty="0"/>
              <a:t>Think</a:t>
            </a:r>
            <a:r>
              <a:rPr lang="en-US" sz="2400" dirty="0"/>
              <a:t> about this question on your own.</a:t>
            </a:r>
            <a:endParaRPr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b="1" dirty="0"/>
              <a:t>Pair</a:t>
            </a:r>
            <a:r>
              <a:rPr lang="en-US" sz="2400" dirty="0"/>
              <a:t> up with a partner and discuss your individual responses. Then, work together to create a shared response.</a:t>
            </a:r>
            <a:endParaRPr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b="1" dirty="0"/>
              <a:t>Share</a:t>
            </a:r>
            <a:r>
              <a:rPr lang="en-US" sz="2400" dirty="0"/>
              <a:t> out with the class.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 dirty="0"/>
          </a:p>
        </p:txBody>
      </p:sp>
      <p:sp>
        <p:nvSpPr>
          <p:cNvPr id="265" name="Google Shape;265;g31c70d357f3_0_38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Think-Pair-Share</a:t>
            </a:r>
            <a:endParaRPr/>
          </a:p>
        </p:txBody>
      </p:sp>
      <p:pic>
        <p:nvPicPr>
          <p:cNvPr id="266" name="Google Shape;266;g31c70d357f3_0_3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43600" y="1147699"/>
            <a:ext cx="2938484" cy="1970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1c70d357f3_0_392"/>
          <p:cNvSpPr txBox="1">
            <a:spLocks noGrp="1"/>
          </p:cNvSpPr>
          <p:nvPr>
            <p:ph type="body" idx="1"/>
          </p:nvPr>
        </p:nvSpPr>
        <p:spPr>
          <a:xfrm>
            <a:off x="466659" y="1079174"/>
            <a:ext cx="59694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en-US" dirty="0"/>
              <a:t>Analyze the lyrics to </a:t>
            </a:r>
            <a:r>
              <a:rPr lang="en-US" i="1" dirty="0"/>
              <a:t>What a Wonderful World.</a:t>
            </a:r>
            <a:endParaRPr i="1" dirty="0"/>
          </a:p>
          <a:p>
            <a:pPr marL="1144588" lvl="1" indent="-342900" algn="l" rtl="0">
              <a:spcBef>
                <a:spcPts val="36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b="1" dirty="0"/>
              <a:t>Circle </a:t>
            </a:r>
            <a:r>
              <a:rPr lang="en-US" dirty="0"/>
              <a:t>sensory details.</a:t>
            </a:r>
            <a:endParaRPr dirty="0"/>
          </a:p>
          <a:p>
            <a:pPr marL="1144588" lvl="1" indent="-342900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b="1" dirty="0"/>
              <a:t>Underline</a:t>
            </a:r>
            <a:r>
              <a:rPr lang="en-US" dirty="0"/>
              <a:t> figurative language and label the type of figurative language in the left margin.</a:t>
            </a:r>
            <a:endParaRPr dirty="0"/>
          </a:p>
          <a:p>
            <a:pPr marL="1144588" lvl="1" indent="-342900" algn="l" rtl="0">
              <a:spcBef>
                <a:spcPts val="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§"/>
            </a:pPr>
            <a:r>
              <a:rPr lang="en-US" b="1" dirty="0"/>
              <a:t>Star</a:t>
            </a:r>
            <a:r>
              <a:rPr lang="en-US" dirty="0"/>
              <a:t> descriptive words.</a:t>
            </a:r>
            <a:endParaRPr dirty="0"/>
          </a:p>
          <a:p>
            <a:pPr marL="488950" indent="-457200"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500" dirty="0"/>
              <a:t>Discuss with your partner how the writers used these details to enhance the communication style of the song lyrics.</a:t>
            </a:r>
            <a:endParaRPr sz="2400" b="1" i="1" dirty="0">
              <a:solidFill>
                <a:srgbClr val="0C0C0C"/>
              </a:solidFill>
            </a:endParaRPr>
          </a:p>
        </p:txBody>
      </p:sp>
      <p:sp>
        <p:nvSpPr>
          <p:cNvPr id="272" name="Google Shape;272;g31c70d357f3_0_392"/>
          <p:cNvSpPr txBox="1">
            <a:spLocks noGrp="1"/>
          </p:cNvSpPr>
          <p:nvPr>
            <p:ph type="title"/>
          </p:nvPr>
        </p:nvSpPr>
        <p:spPr>
          <a:xfrm>
            <a:off x="416209" y="5499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CUS and Discuss</a:t>
            </a:r>
            <a:endParaRPr dirty="0"/>
          </a:p>
        </p:txBody>
      </p:sp>
      <p:pic>
        <p:nvPicPr>
          <p:cNvPr id="273" name="Google Shape;273;g31c70d357f3_0_3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67499" y="151284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31c70d357f3_0_399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74949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Create an original poem using your own word list and the class word list. </a:t>
            </a:r>
            <a:endParaRPr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Incorporate figurative language, sensory details, and descriptive words about your painting. </a:t>
            </a:r>
            <a:endParaRPr sz="12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Follow a similar structure to the song and include:</a:t>
            </a:r>
            <a:endParaRPr sz="2400" dirty="0"/>
          </a:p>
          <a:p>
            <a:pPr marL="914400" lvl="1" indent="-300355" algn="l" rtl="0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5 stanzas;</a:t>
            </a:r>
            <a:endParaRPr sz="1800" dirty="0"/>
          </a:p>
          <a:p>
            <a:pPr marL="914400" lvl="1" indent="-300355" algn="l" rtl="0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4 lines per stanza (except stanza 5, which has 2 lines);</a:t>
            </a:r>
            <a:endParaRPr sz="1800"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1800" dirty="0"/>
              <a:t>(Optional) A similar rhyme scheme (AABC/AABC/AABC/AABB/AABC/AB).</a:t>
            </a:r>
            <a:endParaRPr sz="1800"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Focus on your own creativity!</a:t>
            </a:r>
            <a:endParaRPr sz="2400" dirty="0"/>
          </a:p>
        </p:txBody>
      </p:sp>
      <p:sp>
        <p:nvSpPr>
          <p:cNvPr id="279" name="Google Shape;279;g31c70d357f3_0_39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Bring Your Painting to Life with Words</a:t>
            </a:r>
            <a:endParaRPr/>
          </a:p>
        </p:txBody>
      </p:sp>
      <p:pic>
        <p:nvPicPr>
          <p:cNvPr id="280" name="Google Shape;280;g31c70d357f3_0_399" descr="Paint brush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74466" y="2006574"/>
            <a:ext cx="1312334" cy="13123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8befdf4dbe_0_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Excellent Word Choice </a:t>
            </a:r>
            <a:endParaRPr/>
          </a:p>
        </p:txBody>
      </p:sp>
      <p:graphicFrame>
        <p:nvGraphicFramePr>
          <p:cNvPr id="286" name="Google Shape;286;g8befdf4dbe_0_0"/>
          <p:cNvGraphicFramePr/>
          <p:nvPr>
            <p:extLst>
              <p:ext uri="{D42A27DB-BD31-4B8C-83A1-F6EECF244321}">
                <p14:modId xmlns:p14="http://schemas.microsoft.com/office/powerpoint/2010/main" val="105653071"/>
              </p:ext>
            </p:extLst>
          </p:nvPr>
        </p:nvGraphicFramePr>
        <p:xfrm>
          <a:off x="457200" y="1408445"/>
          <a:ext cx="7488775" cy="2743200"/>
        </p:xfrm>
        <a:graphic>
          <a:graphicData uri="http://schemas.openxmlformats.org/drawingml/2006/table">
            <a:tbl>
              <a:tblPr firstRow="1" bandRow="1">
                <a:noFill/>
                <a:tableStyleId>{7A16AC4E-F91A-44A3-ABE2-506726075248}</a:tableStyleId>
              </a:tblPr>
              <a:tblGrid>
                <a:gridCol w="2942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6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Figurative Language</a:t>
                      </a:r>
                      <a:endParaRPr/>
                    </a:p>
                  </a:txBody>
                  <a:tcPr marL="91450" marR="91450" marT="45725" marB="45725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Includes simile, metaphor, personification, onomatopoeia, oxymoron, hyperbole, litotes, and idiom</a:t>
                      </a:r>
                      <a:endParaRPr sz="180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Sensory Details</a:t>
                      </a:r>
                      <a:endParaRPr/>
                    </a:p>
                  </a:txBody>
                  <a:tcPr marL="91450" marR="91450" marT="45725" marB="45725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Includes words related to the five senses (taste, smell, sight, sound, and touch)</a:t>
                      </a:r>
                      <a:endParaRPr dirty="0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0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Descriptive Words</a:t>
                      </a:r>
                      <a:endParaRPr/>
                    </a:p>
                  </a:txBody>
                  <a:tcPr marL="91450" marR="91450" marT="45725" marB="45725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Words that help you visualize, describe, define, or explain clearly</a:t>
                      </a:r>
                      <a:endParaRPr sz="180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1c70d357f3_0_405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162700" cy="248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2800" dirty="0"/>
              <a:t>Address the essential questions using </a:t>
            </a:r>
            <a:r>
              <a:rPr lang="en-US" sz="2800" b="1" dirty="0"/>
              <a:t>28 words or </a:t>
            </a:r>
            <a:r>
              <a:rPr lang="en-US" sz="2800" b="1"/>
              <a:t>less</a:t>
            </a:r>
            <a:r>
              <a:rPr lang="en-US" sz="2800"/>
              <a:t>.</a:t>
            </a:r>
            <a:endParaRPr sz="2800" dirty="0"/>
          </a:p>
        </p:txBody>
      </p:sp>
      <p:sp>
        <p:nvSpPr>
          <p:cNvPr id="292" name="Google Shape;292;g31c70d357f3_0_40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GIST</a:t>
            </a:r>
            <a:endParaRPr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F54AF66-D4D3-C8A9-D7AB-6FB27021C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25730"/>
            <a:ext cx="1447800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1"/>
          <p:cNvSpPr txBox="1">
            <a:spLocks noGrp="1"/>
          </p:cNvSpPr>
          <p:nvPr>
            <p:ph type="title"/>
          </p:nvPr>
        </p:nvSpPr>
        <p:spPr>
          <a:xfrm>
            <a:off x="520893" y="451524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299" name="Google Shape;299;p31"/>
          <p:cNvSpPr txBox="1">
            <a:spLocks noGrp="1"/>
          </p:cNvSpPr>
          <p:nvPr>
            <p:ph type="body" idx="1"/>
          </p:nvPr>
        </p:nvSpPr>
        <p:spPr>
          <a:xfrm>
            <a:off x="603443" y="1694269"/>
            <a:ext cx="7607300" cy="2695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685800" lvl="0" indent="-457200" algn="l" rtl="0"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/>
              <a:t>How do people communicate with one another?</a:t>
            </a:r>
            <a:endParaRPr/>
          </a:p>
          <a:p>
            <a:pPr marL="685800" lvl="0" indent="-457200" algn="l" rtl="0">
              <a:spcBef>
                <a:spcPts val="52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/>
              <a:t>How does the type of communication we engage in affect our message? </a:t>
            </a:r>
            <a:endParaRPr/>
          </a:p>
          <a:p>
            <a:pPr marL="685800" lvl="0" indent="-457200" algn="l" rtl="0">
              <a:spcBef>
                <a:spcPts val="52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/>
              <a:t>What sensory details and descriptions are present in our world?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"/>
          <p:cNvSpPr txBox="1">
            <a:spLocks noGrp="1"/>
          </p:cNvSpPr>
          <p:nvPr>
            <p:ph type="ctrTitle"/>
          </p:nvPr>
        </p:nvSpPr>
        <p:spPr>
          <a:xfrm>
            <a:off x="732362" y="969433"/>
            <a:ext cx="76738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Brushstrokes</a:t>
            </a:r>
            <a:endParaRPr/>
          </a:p>
        </p:txBody>
      </p:sp>
      <p:sp>
        <p:nvSpPr>
          <p:cNvPr id="190" name="Google Shape;190;p2"/>
          <p:cNvSpPr txBox="1">
            <a:spLocks noGrp="1"/>
          </p:cNvSpPr>
          <p:nvPr>
            <p:ph type="subTitle" idx="1"/>
          </p:nvPr>
        </p:nvSpPr>
        <p:spPr>
          <a:xfrm>
            <a:off x="732361" y="2396002"/>
            <a:ext cx="7816601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Communication: Using Descriptive Language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"/>
          <p:cNvSpPr txBox="1">
            <a:spLocks noGrp="1"/>
          </p:cNvSpPr>
          <p:nvPr>
            <p:ph type="title"/>
          </p:nvPr>
        </p:nvSpPr>
        <p:spPr>
          <a:xfrm>
            <a:off x="546118" y="571343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Questions</a:t>
            </a:r>
            <a:endParaRPr dirty="0"/>
          </a:p>
        </p:txBody>
      </p:sp>
      <p:sp>
        <p:nvSpPr>
          <p:cNvPr id="196" name="Google Shape;196;p3"/>
          <p:cNvSpPr txBox="1">
            <a:spLocks noGrp="1"/>
          </p:cNvSpPr>
          <p:nvPr>
            <p:ph type="body" idx="1"/>
          </p:nvPr>
        </p:nvSpPr>
        <p:spPr>
          <a:xfrm>
            <a:off x="628668" y="1798322"/>
            <a:ext cx="7607300" cy="26959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685800" lvl="0" indent="-457200" algn="l" rtl="0">
              <a:spcBef>
                <a:spcPts val="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dirty="0"/>
              <a:t>How do people communicate with one another?</a:t>
            </a:r>
            <a:endParaRPr dirty="0"/>
          </a:p>
          <a:p>
            <a:pPr marL="685800" lvl="0" indent="-457200" algn="l" rtl="0">
              <a:spcBef>
                <a:spcPts val="52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dirty="0"/>
              <a:t>How does the type of communication we engage in affect our message? </a:t>
            </a:r>
            <a:endParaRPr dirty="0"/>
          </a:p>
          <a:p>
            <a:pPr marL="685800" lvl="0" indent="-457200" algn="l" rtl="0">
              <a:spcBef>
                <a:spcPts val="520"/>
              </a:spcBef>
              <a:spcAft>
                <a:spcPts val="0"/>
              </a:spcAft>
              <a:buSzPts val="2600"/>
              <a:buFont typeface="Arial"/>
              <a:buChar char="•"/>
            </a:pPr>
            <a:r>
              <a:rPr lang="en-US" dirty="0"/>
              <a:t>What sensory details and descriptions are present in our world?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1c70d357f3_0_169"/>
          <p:cNvSpPr txBox="1">
            <a:spLocks noGrp="1"/>
          </p:cNvSpPr>
          <p:nvPr>
            <p:ph type="title"/>
          </p:nvPr>
        </p:nvSpPr>
        <p:spPr>
          <a:xfrm>
            <a:off x="530350" y="66278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202" name="Google Shape;202;g31c70d357f3_0_169"/>
          <p:cNvSpPr txBox="1">
            <a:spLocks noGrp="1"/>
          </p:cNvSpPr>
          <p:nvPr>
            <p:ph type="body" idx="1"/>
          </p:nvPr>
        </p:nvSpPr>
        <p:spPr>
          <a:xfrm>
            <a:off x="555574" y="1770819"/>
            <a:ext cx="7772400" cy="168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Create a visual art piece that conveys the effect of song lyrics.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Understand how to create your own poem that achieves a specific purpose.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1c70d357f3_0_349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5233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/>
              <a:t>How do you communicate with others?</a:t>
            </a:r>
            <a:endParaRPr sz="2400" b="1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533400" lvl="0" indent="-457200" algn="l" rtl="0"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2400" dirty="0"/>
              <a:t>Take out a sheet of paper and list the ways that you regularly communicate with others.</a:t>
            </a:r>
            <a:endParaRPr sz="2400" dirty="0"/>
          </a:p>
          <a:p>
            <a:pPr marL="533400" indent="-457200">
              <a:spcBef>
                <a:spcPts val="0"/>
              </a:spcBef>
              <a:buSzPts val="2400"/>
            </a:pPr>
            <a:r>
              <a:rPr lang="en-US" sz="2400" dirty="0"/>
              <a:t>Share your answers with an Elbow Partner.</a:t>
            </a:r>
            <a:endParaRPr sz="2400" dirty="0"/>
          </a:p>
          <a:p>
            <a:pPr marL="533400" indent="-457200">
              <a:spcBef>
                <a:spcPts val="0"/>
              </a:spcBef>
              <a:buSzPts val="2400"/>
            </a:pPr>
            <a:r>
              <a:rPr lang="en-US" sz="2400" dirty="0"/>
              <a:t>Share your answers with the class.</a:t>
            </a:r>
            <a:endParaRPr sz="2400" dirty="0"/>
          </a:p>
          <a:p>
            <a:pPr marL="533400" indent="-457200">
              <a:spcBef>
                <a:spcPts val="0"/>
              </a:spcBef>
              <a:buSzPts val="2400"/>
            </a:pPr>
            <a:r>
              <a:rPr lang="en-US" sz="2400" dirty="0"/>
              <a:t>Hold on to your paper for a later activity.</a:t>
            </a:r>
            <a:endParaRPr sz="2400" dirty="0"/>
          </a:p>
        </p:txBody>
      </p:sp>
      <p:sp>
        <p:nvSpPr>
          <p:cNvPr id="208" name="Google Shape;208;g31c70d357f3_0_34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Quick Write</a:t>
            </a:r>
            <a:endParaRPr/>
          </a:p>
        </p:txBody>
      </p:sp>
      <p:pic>
        <p:nvPicPr>
          <p:cNvPr id="209" name="Google Shape;209;g31c70d357f3_0_34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38510" y="2269868"/>
            <a:ext cx="1398925" cy="2313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g31c70d357f3_0_349" title="K20 Center 5 minute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523537" y="136349"/>
            <a:ext cx="3048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1c70d357f3_0_356"/>
          <p:cNvSpPr txBox="1">
            <a:spLocks noGrp="1"/>
          </p:cNvSpPr>
          <p:nvPr>
            <p:ph type="body" idx="1"/>
          </p:nvPr>
        </p:nvSpPr>
        <p:spPr>
          <a:xfrm>
            <a:off x="5831398" y="1128784"/>
            <a:ext cx="2855400" cy="2388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indent="-342900"/>
            <a:r>
              <a:rPr lang="en-US" sz="2400" dirty="0"/>
              <a:t>Listen to the song and follow along with the lyrics.</a:t>
            </a:r>
          </a:p>
          <a:p>
            <a:pPr marL="342900" indent="-342900"/>
            <a:r>
              <a:rPr lang="en-US" sz="2400" dirty="0"/>
              <a:t>Focus on the music and the words.</a:t>
            </a:r>
            <a:endParaRPr sz="2800" dirty="0"/>
          </a:p>
        </p:txBody>
      </p:sp>
      <p:sp>
        <p:nvSpPr>
          <p:cNvPr id="216" name="Google Shape;216;g31c70d357f3_0_35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5024176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i="1" dirty="0"/>
              <a:t>What a Wonderful World</a:t>
            </a:r>
            <a:endParaRPr dirty="0"/>
          </a:p>
        </p:txBody>
      </p:sp>
      <p:pic>
        <p:nvPicPr>
          <p:cNvPr id="217" name="Google Shape;217;g31c70d357f3_0_356" descr="Good old song of Louis Armstrong - What a wonderful world. &#10; &#10;Subscribe" title="Louis Armstrong - What A Wonderful World (Lyrics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7202" y="1490525"/>
            <a:ext cx="5183725" cy="2915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20ec87f826_0_4"/>
          <p:cNvSpPr txBox="1">
            <a:spLocks noGrp="1"/>
          </p:cNvSpPr>
          <p:nvPr>
            <p:ph type="body" idx="1"/>
          </p:nvPr>
        </p:nvSpPr>
        <p:spPr>
          <a:xfrm>
            <a:off x="365541" y="1314356"/>
            <a:ext cx="3319500" cy="29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582613" indent="-457200">
              <a:spcBef>
                <a:spcPts val="0"/>
              </a:spcBef>
              <a:buSzPct val="100000"/>
            </a:pPr>
            <a:r>
              <a:rPr lang="en-US" dirty="0"/>
              <a:t>As the song repeats, paint as you listen. Listen to the song several times. Relax, listen, paint, and create.</a:t>
            </a:r>
            <a:endParaRPr dirty="0"/>
          </a:p>
          <a:p>
            <a:pPr marL="582613" indent="-457200">
              <a:spcBef>
                <a:spcPts val="0"/>
              </a:spcBef>
              <a:buSzPct val="100000"/>
            </a:pPr>
            <a:r>
              <a:rPr lang="en-US" dirty="0"/>
              <a:t>Express yourself in whatever way the lyrics and music inspire you. Consider your mood, your thoughts, and your reaction to the lyrics and music.</a:t>
            </a:r>
            <a:endParaRPr dirty="0"/>
          </a:p>
          <a:p>
            <a:pPr marL="582613" indent="-457200">
              <a:spcBef>
                <a:spcPts val="0"/>
              </a:spcBef>
              <a:buSzPct val="108333"/>
            </a:pPr>
            <a:r>
              <a:rPr lang="en-US" dirty="0"/>
              <a:t>Use a variety of colors and styles of painting. </a:t>
            </a:r>
            <a:endParaRPr sz="2400" dirty="0"/>
          </a:p>
        </p:txBody>
      </p:sp>
      <p:sp>
        <p:nvSpPr>
          <p:cNvPr id="223" name="Google Shape;223;g320ec87f826_0_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Read → Listen → Paint → Create</a:t>
            </a:r>
            <a:endParaRPr/>
          </a:p>
        </p:txBody>
      </p:sp>
      <p:pic>
        <p:nvPicPr>
          <p:cNvPr id="224" name="Google Shape;224;g320ec87f826_0_4" descr="Good old song of Louis Armstrong - What a wonderful world. &#10; &#10;Subscribe" title="Louis Armstrong - What A Wonderful World (Lyrics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66491" y="1480153"/>
            <a:ext cx="3662625" cy="23633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1c70d357f3_0_269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50559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On the paper next to your classmate’s painting, write one or two words that you think best describe it.</a:t>
            </a:r>
            <a:endParaRPr dirty="0"/>
          </a:p>
        </p:txBody>
      </p:sp>
      <p:sp>
        <p:nvSpPr>
          <p:cNvPr id="230" name="Google Shape;230;g31c70d357f3_0_26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Gallery Walk—Descriptive Words</a:t>
            </a:r>
            <a:endParaRPr/>
          </a:p>
        </p:txBody>
      </p:sp>
      <p:pic>
        <p:nvPicPr>
          <p:cNvPr id="231" name="Google Shape;231;g31c70d357f3_0_26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5375" y="1309350"/>
            <a:ext cx="3032400" cy="2253657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g31c70d357f3_0_269"/>
          <p:cNvSpPr txBox="1"/>
          <p:nvPr/>
        </p:nvSpPr>
        <p:spPr>
          <a:xfrm>
            <a:off x="370875" y="2771175"/>
            <a:ext cx="5142300" cy="1458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9525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Remember:</a:t>
            </a:r>
            <a:endParaRPr b="1" dirty="0">
              <a:solidFill>
                <a:schemeClr val="dk1"/>
              </a:solidFill>
            </a:endParaRPr>
          </a:p>
          <a:p>
            <a:pPr marL="5715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Be careful with wet paint!!</a:t>
            </a:r>
            <a:endParaRPr dirty="0">
              <a:solidFill>
                <a:schemeClr val="dk1"/>
              </a:solidFill>
            </a:endParaRPr>
          </a:p>
          <a:p>
            <a:pPr marL="57150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Some descriptors like </a:t>
            </a:r>
            <a:r>
              <a:rPr lang="en-US" sz="1800" i="1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blue</a:t>
            </a:r>
            <a:r>
              <a:rPr lang="en-US" sz="1800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-US" sz="1800" i="1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green</a:t>
            </a:r>
            <a:r>
              <a:rPr lang="en-US" sz="1800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 are not as helpful as others like </a:t>
            </a:r>
            <a:r>
              <a:rPr lang="en-US" sz="1800" i="1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lovely</a:t>
            </a:r>
            <a:r>
              <a:rPr lang="en-US" sz="1800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 or </a:t>
            </a:r>
            <a:r>
              <a:rPr lang="en-US" sz="1800" i="1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cheerful </a:t>
            </a:r>
            <a:r>
              <a:rPr lang="en-US" sz="1800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or </a:t>
            </a:r>
            <a:r>
              <a:rPr lang="en-US" sz="1800" i="1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bold</a:t>
            </a:r>
            <a:r>
              <a:rPr lang="en-US" sz="1800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1c70d357f3_0_367"/>
          <p:cNvSpPr txBox="1">
            <a:spLocks noGrp="1"/>
          </p:cNvSpPr>
          <p:nvPr>
            <p:ph type="body" idx="1"/>
          </p:nvPr>
        </p:nvSpPr>
        <p:spPr>
          <a:xfrm>
            <a:off x="457200" y="1309350"/>
            <a:ext cx="74949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Arial" panose="020B0604020202020204" pitchFamily="34" charset="0"/>
              <a:buChar char="•"/>
            </a:pPr>
            <a:r>
              <a:rPr lang="en-US" sz="2400" dirty="0"/>
              <a:t>Return to your seat and read the descriptive words on your page.</a:t>
            </a:r>
            <a:endParaRPr sz="2400" dirty="0"/>
          </a:p>
          <a:p>
            <a:pPr indent="-381000">
              <a:spcBef>
                <a:spcPts val="0"/>
              </a:spcBef>
              <a:buSzPts val="2400"/>
            </a:pPr>
            <a:r>
              <a:rPr lang="en-US" sz="2400" dirty="0"/>
              <a:t>Add at least three words that your peers didn’t “get” from your artwork.</a:t>
            </a:r>
            <a:endParaRPr sz="2400" dirty="0"/>
          </a:p>
          <a:p>
            <a:pPr indent="-381000">
              <a:spcBef>
                <a:spcPts val="0"/>
              </a:spcBef>
              <a:buSzPts val="2400"/>
            </a:pPr>
            <a:r>
              <a:rPr lang="en-US" sz="2400" dirty="0"/>
              <a:t>Strike out any words that you feel don’t describe your artwork. </a:t>
            </a:r>
            <a:endParaRPr dirty="0"/>
          </a:p>
          <a:p>
            <a:pPr marL="457200" lvl="0" indent="-24130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635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/>
              <a:t>You will be using these words to write an original poem. Make sure you have a strong list of descriptive words.</a:t>
            </a:r>
            <a:endParaRPr dirty="0"/>
          </a:p>
        </p:txBody>
      </p:sp>
      <p:sp>
        <p:nvSpPr>
          <p:cNvPr id="238" name="Google Shape;238;g31c70d357f3_0_36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Return → Read → Revise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971</Words>
  <Application>Microsoft Office PowerPoint</Application>
  <PresentationFormat>On-screen Show (16:9)</PresentationFormat>
  <Paragraphs>89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Constantia</vt:lpstr>
      <vt:lpstr>Calibri</vt:lpstr>
      <vt:lpstr>Noto Sans Symbols</vt:lpstr>
      <vt:lpstr>Arial</vt:lpstr>
      <vt:lpstr>Georgia</vt:lpstr>
      <vt:lpstr>Wingdings</vt:lpstr>
      <vt:lpstr>LEARN theme</vt:lpstr>
      <vt:lpstr>1_LEARN theme</vt:lpstr>
      <vt:lpstr>1_LEARN theme</vt:lpstr>
      <vt:lpstr>LEARN theme</vt:lpstr>
      <vt:lpstr>LEARN theme</vt:lpstr>
      <vt:lpstr>PowerPoint Presentation</vt:lpstr>
      <vt:lpstr>Brushstrokes</vt:lpstr>
      <vt:lpstr>Essential Questions</vt:lpstr>
      <vt:lpstr>Lesson Objectives</vt:lpstr>
      <vt:lpstr>Quick Write</vt:lpstr>
      <vt:lpstr>What a Wonderful World</vt:lpstr>
      <vt:lpstr>Read → Listen → Paint → Create</vt:lpstr>
      <vt:lpstr>Gallery Walk—Descriptive Words</vt:lpstr>
      <vt:lpstr>Return → Read → Revise</vt:lpstr>
      <vt:lpstr>Strike Out!</vt:lpstr>
      <vt:lpstr>Our Best Words…</vt:lpstr>
      <vt:lpstr>Quick Write—Revisited</vt:lpstr>
      <vt:lpstr>Think-Pair-Share</vt:lpstr>
      <vt:lpstr>CUS and Discuss</vt:lpstr>
      <vt:lpstr>Bring Your Painting to Life with Words</vt:lpstr>
      <vt:lpstr>Excellent Word Choice </vt:lpstr>
      <vt:lpstr>GIST</vt:lpstr>
      <vt:lpstr>Essential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K20 Center</dc:creator>
  <cp:lastModifiedBy>Willems, Kelsey</cp:lastModifiedBy>
  <cp:revision>4</cp:revision>
  <dcterms:modified xsi:type="dcterms:W3CDTF">2026-03-09T19:23:52Z</dcterms:modified>
</cp:coreProperties>
</file>