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ry Frankl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94" d="100"/>
          <a:sy n="94" d="100"/>
        </p:scale>
        <p:origin x="90" y="1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gler, Elijah B." userId="f8c51b32-9712-48c3-a3e3-6e02870c610e" providerId="ADAL" clId="{B2EF1B85-00FF-438C-9193-4B727FC94238}"/>
    <pc:docChg chg="custSel modSld">
      <pc:chgData name="Bigler, Elijah B." userId="f8c51b32-9712-48c3-a3e3-6e02870c610e" providerId="ADAL" clId="{B2EF1B85-00FF-438C-9193-4B727FC94238}" dt="2023-07-18T16:56:17.729" v="309" actId="20577"/>
      <pc:docMkLst>
        <pc:docMk/>
      </pc:docMkLst>
      <pc:sldChg chg="modSp modNotesTx">
        <pc:chgData name="Bigler, Elijah B." userId="f8c51b32-9712-48c3-a3e3-6e02870c610e" providerId="ADAL" clId="{B2EF1B85-00FF-438C-9193-4B727FC94238}" dt="2023-07-18T15:55:31.764" v="88"/>
        <pc:sldMkLst>
          <pc:docMk/>
          <pc:sldMk cId="0" sldId="260"/>
        </pc:sldMkLst>
        <pc:picChg chg="mod">
          <ac:chgData name="Bigler, Elijah B." userId="f8c51b32-9712-48c3-a3e3-6e02870c610e" providerId="ADAL" clId="{B2EF1B85-00FF-438C-9193-4B727FC94238}" dt="2023-07-18T15:55:31.764" v="88"/>
          <ac:picMkLst>
            <pc:docMk/>
            <pc:sldMk cId="0" sldId="260"/>
            <ac:picMk id="2" creationId="{75E977D7-6C8E-CF94-83C0-2081682B47B9}"/>
          </ac:picMkLst>
        </pc:picChg>
      </pc:sldChg>
      <pc:sldChg chg="modSp mod">
        <pc:chgData name="Bigler, Elijah B." userId="f8c51b32-9712-48c3-a3e3-6e02870c610e" providerId="ADAL" clId="{B2EF1B85-00FF-438C-9193-4B727FC94238}" dt="2023-07-18T16:04:35.502" v="277" actId="20577"/>
        <pc:sldMkLst>
          <pc:docMk/>
          <pc:sldMk cId="0" sldId="261"/>
        </pc:sldMkLst>
        <pc:spChg chg="mod">
          <ac:chgData name="Bigler, Elijah B." userId="f8c51b32-9712-48c3-a3e3-6e02870c610e" providerId="ADAL" clId="{B2EF1B85-00FF-438C-9193-4B727FC94238}" dt="2023-07-18T16:04:35.502" v="277" actId="20577"/>
          <ac:spMkLst>
            <pc:docMk/>
            <pc:sldMk cId="0" sldId="261"/>
            <ac:spMk id="121" creationId="{00000000-0000-0000-0000-000000000000}"/>
          </ac:spMkLst>
        </pc:spChg>
      </pc:sldChg>
      <pc:sldChg chg="modSp mod">
        <pc:chgData name="Bigler, Elijah B." userId="f8c51b32-9712-48c3-a3e3-6e02870c610e" providerId="ADAL" clId="{B2EF1B85-00FF-438C-9193-4B727FC94238}" dt="2023-07-18T15:58:59.613" v="143" actId="20577"/>
        <pc:sldMkLst>
          <pc:docMk/>
          <pc:sldMk cId="0" sldId="262"/>
        </pc:sldMkLst>
        <pc:spChg chg="mod">
          <ac:chgData name="Bigler, Elijah B." userId="f8c51b32-9712-48c3-a3e3-6e02870c610e" providerId="ADAL" clId="{B2EF1B85-00FF-438C-9193-4B727FC94238}" dt="2023-07-18T15:58:59.613" v="143" actId="20577"/>
          <ac:spMkLst>
            <pc:docMk/>
            <pc:sldMk cId="0" sldId="262"/>
            <ac:spMk id="129" creationId="{00000000-0000-0000-0000-000000000000}"/>
          </ac:spMkLst>
        </pc:spChg>
      </pc:sldChg>
      <pc:sldChg chg="modSp mod">
        <pc:chgData name="Bigler, Elijah B." userId="f8c51b32-9712-48c3-a3e3-6e02870c610e" providerId="ADAL" clId="{B2EF1B85-00FF-438C-9193-4B727FC94238}" dt="2023-07-18T16:01:13.227" v="266" actId="20577"/>
        <pc:sldMkLst>
          <pc:docMk/>
          <pc:sldMk cId="0" sldId="263"/>
        </pc:sldMkLst>
        <pc:spChg chg="mod">
          <ac:chgData name="Bigler, Elijah B." userId="f8c51b32-9712-48c3-a3e3-6e02870c610e" providerId="ADAL" clId="{B2EF1B85-00FF-438C-9193-4B727FC94238}" dt="2023-07-18T16:01:13.227" v="266" actId="20577"/>
          <ac:spMkLst>
            <pc:docMk/>
            <pc:sldMk cId="0" sldId="263"/>
            <ac:spMk id="136" creationId="{00000000-0000-0000-0000-000000000000}"/>
          </ac:spMkLst>
        </pc:spChg>
      </pc:sldChg>
      <pc:sldChg chg="modSp mod">
        <pc:chgData name="Bigler, Elijah B." userId="f8c51b32-9712-48c3-a3e3-6e02870c610e" providerId="ADAL" clId="{B2EF1B85-00FF-438C-9193-4B727FC94238}" dt="2023-07-18T16:20:05.638" v="292" actId="20577"/>
        <pc:sldMkLst>
          <pc:docMk/>
          <pc:sldMk cId="0" sldId="265"/>
        </pc:sldMkLst>
        <pc:spChg chg="mod">
          <ac:chgData name="Bigler, Elijah B." userId="f8c51b32-9712-48c3-a3e3-6e02870c610e" providerId="ADAL" clId="{B2EF1B85-00FF-438C-9193-4B727FC94238}" dt="2023-07-18T16:20:05.638" v="292" actId="20577"/>
          <ac:spMkLst>
            <pc:docMk/>
            <pc:sldMk cId="0" sldId="265"/>
            <ac:spMk id="151" creationId="{00000000-0000-0000-0000-000000000000}"/>
          </ac:spMkLst>
        </pc:spChg>
      </pc:sldChg>
      <pc:sldChg chg="modSp mod">
        <pc:chgData name="Bigler, Elijah B." userId="f8c51b32-9712-48c3-a3e3-6e02870c610e" providerId="ADAL" clId="{B2EF1B85-00FF-438C-9193-4B727FC94238}" dt="2023-07-18T16:56:17.729" v="309" actId="20577"/>
        <pc:sldMkLst>
          <pc:docMk/>
          <pc:sldMk cId="0" sldId="274"/>
        </pc:sldMkLst>
        <pc:spChg chg="mod">
          <ac:chgData name="Bigler, Elijah B." userId="f8c51b32-9712-48c3-a3e3-6e02870c610e" providerId="ADAL" clId="{B2EF1B85-00FF-438C-9193-4B727FC94238}" dt="2023-07-18T16:56:17.729" v="309" actId="20577"/>
          <ac:spMkLst>
            <pc:docMk/>
            <pc:sldMk cId="0" sldId="274"/>
            <ac:spMk id="216" creationId="{00000000-0000-0000-0000-000000000000}"/>
          </ac:spMkLst>
        </pc:spChg>
      </pc:sldChg>
    </pc:docChg>
  </pc:docChgLst>
  <pc:docChgLst>
    <pc:chgData name="Bigler, Elijah B." userId="f8c51b32-9712-48c3-a3e3-6e02870c610e" providerId="ADAL" clId="{7984CF50-695D-4591-8613-DD4B7B4EA9D4}"/>
    <pc:docChg chg="modSld">
      <pc:chgData name="Bigler, Elijah B." userId="f8c51b32-9712-48c3-a3e3-6e02870c610e" providerId="ADAL" clId="{7984CF50-695D-4591-8613-DD4B7B4EA9D4}" dt="2023-09-07T15:06:10.031" v="1" actId="20577"/>
      <pc:docMkLst>
        <pc:docMk/>
      </pc:docMkLst>
      <pc:sldChg chg="modSp mod">
        <pc:chgData name="Bigler, Elijah B." userId="f8c51b32-9712-48c3-a3e3-6e02870c610e" providerId="ADAL" clId="{7984CF50-695D-4591-8613-DD4B7B4EA9D4}" dt="2023-09-07T15:06:03.923" v="0" actId="20577"/>
        <pc:sldMkLst>
          <pc:docMk/>
          <pc:sldMk cId="0" sldId="259"/>
        </pc:sldMkLst>
        <pc:spChg chg="mod">
          <ac:chgData name="Bigler, Elijah B." userId="f8c51b32-9712-48c3-a3e3-6e02870c610e" providerId="ADAL" clId="{7984CF50-695D-4591-8613-DD4B7B4EA9D4}" dt="2023-09-07T15:06:03.923" v="0" actId="20577"/>
          <ac:spMkLst>
            <pc:docMk/>
            <pc:sldMk cId="0" sldId="259"/>
            <ac:spMk id="107" creationId="{00000000-0000-0000-0000-000000000000}"/>
          </ac:spMkLst>
        </pc:spChg>
      </pc:sldChg>
      <pc:sldChg chg="modSp mod">
        <pc:chgData name="Bigler, Elijah B." userId="f8c51b32-9712-48c3-a3e3-6e02870c610e" providerId="ADAL" clId="{7984CF50-695D-4591-8613-DD4B7B4EA9D4}" dt="2023-09-07T15:06:10.031" v="1" actId="20577"/>
        <pc:sldMkLst>
          <pc:docMk/>
          <pc:sldMk cId="0" sldId="268"/>
        </pc:sldMkLst>
        <pc:spChg chg="mod">
          <ac:chgData name="Bigler, Elijah B." userId="f8c51b32-9712-48c3-a3e3-6e02870c610e" providerId="ADAL" clId="{7984CF50-695D-4591-8613-DD4B7B4EA9D4}" dt="2023-09-07T15:06:10.031" v="1" actId="20577"/>
          <ac:spMkLst>
            <pc:docMk/>
            <pc:sldMk cId="0" sldId="268"/>
            <ac:spMk id="172"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3-04-19T15:48:37.199" idx="1">
    <p:pos x="288" y="193"/>
    <p:text>These are worded slightly differently from the handout. Would you like it more uniform?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7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7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99"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rtbreakout.com/sociallypolitically-conscious-art/bronxartspace-presents-humble-featuring-artworks-from-15-native-american-contemporary-artists-through-october-1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estmichiganwoman.com/cityscene/2819-exploring-contemporary-native-american-art"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leanaasher.com/about/?v=32aec8db952d"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davisart.com/blogs/schoolarts-room/david-bradley-and-celebration-of-pueblo/"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blueraingallery.com/artists/david-bradley"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estmichiganwoman.com/cityscene/2819-exploring-contemporary-native-american-art"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jonthunder.com/about" TargetMode="External"/><Relationship Id="rId4" Type="http://schemas.openxmlformats.org/officeDocument/2006/relationships/hyperlink" Target="https://birchbarknativearts.com/jonathan-thunder"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earn.k20center.ou.edu/strategy/d9908066f654727934df7bf4f506fc0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28"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9gy-1Z2Sa-c"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tech-tool/218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watch?v=9gy-1Z2Sa-c"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2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19d53162b8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t>K20 Center. (n.d.). One-Pager. Strategies. Retrieved from </a:t>
            </a:r>
            <a:r>
              <a:rPr lang="en-US" u="sng">
                <a:solidFill>
                  <a:schemeClr val="hlink"/>
                </a:solidFill>
                <a:hlinkClick r:id="rId3"/>
              </a:rPr>
              <a:t>https://learn.k20center.ou.edu/strategy/72</a:t>
            </a:r>
            <a:endParaRPr/>
          </a:p>
          <a:p>
            <a:pPr marL="0" lvl="0" indent="0" algn="l" rtl="0">
              <a:lnSpc>
                <a:spcPct val="115000"/>
              </a:lnSpc>
              <a:spcBef>
                <a:spcPts val="1000"/>
              </a:spcBef>
              <a:spcAft>
                <a:spcPts val="1000"/>
              </a:spcAft>
              <a:buClr>
                <a:schemeClr val="dk1"/>
              </a:buClr>
              <a:buSzPts val="1100"/>
              <a:buFont typeface="Arial"/>
              <a:buNone/>
            </a:pPr>
            <a:endParaRPr/>
          </a:p>
        </p:txBody>
      </p:sp>
      <p:sp>
        <p:nvSpPr>
          <p:cNvPr id="149" name="Google Shape;149;g219d53162b8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19e3942872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t>K20 Center. (n.d.). One-Pager. Strategies. Retrieved from </a:t>
            </a:r>
            <a:r>
              <a:rPr lang="en-US" u="sng">
                <a:solidFill>
                  <a:schemeClr val="hlink"/>
                </a:solidFill>
                <a:hlinkClick r:id="rId3"/>
              </a:rPr>
              <a:t>https://learn.k20center.ou.edu/strategy/72</a:t>
            </a:r>
            <a:endParaRPr/>
          </a:p>
          <a:p>
            <a:pPr marL="0" lvl="0" indent="0" algn="l" rtl="0">
              <a:lnSpc>
                <a:spcPct val="115000"/>
              </a:lnSpc>
              <a:spcBef>
                <a:spcPts val="1000"/>
              </a:spcBef>
              <a:spcAft>
                <a:spcPts val="1000"/>
              </a:spcAft>
              <a:buSzPts val="1100"/>
              <a:buNone/>
            </a:pPr>
            <a:endParaRPr/>
          </a:p>
        </p:txBody>
      </p:sp>
      <p:sp>
        <p:nvSpPr>
          <p:cNvPr id="156" name="Google Shape;156;g219e3942872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19e3942872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3" name="Google Shape;163;g219e3942872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19e3942872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9" name="Google Shape;169;g219e394287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19e394287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t>K20 Center. (n.d.). It’s OPTIC-AL. Strategies. Retrieved from </a:t>
            </a:r>
            <a:r>
              <a:rPr lang="en-US" u="sng">
                <a:solidFill>
                  <a:schemeClr val="hlink"/>
                </a:solidFill>
                <a:hlinkClick r:id="rId3"/>
              </a:rPr>
              <a:t>https://learn.k20center.ou.edu/strategy/99</a:t>
            </a:r>
            <a:endParaRPr/>
          </a:p>
          <a:p>
            <a:pPr marL="0" lvl="0" indent="0" algn="l" rtl="0">
              <a:lnSpc>
                <a:spcPct val="115000"/>
              </a:lnSpc>
              <a:spcBef>
                <a:spcPts val="1000"/>
              </a:spcBef>
              <a:spcAft>
                <a:spcPts val="1000"/>
              </a:spcAft>
              <a:buSzPts val="1100"/>
              <a:buNone/>
            </a:pPr>
            <a:endParaRPr/>
          </a:p>
        </p:txBody>
      </p:sp>
      <p:sp>
        <p:nvSpPr>
          <p:cNvPr id="175" name="Google Shape;175;g219e39428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19d53162b8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19d53162b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https://artbreakout.com/sociallypolitically-conscious-art/bronxartspace-presents-humble-featuring-artworks-from-15-native-american-contemporary-artists-through-october-13/</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19d53162b8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19d53162b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u="sng">
                <a:solidFill>
                  <a:schemeClr val="hlink"/>
                </a:solidFill>
                <a:hlinkClick r:id="rId3"/>
              </a:rPr>
              <a:t>https://westmichiganwoman.com/cityscene/2819-exploring-contemporary-native-american-art</a:t>
            </a:r>
            <a:endParaRPr/>
          </a:p>
          <a:p>
            <a:pPr marL="0" lvl="0" indent="0" algn="l" rtl="0">
              <a:spcBef>
                <a:spcPts val="0"/>
              </a:spcBef>
              <a:spcAft>
                <a:spcPts val="0"/>
              </a:spcAft>
              <a:buClr>
                <a:schemeClr val="dk1"/>
              </a:buClr>
              <a:buSzPts val="1100"/>
              <a:buFont typeface="Arial"/>
              <a:buNone/>
            </a:pPr>
            <a:r>
              <a:rPr lang="en-US" u="sng">
                <a:solidFill>
                  <a:schemeClr val="hlink"/>
                </a:solidFill>
                <a:hlinkClick r:id="rId4"/>
              </a:rPr>
              <a:t>https://leanaasher.com/about/?v=32aec8db952d</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19d53162b8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19d53162b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https://www.davisart.com/blogs/schoolarts-room/david-bradley-and-celebration-of-pueblo/</a:t>
            </a:r>
            <a:r>
              <a:rPr lang="en-US"/>
              <a:t> </a:t>
            </a:r>
            <a:endParaRPr/>
          </a:p>
          <a:p>
            <a:pPr marL="0" lvl="0" indent="0" algn="l" rtl="0">
              <a:spcBef>
                <a:spcPts val="0"/>
              </a:spcBef>
              <a:spcAft>
                <a:spcPts val="0"/>
              </a:spcAft>
              <a:buClr>
                <a:schemeClr val="dk1"/>
              </a:buClr>
              <a:buSzPts val="1100"/>
              <a:buFont typeface="Arial"/>
              <a:buNone/>
            </a:pPr>
            <a:r>
              <a:rPr lang="en-US" u="sng">
                <a:solidFill>
                  <a:schemeClr val="hlink"/>
                </a:solidFill>
                <a:hlinkClick r:id="rId4"/>
              </a:rPr>
              <a:t>https://blueraingallery.com/artists/david-bradley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19d53162b8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19d53162b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https://westmichiganwoman.com/cityscene/2819-exploring-contemporary-native-american-art</a:t>
            </a:r>
            <a:r>
              <a:rPr lang="en-US"/>
              <a:t> </a:t>
            </a:r>
            <a:endParaRPr/>
          </a:p>
          <a:p>
            <a:pPr marL="0" lvl="0" indent="0" algn="l" rtl="0">
              <a:spcBef>
                <a:spcPts val="0"/>
              </a:spcBef>
              <a:spcAft>
                <a:spcPts val="0"/>
              </a:spcAft>
              <a:buNone/>
            </a:pPr>
            <a:r>
              <a:rPr lang="en-US" u="sng">
                <a:solidFill>
                  <a:schemeClr val="hlink"/>
                </a:solidFill>
                <a:hlinkClick r:id="rId4"/>
              </a:rPr>
              <a:t>https://birchbarknativearts.com/jonathan-thunder</a:t>
            </a:r>
            <a:endParaRPr/>
          </a:p>
          <a:p>
            <a:pPr marL="0" lvl="0" indent="0" algn="l" rtl="0">
              <a:spcBef>
                <a:spcPts val="0"/>
              </a:spcBef>
              <a:spcAft>
                <a:spcPts val="0"/>
              </a:spcAft>
              <a:buNone/>
            </a:pPr>
            <a:r>
              <a:rPr lang="en-US" u="sng">
                <a:solidFill>
                  <a:schemeClr val="hlink"/>
                </a:solidFill>
                <a:hlinkClick r:id="rId5"/>
              </a:rPr>
              <a:t>https://www.jonthunder.com/about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19d53162b8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t>K20 Center. (n.d.). Claim, evidence, reasoning (CER). Strategies. Retrieved from </a:t>
            </a:r>
            <a:r>
              <a:rPr lang="en-US" u="sng">
                <a:solidFill>
                  <a:schemeClr val="hlink"/>
                </a:solidFill>
                <a:hlinkClick r:id="rId3"/>
              </a:rPr>
              <a:t>https://learn.k20center.ou.edu/strategy/d9908066f654727934df7bf4f506fc09</a:t>
            </a:r>
            <a:endParaRPr/>
          </a:p>
          <a:p>
            <a:pPr marL="0" lvl="0" indent="0" algn="l" rtl="0">
              <a:lnSpc>
                <a:spcPct val="115000"/>
              </a:lnSpc>
              <a:spcBef>
                <a:spcPts val="1000"/>
              </a:spcBef>
              <a:spcAft>
                <a:spcPts val="1000"/>
              </a:spcAft>
              <a:buClr>
                <a:schemeClr val="dk1"/>
              </a:buClr>
              <a:buSzPts val="1100"/>
              <a:buFont typeface="Arial"/>
              <a:buNone/>
            </a:pPr>
            <a:endParaRPr/>
          </a:p>
        </p:txBody>
      </p:sp>
      <p:sp>
        <p:nvSpPr>
          <p:cNvPr id="214" name="Google Shape;214;g219d53162b8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77a1368b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177a1368b4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19e3942872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19e394287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 name="Google Shape;98;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dirty="0"/>
              <a:t>K20 Center. (n.d.). Bell ringers and exit tickets. Strategies. </a:t>
            </a:r>
            <a:r>
              <a:rPr lang="en-US" u="sng" dirty="0">
                <a:solidFill>
                  <a:srgbClr val="1155CC"/>
                </a:solidFill>
                <a:hlinkClick r:id="rId3">
                  <a:extLst>
                    <a:ext uri="{A12FA001-AC4F-418D-AE19-62706E023703}">
                      <ahyp:hlinkClr xmlns:ahyp="http://schemas.microsoft.com/office/drawing/2018/hyperlinkcolor" val="tx"/>
                    </a:ext>
                  </a:extLst>
                </a:hlinkClick>
              </a:rPr>
              <a:t>https://learn.k20center.ou.edu/strategy/125</a:t>
            </a:r>
            <a:endParaRPr lang="en-US" u="sng" dirty="0">
              <a:solidFill>
                <a:srgbClr val="1155CC"/>
              </a:solidFill>
            </a:endParaRPr>
          </a:p>
          <a:p>
            <a:pPr marL="0" lvl="0" indent="0" algn="l" rtl="0">
              <a:lnSpc>
                <a:spcPct val="115000"/>
              </a:lnSpc>
              <a:spcBef>
                <a:spcPts val="0"/>
              </a:spcBef>
              <a:spcAft>
                <a:spcPts val="1000"/>
              </a:spcAft>
              <a:buClr>
                <a:schemeClr val="dk1"/>
              </a:buClr>
              <a:buSzPts val="1100"/>
              <a:buFont typeface="Arial"/>
              <a:buNone/>
            </a:pPr>
            <a:r>
              <a:rPr lang="en-US" u="none" dirty="0">
                <a:solidFill>
                  <a:srgbClr val="1155CC"/>
                </a:solidFill>
              </a:rPr>
              <a:t>K20 Center. (2023, July 11). </a:t>
            </a:r>
            <a:r>
              <a:rPr lang="en-US" i="1" u="none" dirty="0">
                <a:solidFill>
                  <a:srgbClr val="1155CC"/>
                </a:solidFill>
              </a:rPr>
              <a:t>Native Symbols at a Powwow. </a:t>
            </a:r>
            <a:r>
              <a:rPr lang="en-US" i="0" u="none" dirty="0">
                <a:solidFill>
                  <a:srgbClr val="1155CC"/>
                </a:solidFill>
              </a:rPr>
              <a:t>[Video]. YouTube. https://www.youtube.com/watch?v=dWXf2uswcNY</a:t>
            </a:r>
            <a:endParaRPr u="none"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19e3942872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dirty="0"/>
              <a:t>K20 Center. (n.d.). Why-lighting. Strategies. Retrieved from </a:t>
            </a:r>
            <a:r>
              <a:rPr lang="en-US" u="sng" dirty="0">
                <a:solidFill>
                  <a:srgbClr val="1155CC"/>
                </a:solidFill>
                <a:hlinkClick r:id="rId3">
                  <a:extLst>
                    <a:ext uri="{A12FA001-AC4F-418D-AE19-62706E023703}">
                      <ahyp:hlinkClr xmlns:ahyp="http://schemas.microsoft.com/office/drawing/2018/hyperlinkcolor" val="tx"/>
                    </a:ext>
                  </a:extLst>
                </a:hlinkClick>
              </a:rPr>
              <a:t>https://learn.k20center.ou.edu/strategy/128</a:t>
            </a:r>
            <a:r>
              <a:rPr lang="en-US" dirty="0"/>
              <a:t> </a:t>
            </a:r>
            <a:endParaRPr dirty="0"/>
          </a:p>
          <a:p>
            <a:pPr marL="0" lvl="0" indent="0" algn="l" rtl="0">
              <a:lnSpc>
                <a:spcPct val="115000"/>
              </a:lnSpc>
              <a:spcBef>
                <a:spcPts val="1200"/>
              </a:spcBef>
              <a:spcAft>
                <a:spcPts val="1200"/>
              </a:spcAft>
              <a:buSzPts val="1100"/>
              <a:buNone/>
            </a:pPr>
            <a:r>
              <a:rPr lang="en-US" dirty="0"/>
              <a:t>YouTube. (2021, September 21). </a:t>
            </a:r>
            <a:r>
              <a:rPr lang="en-US" i="1" dirty="0"/>
              <a:t>K20 Center 10 minute timer</a:t>
            </a:r>
            <a:r>
              <a:rPr lang="en-US" dirty="0"/>
              <a:t>. YouTube. </a:t>
            </a:r>
            <a:r>
              <a:rPr lang="en-US" u="sng" dirty="0">
                <a:solidFill>
                  <a:schemeClr val="hlink"/>
                </a:solidFill>
                <a:hlinkClick r:id="rId4"/>
              </a:rPr>
              <a:t>https://www.youtube.com/watch?v=9gy-1Z2Sa-c</a:t>
            </a:r>
            <a:r>
              <a:rPr lang="en-US" dirty="0"/>
              <a:t> </a:t>
            </a:r>
            <a:endParaRPr dirty="0"/>
          </a:p>
        </p:txBody>
      </p:sp>
      <p:sp>
        <p:nvSpPr>
          <p:cNvPr id="119" name="Google Shape;119;g219e394287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1eba61a4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1eba61a4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19e3942872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19e3942872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rgbClr val="292929"/>
                </a:solidFill>
              </a:rPr>
              <a:t>K20 Center. (n.d.). Wakelet. Tech tools. </a:t>
            </a:r>
            <a:r>
              <a:rPr lang="en-US" sz="1200" u="sng">
                <a:solidFill>
                  <a:schemeClr val="hlink"/>
                </a:solidFill>
                <a:hlinkClick r:id="rId3"/>
              </a:rPr>
              <a:t>https://learn.k20center.ou.edu/tech-tool/2180</a:t>
            </a:r>
            <a:endParaRPr sz="1200">
              <a:solidFill>
                <a:srgbClr val="292929"/>
              </a:solidFill>
            </a:endParaRPr>
          </a:p>
          <a:p>
            <a:pPr marL="0" lvl="0" indent="0" algn="l" rtl="0">
              <a:lnSpc>
                <a:spcPct val="115000"/>
              </a:lnSpc>
              <a:spcBef>
                <a:spcPts val="1200"/>
              </a:spcBef>
              <a:spcAft>
                <a:spcPts val="0"/>
              </a:spcAft>
              <a:buNone/>
            </a:pPr>
            <a:r>
              <a:rPr lang="en-US"/>
              <a:t>YouTube. (2021, September 21). </a:t>
            </a:r>
            <a:r>
              <a:rPr lang="en-US" i="1"/>
              <a:t>K20 Center 10 minute timer</a:t>
            </a:r>
            <a:r>
              <a:rPr lang="en-US"/>
              <a:t>. YouTube. </a:t>
            </a:r>
            <a:r>
              <a:rPr lang="en-US" u="sng">
                <a:solidFill>
                  <a:schemeClr val="hlink"/>
                </a:solidFill>
                <a:hlinkClick r:id="rId4"/>
              </a:rPr>
              <a:t>https://www.youtube.com/watch?v=9gy-1Z2Sa-c</a:t>
            </a:r>
            <a:r>
              <a:rPr lang="en-US"/>
              <a:t> </a:t>
            </a:r>
            <a:endParaRPr/>
          </a:p>
          <a:p>
            <a:pPr marL="35560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None/>
            </a:pPr>
            <a:endParaRPr sz="1200">
              <a:solidFill>
                <a:srgbClr val="292929"/>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19d53162b8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t>K20 Center. (n.d.). Why-lighting. Strategies. Retrieved from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https://learn.k20center.ou.edu/strategy/128</a:t>
            </a:r>
            <a:r>
              <a:rPr lang="en-US"/>
              <a:t> </a:t>
            </a:r>
            <a:endParaRPr/>
          </a:p>
        </p:txBody>
      </p:sp>
      <p:sp>
        <p:nvSpPr>
          <p:cNvPr id="142" name="Google Shape;142;g219d53162b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k20.ou.edu/p"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dWXf2uswcNY?feature=oembed" TargetMode="External"/><Relationship Id="rId6" Type="http://schemas.openxmlformats.org/officeDocument/2006/relationships/image" Target="../media/image6.jpeg"/><Relationship Id="rId5" Type="http://schemas.openxmlformats.org/officeDocument/2006/relationships/hyperlink" Target="https://youtu.be/dWXf2uswcNY"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9gy-1Z2Sa-c?feature=oembed"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hyperlink" Target="http://k20.ou.edu/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9gy-1Z2Sa-c?feature=oembed" TargetMode="External"/><Relationship Id="rId6" Type="http://schemas.openxmlformats.org/officeDocument/2006/relationships/image" Target="../media/image8.jpeg"/><Relationship Id="rId5" Type="http://schemas.openxmlformats.org/officeDocument/2006/relationships/image" Target="../media/image10.png"/><Relationship Id="rId4" Type="http://schemas.openxmlformats.org/officeDocument/2006/relationships/hyperlink" Target="http://k20.ou.edu/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1"/>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240"/>
              </a:spcBef>
              <a:spcAft>
                <a:spcPts val="0"/>
              </a:spcAft>
              <a:buSzPts val="2600"/>
              <a:buChar char="●"/>
            </a:pPr>
            <a:r>
              <a:rPr lang="en-US" dirty="0"/>
              <a:t>Select one or two symbols from the poem. </a:t>
            </a:r>
            <a:endParaRPr dirty="0"/>
          </a:p>
          <a:p>
            <a:pPr marL="914400" lvl="1" indent="-355600" algn="l" rtl="0">
              <a:lnSpc>
                <a:spcPct val="100000"/>
              </a:lnSpc>
              <a:spcBef>
                <a:spcPts val="0"/>
              </a:spcBef>
              <a:spcAft>
                <a:spcPts val="0"/>
              </a:spcAft>
              <a:buSzPts val="2000"/>
              <a:buChar char="○"/>
            </a:pPr>
            <a:r>
              <a:rPr lang="en-US" dirty="0"/>
              <a:t>Sketch each symbol on the page.</a:t>
            </a:r>
            <a:endParaRPr dirty="0"/>
          </a:p>
          <a:p>
            <a:pPr marL="914400" lvl="1" indent="-355600" algn="l" rtl="0">
              <a:lnSpc>
                <a:spcPct val="100000"/>
              </a:lnSpc>
              <a:spcBef>
                <a:spcPts val="0"/>
              </a:spcBef>
              <a:spcAft>
                <a:spcPts val="0"/>
              </a:spcAft>
              <a:buSzPts val="2000"/>
              <a:buChar char="○"/>
            </a:pPr>
            <a:r>
              <a:rPr lang="en-US" dirty="0"/>
              <a:t>Create a word cloud around each symbol explaining the meaning.</a:t>
            </a:r>
            <a:endParaRPr dirty="0"/>
          </a:p>
          <a:p>
            <a:pPr marL="457200" lvl="0" indent="-393700" algn="l" rtl="0">
              <a:lnSpc>
                <a:spcPct val="100000"/>
              </a:lnSpc>
              <a:spcBef>
                <a:spcPts val="0"/>
              </a:spcBef>
              <a:spcAft>
                <a:spcPts val="0"/>
              </a:spcAft>
              <a:buSzPts val="2600"/>
              <a:buChar char="●"/>
            </a:pPr>
            <a:r>
              <a:rPr lang="en-US" dirty="0"/>
              <a:t>Select two quotes from the poem.</a:t>
            </a:r>
            <a:endParaRPr dirty="0"/>
          </a:p>
          <a:p>
            <a:pPr marL="457200" lvl="0" indent="-393700" algn="l" rtl="0">
              <a:lnSpc>
                <a:spcPct val="100000"/>
              </a:lnSpc>
              <a:spcBef>
                <a:spcPts val="0"/>
              </a:spcBef>
              <a:spcAft>
                <a:spcPts val="0"/>
              </a:spcAft>
              <a:buSzPts val="2600"/>
              <a:buChar char="●"/>
            </a:pPr>
            <a:r>
              <a:rPr lang="en-US" dirty="0"/>
              <a:t>Create a symbolic border (words, symbols, or phrases).</a:t>
            </a:r>
            <a:endParaRPr dirty="0"/>
          </a:p>
          <a:p>
            <a:pPr marL="457200" lvl="0" indent="-393700" algn="l" rtl="0">
              <a:lnSpc>
                <a:spcPct val="100000"/>
              </a:lnSpc>
              <a:spcBef>
                <a:spcPts val="0"/>
              </a:spcBef>
              <a:spcAft>
                <a:spcPts val="0"/>
              </a:spcAft>
              <a:buSzPts val="2600"/>
              <a:buChar char="●"/>
            </a:pPr>
            <a:r>
              <a:rPr lang="en-US" dirty="0"/>
              <a:t>Write a paragraph about the author and tribe.</a:t>
            </a:r>
            <a:endParaRPr dirty="0"/>
          </a:p>
          <a:p>
            <a:pPr marL="457200" lvl="0" indent="-393700" algn="l" rtl="0">
              <a:lnSpc>
                <a:spcPct val="100000"/>
              </a:lnSpc>
              <a:spcBef>
                <a:spcPts val="0"/>
              </a:spcBef>
              <a:spcAft>
                <a:spcPts val="0"/>
              </a:spcAft>
              <a:buSzPts val="2600"/>
              <a:buChar char="●"/>
            </a:pPr>
            <a:r>
              <a:rPr lang="en-US" dirty="0"/>
              <a:t>Add color to your One-pager.</a:t>
            </a:r>
            <a:endParaRPr dirty="0"/>
          </a:p>
        </p:txBody>
      </p:sp>
      <p:sp>
        <p:nvSpPr>
          <p:cNvPr id="152" name="Google Shape;152;p3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One-Pager</a:t>
            </a:r>
            <a:endParaRPr/>
          </a:p>
        </p:txBody>
      </p:sp>
      <p:pic>
        <p:nvPicPr>
          <p:cNvPr id="153" name="Google Shape;153;p31"/>
          <p:cNvPicPr preferRelativeResize="0"/>
          <p:nvPr/>
        </p:nvPicPr>
        <p:blipFill>
          <a:blip r:embed="rId3">
            <a:alphaModFix/>
          </a:blip>
          <a:stretch>
            <a:fillRect/>
          </a:stretch>
        </p:blipFill>
        <p:spPr>
          <a:xfrm>
            <a:off x="7744850" y="74475"/>
            <a:ext cx="1270450" cy="1270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2"/>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240"/>
              </a:spcBef>
              <a:spcAft>
                <a:spcPts val="0"/>
              </a:spcAft>
              <a:buNone/>
            </a:pPr>
            <a:r>
              <a:rPr lang="en-US"/>
              <a:t>Share the following from your one-pager with your group:</a:t>
            </a:r>
            <a:endParaRPr/>
          </a:p>
          <a:p>
            <a:pPr marL="457200" lvl="0" indent="-393700" algn="l" rtl="0">
              <a:lnSpc>
                <a:spcPct val="100000"/>
              </a:lnSpc>
              <a:spcBef>
                <a:spcPts val="240"/>
              </a:spcBef>
              <a:spcAft>
                <a:spcPts val="0"/>
              </a:spcAft>
              <a:buSzPts val="2600"/>
              <a:buChar char="●"/>
            </a:pPr>
            <a:r>
              <a:rPr lang="en-US"/>
              <a:t>The symbols from your poem.</a:t>
            </a:r>
            <a:endParaRPr/>
          </a:p>
          <a:p>
            <a:pPr marL="457200" lvl="0" indent="-393700" algn="l" rtl="0">
              <a:lnSpc>
                <a:spcPct val="100000"/>
              </a:lnSpc>
              <a:spcBef>
                <a:spcPts val="0"/>
              </a:spcBef>
              <a:spcAft>
                <a:spcPts val="0"/>
              </a:spcAft>
              <a:buSzPts val="2600"/>
              <a:buChar char="●"/>
            </a:pPr>
            <a:r>
              <a:rPr lang="en-US"/>
              <a:t>The tribe your author is from and the significance of that symbol.</a:t>
            </a:r>
            <a:endParaRPr/>
          </a:p>
          <a:p>
            <a:pPr marL="457200" lvl="0" indent="-393700" algn="l" rtl="0">
              <a:lnSpc>
                <a:spcPct val="100000"/>
              </a:lnSpc>
              <a:spcBef>
                <a:spcPts val="0"/>
              </a:spcBef>
              <a:spcAft>
                <a:spcPts val="0"/>
              </a:spcAft>
              <a:buSzPts val="2600"/>
              <a:buChar char="●"/>
            </a:pPr>
            <a:r>
              <a:rPr lang="en-US"/>
              <a:t>The meaning of your creative border.</a:t>
            </a:r>
            <a:endParaRPr/>
          </a:p>
        </p:txBody>
      </p:sp>
      <p:sp>
        <p:nvSpPr>
          <p:cNvPr id="159" name="Google Shape;159;p3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What did you create?</a:t>
            </a:r>
            <a:endParaRPr/>
          </a:p>
        </p:txBody>
      </p:sp>
      <p:pic>
        <p:nvPicPr>
          <p:cNvPr id="160" name="Google Shape;160;p32"/>
          <p:cNvPicPr preferRelativeResize="0"/>
          <p:nvPr/>
        </p:nvPicPr>
        <p:blipFill>
          <a:blip r:embed="rId3">
            <a:alphaModFix/>
          </a:blip>
          <a:stretch>
            <a:fillRect/>
          </a:stretch>
        </p:blipFill>
        <p:spPr>
          <a:xfrm>
            <a:off x="7702125" y="74475"/>
            <a:ext cx="1313175" cy="13131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166" name="Google Shape;166;p3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p>
            <a:pPr marL="55562" lvl="0" indent="0" algn="l" rtl="0">
              <a:lnSpc>
                <a:spcPct val="100000"/>
              </a:lnSpc>
              <a:spcBef>
                <a:spcPts val="0"/>
              </a:spcBef>
              <a:spcAft>
                <a:spcPts val="0"/>
              </a:spcAft>
              <a:buSzPts val="2600"/>
              <a:buNone/>
            </a:pPr>
            <a:r>
              <a:rPr lang="en-US"/>
              <a:t>How is symbolism used in Native American culture?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4"/>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172" name="Google Shape;172;p34"/>
          <p:cNvSpPr txBox="1">
            <a:spLocks noGrp="1"/>
          </p:cNvSpPr>
          <p:nvPr>
            <p:ph type="body" idx="1"/>
          </p:nvPr>
        </p:nvSpPr>
        <p:spPr>
          <a:xfrm>
            <a:off x="530350" y="2028502"/>
            <a:ext cx="7772400" cy="2337000"/>
          </a:xfrm>
          <a:prstGeom prst="rect">
            <a:avLst/>
          </a:prstGeom>
          <a:noFill/>
          <a:ln>
            <a:noFill/>
          </a:ln>
        </p:spPr>
        <p:txBody>
          <a:bodyPr spcFirstLastPara="1" wrap="square" lIns="45700" tIns="45700" rIns="45700" bIns="45700" anchor="t" anchorCtr="0">
            <a:normAutofit/>
          </a:bodyPr>
          <a:lstStyle/>
          <a:p>
            <a:pPr marL="457200" lvl="0" indent="-393700" algn="l" rtl="0">
              <a:lnSpc>
                <a:spcPct val="100000"/>
              </a:lnSpc>
              <a:spcBef>
                <a:spcPts val="0"/>
              </a:spcBef>
              <a:spcAft>
                <a:spcPts val="0"/>
              </a:spcAft>
              <a:buSzPts val="2600"/>
              <a:buChar char="•"/>
            </a:pPr>
            <a:r>
              <a:rPr lang="en-US" dirty="0"/>
              <a:t>Analyze the significance of symbolism within Native American culture and their regalia.</a:t>
            </a:r>
            <a:endParaRPr dirty="0"/>
          </a:p>
          <a:p>
            <a:pPr marL="457200" lvl="0" indent="-393700" algn="l" rtl="0">
              <a:lnSpc>
                <a:spcPct val="100000"/>
              </a:lnSpc>
              <a:spcBef>
                <a:spcPts val="0"/>
              </a:spcBef>
              <a:spcAft>
                <a:spcPts val="0"/>
              </a:spcAft>
              <a:buSzPts val="2600"/>
              <a:buChar char="•"/>
            </a:pPr>
            <a:r>
              <a:rPr lang="en-US"/>
              <a:t>Research a Native American author and their tribe.</a:t>
            </a:r>
            <a:endParaRPr/>
          </a:p>
          <a:p>
            <a:pPr marL="457200" lvl="0" indent="-393700" algn="l" rtl="0">
              <a:lnSpc>
                <a:spcPct val="100000"/>
              </a:lnSpc>
              <a:spcBef>
                <a:spcPts val="0"/>
              </a:spcBef>
              <a:spcAft>
                <a:spcPts val="0"/>
              </a:spcAft>
              <a:buSzPts val="2600"/>
              <a:buChar char="•"/>
            </a:pPr>
            <a:r>
              <a:rPr lang="en-US" dirty="0"/>
              <a:t>Compare and contrast Native American symbolism in the written word vs. visual arts.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5"/>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fontScale="92500"/>
          </a:bodyPr>
          <a:lstStyle/>
          <a:p>
            <a:pPr marL="457200" lvl="0" indent="-393700" algn="l" rtl="0">
              <a:spcBef>
                <a:spcPts val="240"/>
              </a:spcBef>
              <a:spcAft>
                <a:spcPts val="0"/>
              </a:spcAft>
              <a:buSzPts val="2600"/>
              <a:buChar char="●"/>
            </a:pPr>
            <a:r>
              <a:rPr lang="en-US" sz="2600"/>
              <a:t>Navigate to: </a:t>
            </a:r>
            <a:r>
              <a:rPr lang="en-US" sz="2600" u="sng">
                <a:solidFill>
                  <a:srgbClr val="0000FF"/>
                </a:solidFill>
                <a:hlinkClick r:id="rId3">
                  <a:extLst>
                    <a:ext uri="{A12FA001-AC4F-418D-AE19-62706E023703}">
                      <ahyp:hlinkClr xmlns:ahyp="http://schemas.microsoft.com/office/drawing/2018/hyperlinkcolor" val="tx"/>
                    </a:ext>
                  </a:extLst>
                </a:hlinkClick>
              </a:rPr>
              <a:t>http://k20.ou.edu/p</a:t>
            </a:r>
            <a:endParaRPr/>
          </a:p>
          <a:p>
            <a:pPr marL="457200" lvl="0" indent="-393700" algn="l" rtl="0">
              <a:lnSpc>
                <a:spcPct val="100000"/>
              </a:lnSpc>
              <a:spcBef>
                <a:spcPts val="0"/>
              </a:spcBef>
              <a:spcAft>
                <a:spcPts val="0"/>
              </a:spcAft>
              <a:buSzPts val="2600"/>
              <a:buChar char="●"/>
            </a:pPr>
            <a:r>
              <a:rPr lang="en-US"/>
              <a:t>Using the graphic organizer answer the following questions about each Native American art piece.</a:t>
            </a:r>
            <a:endParaRPr/>
          </a:p>
          <a:p>
            <a:pPr marL="0" lvl="0" indent="0" algn="l" rtl="0">
              <a:lnSpc>
                <a:spcPct val="100000"/>
              </a:lnSpc>
              <a:spcBef>
                <a:spcPts val="240"/>
              </a:spcBef>
              <a:spcAft>
                <a:spcPts val="0"/>
              </a:spcAft>
              <a:buNone/>
            </a:pPr>
            <a:r>
              <a:rPr lang="en-US"/>
              <a:t>O- List observations.</a:t>
            </a:r>
            <a:endParaRPr/>
          </a:p>
          <a:p>
            <a:pPr marL="0" lvl="0" indent="0" algn="l" rtl="0">
              <a:lnSpc>
                <a:spcPct val="100000"/>
              </a:lnSpc>
              <a:spcBef>
                <a:spcPts val="240"/>
              </a:spcBef>
              <a:spcAft>
                <a:spcPts val="0"/>
              </a:spcAft>
              <a:buNone/>
            </a:pPr>
            <a:r>
              <a:rPr lang="en-US"/>
              <a:t>P- List the visual parts you notice.</a:t>
            </a:r>
            <a:endParaRPr/>
          </a:p>
          <a:p>
            <a:pPr marL="0" lvl="0" indent="0" algn="l" rtl="0">
              <a:lnSpc>
                <a:spcPct val="100000"/>
              </a:lnSpc>
              <a:spcBef>
                <a:spcPts val="240"/>
              </a:spcBef>
              <a:spcAft>
                <a:spcPts val="0"/>
              </a:spcAft>
              <a:buNone/>
            </a:pPr>
            <a:r>
              <a:rPr lang="en-US"/>
              <a:t>T- How does the title of the art relate to the art as a whole?</a:t>
            </a:r>
            <a:endParaRPr/>
          </a:p>
          <a:p>
            <a:pPr marL="0" lvl="0" indent="0" algn="l" rtl="0">
              <a:lnSpc>
                <a:spcPct val="100000"/>
              </a:lnSpc>
              <a:spcBef>
                <a:spcPts val="240"/>
              </a:spcBef>
              <a:spcAft>
                <a:spcPts val="0"/>
              </a:spcAft>
              <a:buNone/>
            </a:pPr>
            <a:r>
              <a:rPr lang="en-US"/>
              <a:t>I- How are the parts interrelational? (work together)</a:t>
            </a:r>
            <a:endParaRPr/>
          </a:p>
          <a:p>
            <a:pPr marL="0" lvl="0" indent="0" algn="l" rtl="0">
              <a:lnSpc>
                <a:spcPct val="100000"/>
              </a:lnSpc>
              <a:spcBef>
                <a:spcPts val="240"/>
              </a:spcBef>
              <a:spcAft>
                <a:spcPts val="0"/>
              </a:spcAft>
              <a:buNone/>
            </a:pPr>
            <a:r>
              <a:rPr lang="en-US"/>
              <a:t>C- Conclusion: What is the importance or message of the art?</a:t>
            </a:r>
            <a:endParaRPr/>
          </a:p>
        </p:txBody>
      </p:sp>
      <p:sp>
        <p:nvSpPr>
          <p:cNvPr id="178" name="Google Shape;178;p3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It’s OPTIC-AL</a:t>
            </a:r>
            <a:endParaRPr/>
          </a:p>
        </p:txBody>
      </p:sp>
      <p:pic>
        <p:nvPicPr>
          <p:cNvPr id="179" name="Google Shape;179;p35"/>
          <p:cNvPicPr preferRelativeResize="0"/>
          <p:nvPr/>
        </p:nvPicPr>
        <p:blipFill>
          <a:blip r:embed="rId4">
            <a:alphaModFix/>
          </a:blip>
          <a:stretch>
            <a:fillRect/>
          </a:stretch>
        </p:blipFill>
        <p:spPr>
          <a:xfrm>
            <a:off x="7138075" y="403050"/>
            <a:ext cx="1466951" cy="906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6"/>
          <p:cNvSpPr txBox="1">
            <a:spLocks noGrp="1"/>
          </p:cNvSpPr>
          <p:nvPr>
            <p:ph type="body" idx="1"/>
          </p:nvPr>
        </p:nvSpPr>
        <p:spPr>
          <a:xfrm>
            <a:off x="457200" y="1305050"/>
            <a:ext cx="4766400" cy="3621000"/>
          </a:xfrm>
          <a:prstGeom prst="rect">
            <a:avLst/>
          </a:prstGeom>
        </p:spPr>
        <p:txBody>
          <a:bodyPr spcFirstLastPara="1" wrap="square" lIns="91400" tIns="91400" rIns="91400" bIns="91400" anchor="t" anchorCtr="0">
            <a:noAutofit/>
          </a:bodyPr>
          <a:lstStyle/>
          <a:p>
            <a:pPr marL="0" lvl="0" indent="0" algn="l" rtl="0">
              <a:spcBef>
                <a:spcPts val="0"/>
              </a:spcBef>
              <a:spcAft>
                <a:spcPts val="0"/>
              </a:spcAft>
              <a:buNone/>
            </a:pPr>
            <a:r>
              <a:rPr lang="en-US" sz="1600">
                <a:latin typeface="Arial"/>
                <a:ea typeface="Arial"/>
                <a:cs typeface="Arial"/>
                <a:sym typeface="Arial"/>
              </a:rPr>
              <a:t>Inspired by his aunts and uncles, Michael Two Bulls began drawing at a young age. He attended the Institute of American Indian Arts in Santa Fe, New Mexico. His art focuses on identity, history and place. He tries to depict the experiences of his ancestors and the realities he saw growing up. </a:t>
            </a:r>
            <a:endParaRPr sz="1600">
              <a:latin typeface="Arial"/>
              <a:ea typeface="Arial"/>
              <a:cs typeface="Arial"/>
              <a:sym typeface="Arial"/>
            </a:endParaRPr>
          </a:p>
          <a:p>
            <a:pPr marL="0" lvl="0" indent="0" algn="l" rtl="0">
              <a:spcBef>
                <a:spcPts val="0"/>
              </a:spcBef>
              <a:spcAft>
                <a:spcPts val="0"/>
              </a:spcAft>
              <a:buNone/>
            </a:pPr>
            <a:endParaRPr sz="1600">
              <a:latin typeface="Arial"/>
              <a:ea typeface="Arial"/>
              <a:cs typeface="Arial"/>
              <a:sym typeface="Arial"/>
            </a:endParaRPr>
          </a:p>
          <a:p>
            <a:pPr marL="0" lvl="0" indent="0" algn="l" rtl="0">
              <a:spcBef>
                <a:spcPts val="0"/>
              </a:spcBef>
              <a:spcAft>
                <a:spcPts val="0"/>
              </a:spcAft>
              <a:buNone/>
            </a:pPr>
            <a:r>
              <a:rPr lang="en-US" sz="1600" b="1">
                <a:latin typeface="Arial"/>
                <a:ea typeface="Arial"/>
                <a:cs typeface="Arial"/>
                <a:sym typeface="Arial"/>
              </a:rPr>
              <a:t>Tribe: </a:t>
            </a:r>
            <a:r>
              <a:rPr lang="en-US" sz="1600">
                <a:latin typeface="Arial"/>
                <a:ea typeface="Arial"/>
                <a:cs typeface="Arial"/>
                <a:sym typeface="Arial"/>
              </a:rPr>
              <a:t>Oglala Lakota</a:t>
            </a:r>
            <a:endParaRPr sz="16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600" b="1">
                <a:latin typeface="Arial"/>
                <a:ea typeface="Arial"/>
                <a:cs typeface="Arial"/>
                <a:sym typeface="Arial"/>
              </a:rPr>
              <a:t>Medium:</a:t>
            </a:r>
            <a:r>
              <a:rPr lang="en-US" sz="1600">
                <a:latin typeface="Arial"/>
                <a:ea typeface="Arial"/>
                <a:cs typeface="Arial"/>
                <a:sym typeface="Arial"/>
              </a:rPr>
              <a:t> Multi-media</a:t>
            </a:r>
            <a:endParaRPr sz="1600">
              <a:latin typeface="Arial"/>
              <a:ea typeface="Arial"/>
              <a:cs typeface="Arial"/>
              <a:sym typeface="Arial"/>
            </a:endParaRPr>
          </a:p>
          <a:p>
            <a:pPr marL="0" lvl="0" indent="0" algn="l" rtl="0">
              <a:spcBef>
                <a:spcPts val="520"/>
              </a:spcBef>
              <a:spcAft>
                <a:spcPts val="0"/>
              </a:spcAft>
              <a:buNone/>
            </a:pPr>
            <a:endParaRPr/>
          </a:p>
        </p:txBody>
      </p:sp>
      <p:sp>
        <p:nvSpPr>
          <p:cNvPr id="185" name="Google Shape;185;p36"/>
          <p:cNvSpPr txBox="1">
            <a:spLocks noGrp="1"/>
          </p:cNvSpPr>
          <p:nvPr>
            <p:ph type="title"/>
          </p:nvPr>
        </p:nvSpPr>
        <p:spPr>
          <a:xfrm>
            <a:off x="457200" y="307250"/>
            <a:ext cx="5020500" cy="8574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US"/>
              <a:t>Historical Document by Michael Two Bulls</a:t>
            </a:r>
            <a:endParaRPr/>
          </a:p>
        </p:txBody>
      </p:sp>
      <p:sp>
        <p:nvSpPr>
          <p:cNvPr id="186" name="Google Shape;186;p36"/>
          <p:cNvSpPr>
            <a:spLocks noGrp="1"/>
          </p:cNvSpPr>
          <p:nvPr>
            <p:ph type="pic" idx="2"/>
          </p:nvPr>
        </p:nvSpPr>
        <p:spPr>
          <a:xfrm>
            <a:off x="5911850" y="1663336"/>
            <a:ext cx="1828800" cy="1827900"/>
          </a:xfrm>
          <a:prstGeom prst="rect">
            <a:avLst/>
          </a:prstGeom>
        </p:spPr>
        <p:txBody>
          <a:bodyPr/>
          <a:lstStyle/>
          <a:p>
            <a:endParaRPr lang="en-US"/>
          </a:p>
        </p:txBody>
      </p:sp>
      <p:pic>
        <p:nvPicPr>
          <p:cNvPr id="187" name="Google Shape;187;p36"/>
          <p:cNvPicPr preferRelativeResize="0"/>
          <p:nvPr/>
        </p:nvPicPr>
        <p:blipFill>
          <a:blip r:embed="rId3">
            <a:alphaModFix/>
          </a:blip>
          <a:stretch>
            <a:fillRect/>
          </a:stretch>
        </p:blipFill>
        <p:spPr>
          <a:xfrm>
            <a:off x="5325691" y="5525"/>
            <a:ext cx="3818319"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7"/>
          <p:cNvSpPr txBox="1">
            <a:spLocks noGrp="1"/>
          </p:cNvSpPr>
          <p:nvPr>
            <p:ph type="body" idx="1"/>
          </p:nvPr>
        </p:nvSpPr>
        <p:spPr>
          <a:xfrm>
            <a:off x="221225" y="1213875"/>
            <a:ext cx="3500700" cy="3621000"/>
          </a:xfrm>
          <a:prstGeom prst="rect">
            <a:avLst/>
          </a:prstGeom>
        </p:spPr>
        <p:txBody>
          <a:bodyPr spcFirstLastPara="1" wrap="square" lIns="91400" tIns="91400" rIns="91400" bIns="91400" anchor="t" anchorCtr="0">
            <a:noAutofit/>
          </a:bodyPr>
          <a:lstStyle/>
          <a:p>
            <a:pPr marL="0" lvl="0" indent="0" algn="l" rtl="0">
              <a:spcBef>
                <a:spcPts val="0"/>
              </a:spcBef>
              <a:spcAft>
                <a:spcPts val="0"/>
              </a:spcAft>
              <a:buNone/>
            </a:pPr>
            <a:r>
              <a:rPr lang="en-US" sz="1400">
                <a:latin typeface="Arial"/>
                <a:ea typeface="Arial"/>
                <a:cs typeface="Arial"/>
                <a:sym typeface="Arial"/>
              </a:rPr>
              <a:t>Le’Ana Asher grew up in Michigan. She was drawn to painting and drawing at a young age. Asher attended Eastern Michigan University, earning degrees in painting and drawing. Her art comes from the traditions and culture she experienced as a child, woman, and Native American.</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b="1">
                <a:latin typeface="Arial"/>
                <a:ea typeface="Arial"/>
                <a:cs typeface="Arial"/>
                <a:sym typeface="Arial"/>
              </a:rPr>
              <a:t>Tribe: </a:t>
            </a:r>
            <a:r>
              <a:rPr lang="en-US" sz="1400">
                <a:latin typeface="Arial"/>
                <a:ea typeface="Arial"/>
                <a:cs typeface="Arial"/>
                <a:sym typeface="Arial"/>
              </a:rPr>
              <a:t>Keweenaw Bay Anishinaabe/Ojibwe Indian Community</a:t>
            </a:r>
            <a:endParaRPr sz="1600">
              <a:latin typeface="Arial"/>
              <a:ea typeface="Arial"/>
              <a:cs typeface="Arial"/>
              <a:sym typeface="Arial"/>
            </a:endParaRPr>
          </a:p>
          <a:p>
            <a:pPr marL="0" lvl="0" indent="0" algn="l" rtl="0">
              <a:spcBef>
                <a:spcPts val="0"/>
              </a:spcBef>
              <a:spcAft>
                <a:spcPts val="0"/>
              </a:spcAft>
              <a:buNone/>
            </a:pPr>
            <a:r>
              <a:rPr lang="en-US" sz="1400" b="1">
                <a:latin typeface="Arial"/>
                <a:ea typeface="Arial"/>
                <a:cs typeface="Arial"/>
                <a:sym typeface="Arial"/>
              </a:rPr>
              <a:t>Medium:</a:t>
            </a:r>
            <a:r>
              <a:rPr lang="en-US" sz="1400">
                <a:latin typeface="Arial"/>
                <a:ea typeface="Arial"/>
                <a:cs typeface="Arial"/>
                <a:sym typeface="Arial"/>
              </a:rPr>
              <a:t> Painting and Drawing</a:t>
            </a:r>
            <a:endParaRPr sz="2000">
              <a:latin typeface="Arial"/>
              <a:ea typeface="Arial"/>
              <a:cs typeface="Arial"/>
              <a:sym typeface="Arial"/>
            </a:endParaRPr>
          </a:p>
          <a:p>
            <a:pPr marL="0" lvl="0" indent="0" algn="l" rtl="0">
              <a:spcBef>
                <a:spcPts val="520"/>
              </a:spcBef>
              <a:spcAft>
                <a:spcPts val="0"/>
              </a:spcAft>
              <a:buNone/>
            </a:pPr>
            <a:endParaRPr/>
          </a:p>
        </p:txBody>
      </p:sp>
      <p:sp>
        <p:nvSpPr>
          <p:cNvPr id="193" name="Google Shape;193;p37"/>
          <p:cNvSpPr txBox="1">
            <a:spLocks noGrp="1"/>
          </p:cNvSpPr>
          <p:nvPr>
            <p:ph type="title"/>
          </p:nvPr>
        </p:nvSpPr>
        <p:spPr>
          <a:xfrm>
            <a:off x="457200" y="307250"/>
            <a:ext cx="5020500" cy="6312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US"/>
              <a:t>Aunt Becky by Le’Ana Asher</a:t>
            </a:r>
            <a:endParaRPr/>
          </a:p>
        </p:txBody>
      </p:sp>
      <p:sp>
        <p:nvSpPr>
          <p:cNvPr id="194" name="Google Shape;194;p37"/>
          <p:cNvSpPr>
            <a:spLocks noGrp="1"/>
          </p:cNvSpPr>
          <p:nvPr>
            <p:ph type="pic" idx="2"/>
          </p:nvPr>
        </p:nvSpPr>
        <p:spPr>
          <a:xfrm>
            <a:off x="5911850" y="1663336"/>
            <a:ext cx="1828800" cy="1827900"/>
          </a:xfrm>
          <a:prstGeom prst="rect">
            <a:avLst/>
          </a:prstGeom>
        </p:spPr>
        <p:txBody>
          <a:bodyPr/>
          <a:lstStyle/>
          <a:p>
            <a:endParaRPr lang="en-US"/>
          </a:p>
        </p:txBody>
      </p:sp>
      <p:pic>
        <p:nvPicPr>
          <p:cNvPr id="195" name="Google Shape;195;p37"/>
          <p:cNvPicPr preferRelativeResize="0"/>
          <p:nvPr/>
        </p:nvPicPr>
        <p:blipFill>
          <a:blip r:embed="rId3">
            <a:alphaModFix/>
          </a:blip>
          <a:stretch>
            <a:fillRect/>
          </a:stretch>
        </p:blipFill>
        <p:spPr>
          <a:xfrm>
            <a:off x="3616025" y="1153925"/>
            <a:ext cx="5527974" cy="29022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8"/>
          <p:cNvSpPr txBox="1">
            <a:spLocks noGrp="1"/>
          </p:cNvSpPr>
          <p:nvPr>
            <p:ph type="body" idx="1"/>
          </p:nvPr>
        </p:nvSpPr>
        <p:spPr>
          <a:xfrm>
            <a:off x="221225" y="1213875"/>
            <a:ext cx="3500700" cy="3621000"/>
          </a:xfrm>
          <a:prstGeom prst="rect">
            <a:avLst/>
          </a:prstGeom>
        </p:spPr>
        <p:txBody>
          <a:bodyPr spcFirstLastPara="1" wrap="square" lIns="91400" tIns="91400" rIns="91400" bIns="91400" anchor="t" anchorCtr="0">
            <a:noAutofit/>
          </a:bodyPr>
          <a:lstStyle/>
          <a:p>
            <a:pPr marL="0" lvl="0" indent="0" algn="l" rtl="0">
              <a:spcBef>
                <a:spcPts val="0"/>
              </a:spcBef>
              <a:spcAft>
                <a:spcPts val="0"/>
              </a:spcAft>
              <a:buNone/>
            </a:pPr>
            <a:r>
              <a:rPr lang="en-US" sz="1400">
                <a:latin typeface="Arial"/>
                <a:ea typeface="Arial"/>
                <a:cs typeface="Arial"/>
                <a:sym typeface="Arial"/>
              </a:rPr>
              <a:t>David Bradley attended the Institute for American Indian Art in Sante Fe. His art covers a large range of topics, including historical and political. He is the recipient of many awards and fellowships. Bradley has played an important role in Native American art and Native American rights.</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b="1">
                <a:latin typeface="Arial"/>
                <a:ea typeface="Arial"/>
                <a:cs typeface="Arial"/>
                <a:sym typeface="Arial"/>
              </a:rPr>
              <a:t>Tribe:</a:t>
            </a:r>
            <a:r>
              <a:rPr lang="en-US" sz="1400">
                <a:latin typeface="Arial"/>
                <a:ea typeface="Arial"/>
                <a:cs typeface="Arial"/>
                <a:sym typeface="Arial"/>
              </a:rPr>
              <a:t>Chippewa</a:t>
            </a:r>
            <a:endParaRPr sz="1600">
              <a:latin typeface="Arial"/>
              <a:ea typeface="Arial"/>
              <a:cs typeface="Arial"/>
              <a:sym typeface="Arial"/>
            </a:endParaRPr>
          </a:p>
          <a:p>
            <a:pPr marL="0" lvl="0" indent="0" algn="l" rtl="0">
              <a:spcBef>
                <a:spcPts val="0"/>
              </a:spcBef>
              <a:spcAft>
                <a:spcPts val="0"/>
              </a:spcAft>
              <a:buNone/>
            </a:pPr>
            <a:r>
              <a:rPr lang="en-US" sz="1400" b="1">
                <a:latin typeface="Arial"/>
                <a:ea typeface="Arial"/>
                <a:cs typeface="Arial"/>
                <a:sym typeface="Arial"/>
              </a:rPr>
              <a:t>Medium:</a:t>
            </a:r>
            <a:r>
              <a:rPr lang="en-US" sz="1400">
                <a:latin typeface="Arial"/>
                <a:ea typeface="Arial"/>
                <a:cs typeface="Arial"/>
                <a:sym typeface="Arial"/>
              </a:rPr>
              <a:t> painting and sculpture</a:t>
            </a:r>
            <a:endParaRPr sz="2000">
              <a:latin typeface="Arial"/>
              <a:ea typeface="Arial"/>
              <a:cs typeface="Arial"/>
              <a:sym typeface="Arial"/>
            </a:endParaRPr>
          </a:p>
          <a:p>
            <a:pPr marL="0" lvl="0" indent="0" algn="l" rtl="0">
              <a:spcBef>
                <a:spcPts val="520"/>
              </a:spcBef>
              <a:spcAft>
                <a:spcPts val="0"/>
              </a:spcAft>
              <a:buNone/>
            </a:pPr>
            <a:endParaRPr/>
          </a:p>
        </p:txBody>
      </p:sp>
      <p:sp>
        <p:nvSpPr>
          <p:cNvPr id="201" name="Google Shape;201;p38"/>
          <p:cNvSpPr txBox="1">
            <a:spLocks noGrp="1"/>
          </p:cNvSpPr>
          <p:nvPr>
            <p:ph type="title"/>
          </p:nvPr>
        </p:nvSpPr>
        <p:spPr>
          <a:xfrm>
            <a:off x="457200" y="307250"/>
            <a:ext cx="8375700" cy="525000"/>
          </a:xfrm>
          <a:prstGeom prst="rect">
            <a:avLst/>
          </a:prstGeom>
        </p:spPr>
        <p:txBody>
          <a:bodyPr spcFirstLastPara="1" wrap="square" lIns="0" tIns="45700" rIns="0" bIns="0" anchor="b" anchorCtr="0">
            <a:noAutofit/>
          </a:bodyPr>
          <a:lstStyle/>
          <a:p>
            <a:pPr marL="0" lvl="0" indent="0" algn="l" rtl="0">
              <a:spcBef>
                <a:spcPts val="0"/>
              </a:spcBef>
              <a:spcAft>
                <a:spcPts val="0"/>
              </a:spcAft>
              <a:buSzPts val="990"/>
              <a:buNone/>
            </a:pPr>
            <a:r>
              <a:rPr lang="en-US" sz="3040"/>
              <a:t>Pueblo Feast Day 2005 by David Bradley</a:t>
            </a:r>
            <a:endParaRPr sz="3040"/>
          </a:p>
        </p:txBody>
      </p:sp>
      <p:sp>
        <p:nvSpPr>
          <p:cNvPr id="202" name="Google Shape;202;p38"/>
          <p:cNvSpPr>
            <a:spLocks noGrp="1"/>
          </p:cNvSpPr>
          <p:nvPr>
            <p:ph type="pic" idx="2"/>
          </p:nvPr>
        </p:nvSpPr>
        <p:spPr>
          <a:xfrm>
            <a:off x="5911850" y="1663336"/>
            <a:ext cx="1828800" cy="1827900"/>
          </a:xfrm>
          <a:prstGeom prst="rect">
            <a:avLst/>
          </a:prstGeom>
        </p:spPr>
        <p:txBody>
          <a:bodyPr/>
          <a:lstStyle/>
          <a:p>
            <a:endParaRPr lang="en-US"/>
          </a:p>
        </p:txBody>
      </p:sp>
      <p:pic>
        <p:nvPicPr>
          <p:cNvPr id="203" name="Google Shape;203;p38"/>
          <p:cNvPicPr preferRelativeResize="0"/>
          <p:nvPr/>
        </p:nvPicPr>
        <p:blipFill>
          <a:blip r:embed="rId3">
            <a:alphaModFix/>
          </a:blip>
          <a:stretch>
            <a:fillRect/>
          </a:stretch>
        </p:blipFill>
        <p:spPr>
          <a:xfrm>
            <a:off x="3689750" y="832188"/>
            <a:ext cx="5429250" cy="3933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9"/>
          <p:cNvSpPr txBox="1">
            <a:spLocks noGrp="1"/>
          </p:cNvSpPr>
          <p:nvPr>
            <p:ph type="body" idx="1"/>
          </p:nvPr>
        </p:nvSpPr>
        <p:spPr>
          <a:xfrm>
            <a:off x="221225" y="3702700"/>
            <a:ext cx="7689300" cy="1132200"/>
          </a:xfrm>
          <a:prstGeom prst="rect">
            <a:avLst/>
          </a:prstGeom>
        </p:spPr>
        <p:txBody>
          <a:bodyPr spcFirstLastPara="1" wrap="square" lIns="91400" tIns="91400" rIns="91400" bIns="91400" anchor="t" anchorCtr="0">
            <a:noAutofit/>
          </a:bodyPr>
          <a:lstStyle/>
          <a:p>
            <a:pPr marL="0" lvl="0" indent="0" algn="l" rtl="0">
              <a:spcBef>
                <a:spcPts val="0"/>
              </a:spcBef>
              <a:spcAft>
                <a:spcPts val="0"/>
              </a:spcAft>
              <a:buNone/>
            </a:pPr>
            <a:r>
              <a:rPr lang="en-US" sz="1400">
                <a:latin typeface="Arial"/>
                <a:ea typeface="Arial"/>
                <a:cs typeface="Arial"/>
                <a:sym typeface="Arial"/>
              </a:rPr>
              <a:t>Jonathan Thunder studied Visual Effects and Motion Graphics at the Art Institute International, as well as attending the Institute of American Indian Arts. His art addresses personal experience and social commentary. Thunder has won several awards for his short films.</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b="1">
                <a:latin typeface="Arial"/>
                <a:ea typeface="Arial"/>
                <a:cs typeface="Arial"/>
                <a:sym typeface="Arial"/>
              </a:rPr>
              <a:t>Tribe: </a:t>
            </a:r>
            <a:r>
              <a:rPr lang="en-US" sz="1400">
                <a:latin typeface="Arial"/>
                <a:ea typeface="Arial"/>
                <a:cs typeface="Arial"/>
                <a:sym typeface="Arial"/>
              </a:rPr>
              <a:t>Red Lake Band of Ojibwe</a:t>
            </a:r>
            <a:endParaRPr sz="1600">
              <a:latin typeface="Arial"/>
              <a:ea typeface="Arial"/>
              <a:cs typeface="Arial"/>
              <a:sym typeface="Arial"/>
            </a:endParaRPr>
          </a:p>
          <a:p>
            <a:pPr marL="0" lvl="0" indent="0" algn="l" rtl="0">
              <a:spcBef>
                <a:spcPts val="0"/>
              </a:spcBef>
              <a:spcAft>
                <a:spcPts val="0"/>
              </a:spcAft>
              <a:buNone/>
            </a:pPr>
            <a:r>
              <a:rPr lang="en-US" sz="1400" b="1">
                <a:latin typeface="Arial"/>
                <a:ea typeface="Arial"/>
                <a:cs typeface="Arial"/>
                <a:sym typeface="Arial"/>
              </a:rPr>
              <a:t>Medium:</a:t>
            </a:r>
            <a:r>
              <a:rPr lang="en-US" sz="1400">
                <a:latin typeface="Arial"/>
                <a:ea typeface="Arial"/>
                <a:cs typeface="Arial"/>
                <a:sym typeface="Arial"/>
              </a:rPr>
              <a:t> paintings, animation, film making, 3D projection mapping</a:t>
            </a:r>
            <a:endParaRPr sz="2000">
              <a:latin typeface="Arial"/>
              <a:ea typeface="Arial"/>
              <a:cs typeface="Arial"/>
              <a:sym typeface="Arial"/>
            </a:endParaRPr>
          </a:p>
          <a:p>
            <a:pPr marL="0" lvl="0" indent="0" algn="l" rtl="0">
              <a:spcBef>
                <a:spcPts val="520"/>
              </a:spcBef>
              <a:spcAft>
                <a:spcPts val="0"/>
              </a:spcAft>
              <a:buNone/>
            </a:pPr>
            <a:endParaRPr/>
          </a:p>
        </p:txBody>
      </p:sp>
      <p:sp>
        <p:nvSpPr>
          <p:cNvPr id="209" name="Google Shape;209;p39"/>
          <p:cNvSpPr txBox="1">
            <a:spLocks noGrp="1"/>
          </p:cNvSpPr>
          <p:nvPr>
            <p:ph type="title"/>
          </p:nvPr>
        </p:nvSpPr>
        <p:spPr>
          <a:xfrm>
            <a:off x="327150" y="307250"/>
            <a:ext cx="8371800" cy="400800"/>
          </a:xfrm>
          <a:prstGeom prst="rect">
            <a:avLst/>
          </a:prstGeom>
        </p:spPr>
        <p:txBody>
          <a:bodyPr spcFirstLastPara="1" wrap="square" lIns="0" tIns="45700" rIns="0" bIns="0" anchor="b" anchorCtr="0">
            <a:noAutofit/>
          </a:bodyPr>
          <a:lstStyle/>
          <a:p>
            <a:pPr marL="0" lvl="0" indent="0" algn="l" rtl="0">
              <a:spcBef>
                <a:spcPts val="0"/>
              </a:spcBef>
              <a:spcAft>
                <a:spcPts val="0"/>
              </a:spcAft>
              <a:buSzPts val="990"/>
              <a:buNone/>
            </a:pPr>
            <a:r>
              <a:rPr lang="en-US" sz="2740"/>
              <a:t>Quarantining at Gramma’s House by Jonathan Thunder</a:t>
            </a:r>
            <a:endParaRPr sz="2740"/>
          </a:p>
        </p:txBody>
      </p:sp>
      <p:sp>
        <p:nvSpPr>
          <p:cNvPr id="210" name="Google Shape;210;p39"/>
          <p:cNvSpPr>
            <a:spLocks noGrp="1"/>
          </p:cNvSpPr>
          <p:nvPr>
            <p:ph type="pic" idx="2"/>
          </p:nvPr>
        </p:nvSpPr>
        <p:spPr>
          <a:xfrm>
            <a:off x="5911850" y="1663336"/>
            <a:ext cx="1828800" cy="1827900"/>
          </a:xfrm>
          <a:prstGeom prst="rect">
            <a:avLst/>
          </a:prstGeom>
        </p:spPr>
        <p:txBody>
          <a:bodyPr/>
          <a:lstStyle/>
          <a:p>
            <a:endParaRPr lang="en-US"/>
          </a:p>
        </p:txBody>
      </p:sp>
      <p:pic>
        <p:nvPicPr>
          <p:cNvPr id="211" name="Google Shape;211;p39"/>
          <p:cNvPicPr preferRelativeResize="0"/>
          <p:nvPr/>
        </p:nvPicPr>
        <p:blipFill>
          <a:blip r:embed="rId3">
            <a:alphaModFix/>
          </a:blip>
          <a:stretch>
            <a:fillRect/>
          </a:stretch>
        </p:blipFill>
        <p:spPr>
          <a:xfrm>
            <a:off x="26800" y="708045"/>
            <a:ext cx="9144000" cy="29946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0"/>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240"/>
              </a:spcBef>
              <a:spcAft>
                <a:spcPts val="0"/>
              </a:spcAft>
              <a:buNone/>
            </a:pPr>
            <a:r>
              <a:rPr lang="en-US" dirty="0"/>
              <a:t>On your paper from the video, write two </a:t>
            </a:r>
            <a:r>
              <a:rPr lang="en-US"/>
              <a:t>to three paragraphs comparing and contrasting symbolism in your poem and the art piece you choose.</a:t>
            </a:r>
            <a:endParaRPr/>
          </a:p>
        </p:txBody>
      </p:sp>
      <p:sp>
        <p:nvSpPr>
          <p:cNvPr id="217" name="Google Shape;217;p4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CER: Poem vs Art</a:t>
            </a:r>
            <a:endParaRPr/>
          </a:p>
        </p:txBody>
      </p:sp>
      <p:pic>
        <p:nvPicPr>
          <p:cNvPr id="218" name="Google Shape;218;p40"/>
          <p:cNvPicPr preferRelativeResize="0"/>
          <p:nvPr/>
        </p:nvPicPr>
        <p:blipFill>
          <a:blip r:embed="rId3">
            <a:alphaModFix/>
          </a:blip>
          <a:stretch>
            <a:fillRect/>
          </a:stretch>
        </p:blipFill>
        <p:spPr>
          <a:xfrm>
            <a:off x="7991100" y="222150"/>
            <a:ext cx="1087200" cy="1087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0" y="1007600"/>
            <a:ext cx="80949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sz="4200"/>
              <a:t>Native Symbols in the Modern World</a:t>
            </a:r>
            <a:endParaRPr sz="4200"/>
          </a:p>
        </p:txBody>
      </p:sp>
      <p:sp>
        <p:nvSpPr>
          <p:cNvPr id="95" name="Google Shape;95;p23"/>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p>
            <a:pPr marL="0" marR="34288" lvl="0" indent="0" algn="l" rtl="0">
              <a:spcBef>
                <a:spcPts val="0"/>
              </a:spcBef>
              <a:spcAft>
                <a:spcPts val="0"/>
              </a:spcAft>
              <a:buSzPts val="2600"/>
              <a:buNone/>
            </a:pPr>
            <a:r>
              <a:rPr lang="en-US"/>
              <a:t>Exploring symbolism in Native American culture</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222"/>
        <p:cNvGrpSpPr/>
        <p:nvPr/>
      </p:nvGrpSpPr>
      <p:grpSpPr>
        <a:xfrm>
          <a:off x="0" y="0"/>
          <a:ext cx="0" cy="0"/>
          <a:chOff x="0" y="0"/>
          <a:chExt cx="0" cy="0"/>
        </a:xfrm>
      </p:grpSpPr>
      <p:sp>
        <p:nvSpPr>
          <p:cNvPr id="223" name="Google Shape;223;p4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2000" b="1">
                <a:latin typeface="Arial"/>
                <a:ea typeface="Arial"/>
                <a:cs typeface="Arial"/>
                <a:sym typeface="Arial"/>
              </a:rPr>
              <a:t>Claim:</a:t>
            </a:r>
            <a:r>
              <a:rPr lang="en-US" sz="2000">
                <a:latin typeface="Arial"/>
                <a:ea typeface="Arial"/>
                <a:cs typeface="Arial"/>
                <a:sym typeface="Arial"/>
              </a:rPr>
              <a:t> The symbolism in [Insert Author’s Name and Name of Poem] and [Artist Name and Title of Art Piece] (is similar or differs) because _____.</a:t>
            </a:r>
            <a:endParaRPr sz="2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 </a:t>
            </a:r>
            <a:endParaRPr sz="2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Evidence: For example, [insert Author’s Name] uses… </a:t>
            </a:r>
            <a:endParaRPr sz="2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Reasoning</a:t>
            </a:r>
            <a:endParaRPr sz="2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Evidence </a:t>
            </a:r>
            <a:endParaRPr sz="2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Reasoning</a:t>
            </a:r>
            <a:endParaRPr sz="2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Reasoning</a:t>
            </a:r>
            <a:endParaRPr sz="2000"/>
          </a:p>
        </p:txBody>
      </p:sp>
      <p:sp>
        <p:nvSpPr>
          <p:cNvPr id="224" name="Google Shape;224;p4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CER: Poem vs Art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101" name="Google Shape;101;p2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55563" lvl="0" indent="0" algn="l" rtl="0">
              <a:lnSpc>
                <a:spcPct val="100000"/>
              </a:lnSpc>
              <a:spcBef>
                <a:spcPts val="0"/>
              </a:spcBef>
              <a:spcAft>
                <a:spcPts val="0"/>
              </a:spcAft>
              <a:buSzPts val="2600"/>
              <a:buNone/>
            </a:pPr>
            <a:r>
              <a:rPr lang="en-US"/>
              <a:t>How is symbolism used in Native American culture?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107" name="Google Shape;107;p25"/>
          <p:cNvSpPr txBox="1">
            <a:spLocks noGrp="1"/>
          </p:cNvSpPr>
          <p:nvPr>
            <p:ph type="body" idx="1"/>
          </p:nvPr>
        </p:nvSpPr>
        <p:spPr>
          <a:xfrm>
            <a:off x="530350" y="2028502"/>
            <a:ext cx="7772400" cy="2337000"/>
          </a:xfrm>
          <a:prstGeom prst="rect">
            <a:avLst/>
          </a:prstGeom>
          <a:noFill/>
          <a:ln>
            <a:noFill/>
          </a:ln>
        </p:spPr>
        <p:txBody>
          <a:bodyPr spcFirstLastPara="1" wrap="square" lIns="45700" tIns="45700" rIns="45700" bIns="45700" anchor="t" anchorCtr="0">
            <a:normAutofit/>
          </a:bodyPr>
          <a:lstStyle/>
          <a:p>
            <a:pPr marL="457200" lvl="0" indent="-393700" algn="l" rtl="0">
              <a:lnSpc>
                <a:spcPct val="100000"/>
              </a:lnSpc>
              <a:spcBef>
                <a:spcPts val="0"/>
              </a:spcBef>
              <a:spcAft>
                <a:spcPts val="0"/>
              </a:spcAft>
              <a:buSzPts val="2600"/>
              <a:buChar char="•"/>
            </a:pPr>
            <a:r>
              <a:rPr lang="en-US" dirty="0"/>
              <a:t>Analyze the significance of symbolism within Native American culture and their regalia.</a:t>
            </a:r>
            <a:endParaRPr dirty="0"/>
          </a:p>
          <a:p>
            <a:pPr marL="457200" lvl="0" indent="-393700" algn="l" rtl="0">
              <a:lnSpc>
                <a:spcPct val="100000"/>
              </a:lnSpc>
              <a:spcBef>
                <a:spcPts val="0"/>
              </a:spcBef>
              <a:spcAft>
                <a:spcPts val="0"/>
              </a:spcAft>
              <a:buSzPts val="2600"/>
              <a:buChar char="•"/>
            </a:pPr>
            <a:r>
              <a:rPr lang="en-US" dirty="0"/>
              <a:t>Research a Native American author and their tribe.</a:t>
            </a:r>
            <a:endParaRPr dirty="0"/>
          </a:p>
          <a:p>
            <a:pPr marL="457200" lvl="0" indent="-393700" algn="l" rtl="0">
              <a:lnSpc>
                <a:spcPct val="100000"/>
              </a:lnSpc>
              <a:spcBef>
                <a:spcPts val="0"/>
              </a:spcBef>
              <a:spcAft>
                <a:spcPts val="0"/>
              </a:spcAft>
              <a:buSzPts val="2600"/>
              <a:buChar char="•"/>
            </a:pPr>
            <a:r>
              <a:rPr lang="en-US" dirty="0"/>
              <a:t>Compare and contrast Native American symbolism in the written word vs. visual arts.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120025"/>
            <a:ext cx="8229600" cy="3806100"/>
          </a:xfrm>
          <a:prstGeom prst="rect">
            <a:avLst/>
          </a:prstGeom>
          <a:noFill/>
          <a:ln>
            <a:noFill/>
          </a:ln>
        </p:spPr>
        <p:txBody>
          <a:bodyPr spcFirstLastPara="1" wrap="square" lIns="91425" tIns="45700" rIns="91425" bIns="45700" anchor="t" anchorCtr="0">
            <a:normAutofit/>
          </a:bodyPr>
          <a:lstStyle/>
          <a:p>
            <a:pPr marL="0" lvl="7" indent="0" algn="l" rtl="0">
              <a:lnSpc>
                <a:spcPct val="100000"/>
              </a:lnSpc>
              <a:spcBef>
                <a:spcPts val="240"/>
              </a:spcBef>
              <a:spcAft>
                <a:spcPts val="0"/>
              </a:spcAft>
              <a:buSzPts val="1200"/>
              <a:buFont typeface="Calibri"/>
              <a:buNone/>
            </a:pPr>
            <a:r>
              <a:rPr lang="en-US" sz="2600"/>
              <a:t>As we watch the video, create a list of symbols and regalia associated with each tribe.</a:t>
            </a:r>
            <a:endParaRP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Bell Ringer</a:t>
            </a:r>
            <a:endParaRPr/>
          </a:p>
        </p:txBody>
      </p:sp>
      <p:pic>
        <p:nvPicPr>
          <p:cNvPr id="114" name="Google Shape;114;p26"/>
          <p:cNvPicPr preferRelativeResize="0"/>
          <p:nvPr/>
        </p:nvPicPr>
        <p:blipFill>
          <a:blip r:embed="rId4">
            <a:alphaModFix/>
          </a:blip>
          <a:stretch>
            <a:fillRect/>
          </a:stretch>
        </p:blipFill>
        <p:spPr>
          <a:xfrm>
            <a:off x="6915850" y="279150"/>
            <a:ext cx="1770951" cy="913451"/>
          </a:xfrm>
          <a:prstGeom prst="rect">
            <a:avLst/>
          </a:prstGeom>
          <a:noFill/>
          <a:ln>
            <a:noFill/>
          </a:ln>
        </p:spPr>
      </p:pic>
      <p:sp>
        <p:nvSpPr>
          <p:cNvPr id="116" name="Google Shape;116;p26"/>
          <p:cNvSpPr txBox="1"/>
          <p:nvPr/>
        </p:nvSpPr>
        <p:spPr>
          <a:xfrm>
            <a:off x="2290175" y="4743300"/>
            <a:ext cx="4864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https://youtu.be/dWXf2uswcNY</a:t>
            </a:r>
            <a:endParaRPr dirty="0">
              <a:solidFill>
                <a:schemeClr val="dk1"/>
              </a:solidFill>
              <a:latin typeface="Calibri"/>
              <a:ea typeface="Calibri"/>
              <a:cs typeface="Calibri"/>
              <a:sym typeface="Calibri"/>
            </a:endParaRPr>
          </a:p>
        </p:txBody>
      </p:sp>
      <p:pic>
        <p:nvPicPr>
          <p:cNvPr id="2" name="Online Media 1" descr="Native Symbols at a Powwow">
            <a:hlinkClick r:id="rId5"/>
            <a:extLst>
              <a:ext uri="{FF2B5EF4-FFF2-40B4-BE49-F238E27FC236}">
                <a16:creationId xmlns:a16="http://schemas.microsoft.com/office/drawing/2014/main" id="{75E977D7-6C8E-CF94-83C0-2081682B47B9}"/>
              </a:ext>
            </a:extLst>
          </p:cNvPr>
          <p:cNvPicPr>
            <a:picLocks noRot="1" noChangeAspect="1"/>
          </p:cNvPicPr>
          <p:nvPr>
            <a:videoFile r:link="rId1"/>
          </p:nvPr>
        </p:nvPicPr>
        <p:blipFill>
          <a:blip r:embed="rId6"/>
          <a:stretch>
            <a:fillRect/>
          </a:stretch>
        </p:blipFill>
        <p:spPr>
          <a:xfrm>
            <a:off x="2290175" y="1977275"/>
            <a:ext cx="4864500" cy="27484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7"/>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7" indent="0" algn="l" rtl="0">
              <a:lnSpc>
                <a:spcPct val="100000"/>
              </a:lnSpc>
              <a:spcBef>
                <a:spcPts val="240"/>
              </a:spcBef>
              <a:spcAft>
                <a:spcPts val="0"/>
              </a:spcAft>
              <a:buSzPts val="1200"/>
              <a:buFont typeface="Calibri"/>
              <a:buNone/>
            </a:pPr>
            <a:r>
              <a:rPr lang="en-US" sz="2600" dirty="0"/>
              <a:t>Navigate to: </a:t>
            </a:r>
            <a:r>
              <a:rPr lang="en-US" sz="2600" u="sng" dirty="0">
                <a:solidFill>
                  <a:srgbClr val="0000FF"/>
                </a:solidFill>
                <a:hlinkClick r:id="rId4">
                  <a:extLst>
                    <a:ext uri="{A12FA001-AC4F-418D-AE19-62706E023703}">
                      <ahyp:hlinkClr xmlns:ahyp="http://schemas.microsoft.com/office/drawing/2018/hyperlinkcolor" val="tx"/>
                    </a:ext>
                  </a:extLst>
                </a:hlinkClick>
              </a:rPr>
              <a:t>http://k20.ou.edu/p</a:t>
            </a:r>
            <a:endParaRPr sz="2600" dirty="0">
              <a:solidFill>
                <a:srgbClr val="0000FF"/>
              </a:solidFill>
            </a:endParaRPr>
          </a:p>
          <a:p>
            <a:pPr marL="0" lvl="7" indent="0" algn="l" rtl="0">
              <a:lnSpc>
                <a:spcPct val="100000"/>
              </a:lnSpc>
              <a:spcBef>
                <a:spcPts val="240"/>
              </a:spcBef>
              <a:spcAft>
                <a:spcPts val="0"/>
              </a:spcAft>
              <a:buSzPts val="1200"/>
              <a:buFont typeface="Calibri"/>
              <a:buNone/>
            </a:pPr>
            <a:r>
              <a:rPr lang="en-US" sz="2600" dirty="0"/>
              <a:t>Read the poem and highlight the symbolism present.</a:t>
            </a:r>
            <a:endParaRPr sz="2600" dirty="0"/>
          </a:p>
          <a:p>
            <a:pPr marL="0" lvl="7" indent="0" algn="l" rtl="0">
              <a:lnSpc>
                <a:spcPct val="100000"/>
              </a:lnSpc>
              <a:spcBef>
                <a:spcPts val="240"/>
              </a:spcBef>
              <a:spcAft>
                <a:spcPts val="0"/>
              </a:spcAft>
              <a:buSzPts val="1200"/>
              <a:buFont typeface="Calibri"/>
              <a:buNone/>
            </a:pPr>
            <a:r>
              <a:rPr lang="en-US" sz="2600" dirty="0"/>
              <a:t>Explain why you highlighted that word or phrase. </a:t>
            </a:r>
          </a:p>
          <a:p>
            <a:pPr marL="0" lvl="7" indent="0" algn="l" rtl="0">
              <a:lnSpc>
                <a:spcPct val="100000"/>
              </a:lnSpc>
              <a:spcBef>
                <a:spcPts val="240"/>
              </a:spcBef>
              <a:spcAft>
                <a:spcPts val="0"/>
              </a:spcAft>
              <a:buSzPts val="1200"/>
              <a:buFont typeface="Calibri"/>
              <a:buNone/>
            </a:pPr>
            <a:r>
              <a:rPr lang="en-US" sz="2600" dirty="0"/>
              <a:t>Guiding questions to consider:</a:t>
            </a:r>
            <a:endParaRPr sz="2600" dirty="0"/>
          </a:p>
          <a:p>
            <a:pPr marL="457200" lvl="0" indent="-393700" algn="l" rtl="0">
              <a:lnSpc>
                <a:spcPct val="100000"/>
              </a:lnSpc>
              <a:spcBef>
                <a:spcPts val="240"/>
              </a:spcBef>
              <a:spcAft>
                <a:spcPts val="0"/>
              </a:spcAft>
              <a:buSzPts val="2600"/>
              <a:buChar char="●"/>
            </a:pPr>
            <a:r>
              <a:rPr lang="en-US" dirty="0"/>
              <a:t>Why did you highlight this word or phrase?</a:t>
            </a:r>
            <a:endParaRPr dirty="0"/>
          </a:p>
          <a:p>
            <a:pPr marL="457200" lvl="0" indent="-393700" algn="l" rtl="0">
              <a:lnSpc>
                <a:spcPct val="100000"/>
              </a:lnSpc>
              <a:spcBef>
                <a:spcPts val="0"/>
              </a:spcBef>
              <a:spcAft>
                <a:spcPts val="0"/>
              </a:spcAft>
              <a:buSzPts val="2600"/>
              <a:buChar char="●"/>
            </a:pPr>
            <a:r>
              <a:rPr lang="en-US" dirty="0"/>
              <a:t>How is this an example of symbolism?</a:t>
            </a:r>
            <a:endParaRPr dirty="0"/>
          </a:p>
          <a:p>
            <a:pPr marL="457200" lvl="0" indent="-393700" algn="l" rtl="0">
              <a:lnSpc>
                <a:spcPct val="100000"/>
              </a:lnSpc>
              <a:spcBef>
                <a:spcPts val="0"/>
              </a:spcBef>
              <a:spcAft>
                <a:spcPts val="0"/>
              </a:spcAft>
              <a:buSzPts val="2600"/>
              <a:buChar char="●"/>
            </a:pPr>
            <a:r>
              <a:rPr lang="en-US" dirty="0"/>
              <a:t>What is this a symbol of?</a:t>
            </a:r>
            <a:endParaRPr dirty="0"/>
          </a:p>
          <a:p>
            <a:pPr marL="457200" lvl="0" indent="-393700" algn="l" rtl="0">
              <a:lnSpc>
                <a:spcPct val="100000"/>
              </a:lnSpc>
              <a:spcBef>
                <a:spcPts val="0"/>
              </a:spcBef>
              <a:spcAft>
                <a:spcPts val="0"/>
              </a:spcAft>
              <a:buSzPts val="2600"/>
              <a:buChar char="●"/>
            </a:pPr>
            <a:r>
              <a:rPr lang="en-US" dirty="0"/>
              <a:t>What clarifying questions do you have?</a:t>
            </a:r>
            <a:endParaRPr dirty="0"/>
          </a:p>
        </p:txBody>
      </p:sp>
      <p:sp>
        <p:nvSpPr>
          <p:cNvPr id="122" name="Google Shape;122;p2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Why-Lighting Poetry</a:t>
            </a:r>
            <a:endParaRPr/>
          </a:p>
        </p:txBody>
      </p:sp>
      <p:pic>
        <p:nvPicPr>
          <p:cNvPr id="123" name="Google Shape;123;p27"/>
          <p:cNvPicPr preferRelativeResize="0"/>
          <p:nvPr/>
        </p:nvPicPr>
        <p:blipFill>
          <a:blip r:embed="rId5">
            <a:alphaModFix/>
          </a:blip>
          <a:stretch>
            <a:fillRect/>
          </a:stretch>
        </p:blipFill>
        <p:spPr>
          <a:xfrm>
            <a:off x="7411724" y="175375"/>
            <a:ext cx="1312475" cy="1385600"/>
          </a:xfrm>
          <a:prstGeom prst="rect">
            <a:avLst/>
          </a:prstGeom>
          <a:noFill/>
          <a:ln>
            <a:noFill/>
          </a:ln>
        </p:spPr>
      </p:pic>
      <p:pic>
        <p:nvPicPr>
          <p:cNvPr id="2" name="Online Media 1" descr="K20 Center 10 minute timer">
            <a:hlinkClick r:id="" action="ppaction://media"/>
            <a:extLst>
              <a:ext uri="{FF2B5EF4-FFF2-40B4-BE49-F238E27FC236}">
                <a16:creationId xmlns:a16="http://schemas.microsoft.com/office/drawing/2014/main" id="{2EAADE64-597A-299D-1A12-F6E6298F2F02}"/>
              </a:ext>
            </a:extLst>
          </p:cNvPr>
          <p:cNvPicPr>
            <a:picLocks noRot="1" noChangeAspect="1"/>
          </p:cNvPicPr>
          <p:nvPr>
            <a:videoFile r:link="rId1"/>
          </p:nvPr>
        </p:nvPicPr>
        <p:blipFill>
          <a:blip r:embed="rId6"/>
          <a:stretch>
            <a:fillRect/>
          </a:stretch>
        </p:blipFill>
        <p:spPr>
          <a:xfrm>
            <a:off x="6875661" y="2698970"/>
            <a:ext cx="2162763" cy="12219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lnSpcReduction="10000"/>
          </a:bodyPr>
          <a:lstStyle/>
          <a:p>
            <a:pPr marL="457200" lvl="0" indent="-393700" algn="l" rtl="0">
              <a:spcBef>
                <a:spcPts val="520"/>
              </a:spcBef>
              <a:spcAft>
                <a:spcPts val="0"/>
              </a:spcAft>
              <a:buSzPts val="2600"/>
              <a:buChar char="●"/>
            </a:pPr>
            <a:r>
              <a:rPr lang="en-US" dirty="0"/>
              <a:t>What were some symbols that stood out in your poems?</a:t>
            </a:r>
            <a:endParaRPr dirty="0"/>
          </a:p>
          <a:p>
            <a:pPr marL="457200" lvl="0" indent="-393700" algn="l" rtl="0">
              <a:spcBef>
                <a:spcPts val="0"/>
              </a:spcBef>
              <a:spcAft>
                <a:spcPts val="0"/>
              </a:spcAft>
              <a:buSzPts val="2600"/>
              <a:buChar char="●"/>
            </a:pPr>
            <a:r>
              <a:rPr lang="en-US" dirty="0"/>
              <a:t>Did any of the symbols in your poem connect to the tribal regalia in the video?</a:t>
            </a:r>
            <a:endParaRPr dirty="0"/>
          </a:p>
          <a:p>
            <a:pPr marL="457200" lvl="0" indent="-393700" algn="l" rtl="0">
              <a:spcBef>
                <a:spcPts val="0"/>
              </a:spcBef>
              <a:spcAft>
                <a:spcPts val="0"/>
              </a:spcAft>
              <a:buSzPts val="2600"/>
              <a:buChar char="●"/>
            </a:pPr>
            <a:r>
              <a:rPr lang="en-US" dirty="0"/>
              <a:t>Does anyone think the author of the poem may be affiliated with one of the tribes in the video? Why or why not?</a:t>
            </a:r>
            <a:endParaRPr dirty="0"/>
          </a:p>
          <a:p>
            <a:pPr marL="457200" lvl="0" indent="-393700" algn="l" rtl="0">
              <a:spcBef>
                <a:spcPts val="0"/>
              </a:spcBef>
              <a:spcAft>
                <a:spcPts val="0"/>
              </a:spcAft>
              <a:buSzPts val="2600"/>
              <a:buChar char="●"/>
            </a:pPr>
            <a:r>
              <a:rPr lang="en-US" dirty="0"/>
              <a:t>What similarities and differences did you find regarding the symbolism in both the poem and the video?</a:t>
            </a:r>
            <a:endParaRPr dirty="0"/>
          </a:p>
        </p:txBody>
      </p:sp>
      <p:sp>
        <p:nvSpPr>
          <p:cNvPr id="130" name="Google Shape;130;p2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Symbolism: Poem vs Video</a:t>
            </a:r>
            <a:endParaRPr/>
          </a:p>
        </p:txBody>
      </p:sp>
      <p:pic>
        <p:nvPicPr>
          <p:cNvPr id="131" name="Google Shape;131;p28"/>
          <p:cNvPicPr preferRelativeResize="0"/>
          <p:nvPr/>
        </p:nvPicPr>
        <p:blipFill>
          <a:blip r:embed="rId3">
            <a:alphaModFix/>
          </a:blip>
          <a:stretch>
            <a:fillRect/>
          </a:stretch>
        </p:blipFill>
        <p:spPr>
          <a:xfrm>
            <a:off x="6512025" y="48625"/>
            <a:ext cx="2308200" cy="12983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240"/>
              </a:spcBef>
              <a:spcAft>
                <a:spcPts val="0"/>
              </a:spcAft>
              <a:buSzPts val="2600"/>
              <a:buChar char="●"/>
            </a:pPr>
            <a:r>
              <a:rPr lang="en-US" dirty="0"/>
              <a:t>Navigate to: </a:t>
            </a:r>
            <a:r>
              <a:rPr lang="en-US" u="sng" dirty="0">
                <a:solidFill>
                  <a:srgbClr val="0000FF"/>
                </a:solidFill>
                <a:hlinkClick r:id="rId4">
                  <a:extLst>
                    <a:ext uri="{A12FA001-AC4F-418D-AE19-62706E023703}">
                      <ahyp:hlinkClr xmlns:ahyp="http://schemas.microsoft.com/office/drawing/2018/hyperlinkcolor" val="tx"/>
                    </a:ext>
                  </a:extLst>
                </a:hlinkClick>
              </a:rPr>
              <a:t>http://k20.ou.edu/p</a:t>
            </a:r>
            <a:endParaRPr dirty="0">
              <a:highlight>
                <a:srgbClr val="FFFF00"/>
              </a:highlight>
            </a:endParaRPr>
          </a:p>
          <a:p>
            <a:pPr marL="457200" lvl="0" indent="-393700" algn="l" rtl="0">
              <a:spcBef>
                <a:spcPts val="0"/>
              </a:spcBef>
              <a:spcAft>
                <a:spcPts val="0"/>
              </a:spcAft>
              <a:buSzPts val="2600"/>
              <a:buChar char="●"/>
            </a:pPr>
            <a:r>
              <a:rPr lang="en-US" dirty="0"/>
              <a:t>Find information about your author and their tribe and place it in the first and second columns of your handout.</a:t>
            </a:r>
            <a:endParaRPr dirty="0"/>
          </a:p>
          <a:p>
            <a:pPr marL="457200" lvl="0" indent="-393700" algn="l" rtl="0">
              <a:spcBef>
                <a:spcPts val="0"/>
              </a:spcBef>
              <a:spcAft>
                <a:spcPts val="0"/>
              </a:spcAft>
              <a:buSzPts val="2600"/>
              <a:buChar char="●"/>
            </a:pPr>
            <a:r>
              <a:rPr lang="en-US" dirty="0"/>
              <a:t>Answer the questions on the Author Research graphic organizer.</a:t>
            </a:r>
            <a:endParaRPr dirty="0"/>
          </a:p>
        </p:txBody>
      </p:sp>
      <p:sp>
        <p:nvSpPr>
          <p:cNvPr id="137" name="Google Shape;137;p2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Author Research</a:t>
            </a:r>
            <a:endParaRPr/>
          </a:p>
        </p:txBody>
      </p:sp>
      <p:pic>
        <p:nvPicPr>
          <p:cNvPr id="139" name="Google Shape;139;p29"/>
          <p:cNvPicPr preferRelativeResize="0"/>
          <p:nvPr/>
        </p:nvPicPr>
        <p:blipFill>
          <a:blip r:embed="rId5">
            <a:alphaModFix/>
          </a:blip>
          <a:stretch>
            <a:fillRect/>
          </a:stretch>
        </p:blipFill>
        <p:spPr>
          <a:xfrm>
            <a:off x="7159425" y="73100"/>
            <a:ext cx="1608428" cy="1608428"/>
          </a:xfrm>
          <a:prstGeom prst="rect">
            <a:avLst/>
          </a:prstGeom>
          <a:noFill/>
          <a:ln>
            <a:noFill/>
          </a:ln>
        </p:spPr>
      </p:pic>
      <p:pic>
        <p:nvPicPr>
          <p:cNvPr id="2" name="Online Media 1" descr="K20 Center 10 minute timer">
            <a:hlinkClick r:id="" action="ppaction://media"/>
            <a:extLst>
              <a:ext uri="{FF2B5EF4-FFF2-40B4-BE49-F238E27FC236}">
                <a16:creationId xmlns:a16="http://schemas.microsoft.com/office/drawing/2014/main" id="{B6AE14B9-084D-F10A-58F6-A7C7364E9B00}"/>
              </a:ext>
            </a:extLst>
          </p:cNvPr>
          <p:cNvPicPr>
            <a:picLocks noRot="1" noChangeAspect="1"/>
          </p:cNvPicPr>
          <p:nvPr>
            <a:videoFile r:link="rId1"/>
          </p:nvPr>
        </p:nvPicPr>
        <p:blipFill>
          <a:blip r:embed="rId6"/>
          <a:stretch>
            <a:fillRect/>
          </a:stretch>
        </p:blipFill>
        <p:spPr>
          <a:xfrm>
            <a:off x="2785165" y="3026402"/>
            <a:ext cx="3432755" cy="19395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0"/>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7" indent="0" algn="l" rtl="0">
              <a:lnSpc>
                <a:spcPct val="100000"/>
              </a:lnSpc>
              <a:spcBef>
                <a:spcPts val="240"/>
              </a:spcBef>
              <a:spcAft>
                <a:spcPts val="0"/>
              </a:spcAft>
              <a:buSzPts val="1200"/>
              <a:buFont typeface="Calibri"/>
              <a:buNone/>
            </a:pPr>
            <a:r>
              <a:rPr lang="en-US" sz="2600"/>
              <a:t>Reread your poem and highlight any additional symbolism present in a new color.</a:t>
            </a:r>
            <a:endParaRPr sz="2600"/>
          </a:p>
          <a:p>
            <a:pPr marL="0" lvl="7" indent="0" algn="l" rtl="0">
              <a:lnSpc>
                <a:spcPct val="100000"/>
              </a:lnSpc>
              <a:spcBef>
                <a:spcPts val="240"/>
              </a:spcBef>
              <a:spcAft>
                <a:spcPts val="0"/>
              </a:spcAft>
              <a:buSzPts val="1200"/>
              <a:buFont typeface="Calibri"/>
              <a:buNone/>
            </a:pPr>
            <a:r>
              <a:rPr lang="en-US" sz="2600"/>
              <a:t>Explain why you highlighted any new words or phrases. Guiding questions to consider:</a:t>
            </a:r>
            <a:endParaRPr sz="2600"/>
          </a:p>
          <a:p>
            <a:pPr marL="457200" lvl="0" indent="-393700" algn="l" rtl="0">
              <a:lnSpc>
                <a:spcPct val="100000"/>
              </a:lnSpc>
              <a:spcBef>
                <a:spcPts val="240"/>
              </a:spcBef>
              <a:spcAft>
                <a:spcPts val="0"/>
              </a:spcAft>
              <a:buSzPts val="2600"/>
              <a:buChar char="●"/>
            </a:pPr>
            <a:r>
              <a:rPr lang="en-US"/>
              <a:t>Why did you highlight this word or phrase?</a:t>
            </a:r>
            <a:endParaRPr/>
          </a:p>
          <a:p>
            <a:pPr marL="457200" lvl="0" indent="-393700" algn="l" rtl="0">
              <a:lnSpc>
                <a:spcPct val="100000"/>
              </a:lnSpc>
              <a:spcBef>
                <a:spcPts val="0"/>
              </a:spcBef>
              <a:spcAft>
                <a:spcPts val="0"/>
              </a:spcAft>
              <a:buSzPts val="2600"/>
              <a:buChar char="●"/>
            </a:pPr>
            <a:r>
              <a:rPr lang="en-US"/>
              <a:t>How is this an example of symbolism?</a:t>
            </a:r>
            <a:endParaRPr/>
          </a:p>
          <a:p>
            <a:pPr marL="457200" lvl="0" indent="-393700" algn="l" rtl="0">
              <a:lnSpc>
                <a:spcPct val="100000"/>
              </a:lnSpc>
              <a:spcBef>
                <a:spcPts val="0"/>
              </a:spcBef>
              <a:spcAft>
                <a:spcPts val="0"/>
              </a:spcAft>
              <a:buSzPts val="2600"/>
              <a:buChar char="●"/>
            </a:pPr>
            <a:r>
              <a:rPr lang="en-US"/>
              <a:t>What is this a symbol of?</a:t>
            </a:r>
            <a:endParaRPr/>
          </a:p>
          <a:p>
            <a:pPr marL="457200" lvl="0" indent="-393700" algn="l" rtl="0">
              <a:lnSpc>
                <a:spcPct val="100000"/>
              </a:lnSpc>
              <a:spcBef>
                <a:spcPts val="0"/>
              </a:spcBef>
              <a:spcAft>
                <a:spcPts val="0"/>
              </a:spcAft>
              <a:buSzPts val="2600"/>
              <a:buChar char="●"/>
            </a:pPr>
            <a:r>
              <a:rPr lang="en-US"/>
              <a:t>What clarifying questions do you have?</a:t>
            </a:r>
            <a:endParaRPr/>
          </a:p>
        </p:txBody>
      </p:sp>
      <p:sp>
        <p:nvSpPr>
          <p:cNvPr id="145" name="Google Shape;145;p3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Why-Lighting Poetry</a:t>
            </a:r>
            <a:endParaRPr/>
          </a:p>
        </p:txBody>
      </p:sp>
      <p:pic>
        <p:nvPicPr>
          <p:cNvPr id="146" name="Google Shape;146;p30"/>
          <p:cNvPicPr preferRelativeResize="0"/>
          <p:nvPr/>
        </p:nvPicPr>
        <p:blipFill>
          <a:blip r:embed="rId3">
            <a:alphaModFix/>
          </a:blip>
          <a:stretch>
            <a:fillRect/>
          </a:stretch>
        </p:blipFill>
        <p:spPr>
          <a:xfrm>
            <a:off x="7629575" y="175375"/>
            <a:ext cx="1094625" cy="1155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1332</Words>
  <Application>Microsoft Office PowerPoint</Application>
  <PresentationFormat>On-screen Show (16:9)</PresentationFormat>
  <Paragraphs>112</Paragraphs>
  <Slides>20</Slides>
  <Notes>20</Notes>
  <HiddenSlides>1</HiddenSlides>
  <MMClips>3</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Noto Sans Symbols</vt:lpstr>
      <vt:lpstr>LEARN theme</vt:lpstr>
      <vt:lpstr>LEARN theme</vt:lpstr>
      <vt:lpstr>PowerPoint Presentation</vt:lpstr>
      <vt:lpstr>Native Symbols in the Modern World</vt:lpstr>
      <vt:lpstr>Essential Question</vt:lpstr>
      <vt:lpstr>Lesson Objectives</vt:lpstr>
      <vt:lpstr>Bell Ringer</vt:lpstr>
      <vt:lpstr>Why-Lighting Poetry</vt:lpstr>
      <vt:lpstr>Symbolism: Poem vs Video</vt:lpstr>
      <vt:lpstr>Author Research</vt:lpstr>
      <vt:lpstr>Why-Lighting Poetry</vt:lpstr>
      <vt:lpstr>One-Pager</vt:lpstr>
      <vt:lpstr>What did you create?</vt:lpstr>
      <vt:lpstr>Essential Question</vt:lpstr>
      <vt:lpstr>Lesson Objectives</vt:lpstr>
      <vt:lpstr>It’s OPTIC-AL</vt:lpstr>
      <vt:lpstr>Historical Document by Michael Two Bulls</vt:lpstr>
      <vt:lpstr>Aunt Becky by Le’Ana Asher</vt:lpstr>
      <vt:lpstr>Pueblo Feast Day 2005 by David Bradley</vt:lpstr>
      <vt:lpstr>Quarantining at Gramma’s House by Jonathan Thunder</vt:lpstr>
      <vt:lpstr>CER: Poem vs Art</vt:lpstr>
      <vt:lpstr>CER: Poem vs 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Symbols in the Modern World</dc:title>
  <dc:creator>K20 Center</dc:creator>
  <cp:lastModifiedBy>Bigler, Elijah B.</cp:lastModifiedBy>
  <cp:revision>1</cp:revision>
  <dcterms:modified xsi:type="dcterms:W3CDTF">2023-09-07T15:06:11Z</dcterms:modified>
</cp:coreProperties>
</file>