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m2QgL+OkeyWIK0kwrL2MrPZBi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rchives.gov/founding-docs/bill-of-rights-transcript#toc-amendment-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6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6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EVS_yYQoLJ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rchives.gov/founding-docs/bill-of-rights-transcript#toc-amendment-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6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16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EVS_yYQoLJ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6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ba374fbc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2ba374fb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True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b6ae534c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2b6ae534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https://www.archives.gov/founding-docs/bill-of-rights-transcript#toc-amendment-i</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8f20f249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28f20f249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92929"/>
                </a:solidFill>
              </a:rPr>
              <a:t>K20 Center. (n.d.).Claim Cards. Strategy. </a:t>
            </a:r>
            <a:r>
              <a:rPr lang="en-US" sz="1200" u="sng">
                <a:solidFill>
                  <a:schemeClr val="hlink"/>
                </a:solidFill>
                <a:hlinkClick r:id="rId3"/>
              </a:rPr>
              <a:t>https://learn.k20center.ou.edu/strategy/160</a:t>
            </a:r>
            <a:endParaRPr sz="1200">
              <a:solidFill>
                <a:srgbClr val="292929"/>
              </a:solidFill>
            </a:endParaRPr>
          </a:p>
          <a:p>
            <a:pPr marL="0" lvl="0" indent="0" algn="l" rtl="0">
              <a:spcBef>
                <a:spcPts val="0"/>
              </a:spcBef>
              <a:spcAft>
                <a:spcPts val="0"/>
              </a:spcAft>
              <a:buClr>
                <a:schemeClr val="dk1"/>
              </a:buClr>
              <a:buSzPts val="1100"/>
              <a:buFont typeface="Arial"/>
              <a:buNone/>
            </a:pPr>
            <a:endParaRPr sz="1200">
              <a:solidFill>
                <a:srgbClr val="292929"/>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8f20f249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8f20f249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rPr>
              <a:t>K20 Center. (n.d.).Claim Cards. Strategy. </a:t>
            </a:r>
            <a:r>
              <a:rPr lang="en-US" sz="1200" u="sng">
                <a:solidFill>
                  <a:schemeClr val="hlink"/>
                </a:solidFill>
                <a:hlinkClick r:id="rId3"/>
              </a:rPr>
              <a:t>https://learn.k20center.ou.edu/strategy/160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28f20f249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28f20f249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i="1"/>
              <a:t>K20 Center 5 minute timer</a:t>
            </a:r>
            <a:r>
              <a:rPr lang="en-US"/>
              <a:t>. YouTube. (2021, September 21). </a:t>
            </a:r>
            <a:r>
              <a:rPr lang="en-US" u="sng">
                <a:solidFill>
                  <a:schemeClr val="hlink"/>
                </a:solidFill>
                <a:hlinkClick r:id="rId3"/>
              </a:rPr>
              <a:t>https://youtu.be/EVS_yYQoLJg</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28f20f249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28f20f249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Gitlow v. New York. Video. https://www.youtube.com/watch?v=eSIACD4skAQ</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8f20f249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28f20f249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92929"/>
                </a:solidFill>
              </a:rPr>
              <a:t>K20 Center. (n.d.).I Notice, I Wonder. Strategy. </a:t>
            </a:r>
            <a:r>
              <a:rPr lang="en-US" sz="1200" u="sng">
                <a:solidFill>
                  <a:schemeClr val="hlink"/>
                </a:solidFill>
                <a:hlinkClick r:id="rId3"/>
              </a:rPr>
              <a:t>https://learn.k20center.ou.edu/strategy/180</a:t>
            </a:r>
            <a:endParaRPr sz="1200">
              <a:solidFill>
                <a:srgbClr val="292929"/>
              </a:solidFill>
            </a:endParaRPr>
          </a:p>
          <a:p>
            <a:pPr marL="0" lvl="0" indent="0" algn="l" rtl="0">
              <a:spcBef>
                <a:spcPts val="0"/>
              </a:spcBef>
              <a:spcAft>
                <a:spcPts val="0"/>
              </a:spcAft>
              <a:buClr>
                <a:schemeClr val="dk1"/>
              </a:buClr>
              <a:buSzPts val="1100"/>
              <a:buFont typeface="Arial"/>
              <a:buNone/>
            </a:pPr>
            <a:endParaRPr sz="1200">
              <a:solidFill>
                <a:srgbClr val="292929"/>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28f20f249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28f20f249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147af82c7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147af82c7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47af82c7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147af82c7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28f20f249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28f20f249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47af82c7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47af82c7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https://www.archives.gov/founding-docs/bill-of-rights-transcript#toc-amendment-i</a:t>
            </a: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8f20f249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8f20f249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92929"/>
                </a:solidFill>
              </a:rPr>
              <a:t>K20 Center. (n.d.). Claim Cards. Strategy. </a:t>
            </a:r>
            <a:r>
              <a:rPr lang="en-US" sz="1200" u="sng" dirty="0">
                <a:solidFill>
                  <a:schemeClr val="hlink"/>
                </a:solidFill>
                <a:hlinkClick r:id="rId3"/>
              </a:rPr>
              <a:t>https://learn.k20center.ou.edu/strategy/160</a:t>
            </a:r>
            <a:endParaRPr sz="1200" dirty="0">
              <a:solidFill>
                <a:srgbClr val="292929"/>
              </a:solidFill>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8f20f249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28f20f249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rPr>
              <a:t>K20 Center. (n.d.).Claim Cards. Strategy. </a:t>
            </a:r>
            <a:r>
              <a:rPr lang="en-US" sz="1200" u="sng">
                <a:solidFill>
                  <a:schemeClr val="hlink"/>
                </a:solidFill>
                <a:hlinkClick r:id="rId3"/>
              </a:rPr>
              <a:t>https://learn.k20center.ou.edu/strategy/160</a:t>
            </a:r>
            <a:endParaRPr sz="1200">
              <a:solidFill>
                <a:srgbClr val="292929"/>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147af82c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147af82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i="1" dirty="0"/>
              <a:t>K20 Center 5 minute timer</a:t>
            </a:r>
            <a:r>
              <a:rPr lang="en-US" dirty="0"/>
              <a:t>. YouTube. (2021, September 21). </a:t>
            </a:r>
            <a:r>
              <a:rPr lang="en-US" u="sng" dirty="0">
                <a:solidFill>
                  <a:schemeClr val="hlink"/>
                </a:solidFill>
                <a:hlinkClick r:id="rId3"/>
              </a:rPr>
              <a:t>https://youtu.be/EVS_yYQoLJg</a:t>
            </a:r>
            <a:endParaRPr dirty="0"/>
          </a:p>
          <a:p>
            <a:pPr marL="0" lvl="0" indent="0" algn="l" rtl="0">
              <a:lnSpc>
                <a:spcPct val="115000"/>
              </a:lnSpc>
              <a:spcBef>
                <a:spcPts val="1200"/>
              </a:spcBef>
              <a:spcAft>
                <a:spcPts val="0"/>
              </a:spcAft>
              <a:buClr>
                <a:schemeClr val="dk1"/>
              </a:buClr>
              <a:buSzPts val="1100"/>
              <a:buFont typeface="Arial"/>
              <a:buNone/>
            </a:pPr>
            <a:r>
              <a:rPr lang="en-US" dirty="0"/>
              <a:t> </a:t>
            </a:r>
            <a:endParaRPr dirty="0"/>
          </a:p>
          <a:p>
            <a:pPr marL="0" lvl="0" indent="0" algn="l" rtl="0">
              <a:spcBef>
                <a:spcPts val="120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d6feb99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2d6feb99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rPr>
              <a:t>K20 Center. (n.d.).Claim Cards. Strategy. </a:t>
            </a:r>
            <a:r>
              <a:rPr lang="en-US" sz="1200" u="sng">
                <a:solidFill>
                  <a:schemeClr val="hlink"/>
                </a:solidFill>
                <a:hlinkClick r:id="rId3"/>
              </a:rPr>
              <a:t>https://learn.k20center.ou.edu/strategy/160</a:t>
            </a:r>
            <a:endParaRPr sz="1200">
              <a:solidFill>
                <a:srgbClr val="292929"/>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8f20f249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28f20f249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28f20f249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28f20f249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28f20f249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28f20f249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28f20f249b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28f20f249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28f20f249b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28f20f249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8f20f249b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28f20f249b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8f20f249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8f20f249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True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8f20f249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8f20f249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False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8f20f249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28f20f249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True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2ba374fb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2ba374fb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False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9gy-1Z2Sa-c"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SIACD4skA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hyperlink" Target="http://www.youtube.com/watch?v=9gy-1Z2Sa-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2ba374fbcc_0_5"/>
          <p:cNvSpPr txBox="1">
            <a:spLocks noGrp="1"/>
          </p:cNvSpPr>
          <p:nvPr>
            <p:ph type="body" idx="1"/>
          </p:nvPr>
        </p:nvSpPr>
        <p:spPr>
          <a:xfrm>
            <a:off x="457200" y="1309352"/>
            <a:ext cx="8229600" cy="2661069"/>
          </a:xfrm>
          <a:prstGeom prst="rect">
            <a:avLst/>
          </a:prstGeom>
        </p:spPr>
        <p:txBody>
          <a:bodyPr spcFirstLastPara="1" wrap="square" lIns="91425" tIns="45700" rIns="91425" bIns="45700" anchor="ctr" anchorCtr="0">
            <a:normAutofit/>
          </a:bodyPr>
          <a:lstStyle/>
          <a:p>
            <a:pPr marL="0" lvl="0" indent="0" algn="ctr" rtl="0">
              <a:lnSpc>
                <a:spcPct val="115000"/>
              </a:lnSpc>
              <a:spcBef>
                <a:spcPts val="1500"/>
              </a:spcBef>
              <a:spcAft>
                <a:spcPts val="1500"/>
              </a:spcAft>
              <a:buNone/>
            </a:pPr>
            <a:r>
              <a:rPr lang="en-US" sz="4000" b="1" dirty="0"/>
              <a:t>Freedom of speech includes art, music, written expression, and other mediums.</a:t>
            </a:r>
            <a:endParaRPr sz="4000" b="1" dirty="0"/>
          </a:p>
        </p:txBody>
      </p:sp>
      <p:sp>
        <p:nvSpPr>
          <p:cNvPr id="144" name="Google Shape;144;g22ba374fbcc_0_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True or False?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2b6ae534ce_0_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r>
              <a:rPr lang="en-US"/>
              <a:t>“Congress shall make no law respecting an establishment of religion, or prohibiting the free exercise thereof; or </a:t>
            </a:r>
            <a:r>
              <a:rPr lang="en-US">
                <a:highlight>
                  <a:srgbClr val="F1C232"/>
                </a:highlight>
              </a:rPr>
              <a:t>abridging the freedom of speech, or of the press; or the right of the people peaceably to assemble, and to petition the Government for a redress of grievances.</a:t>
            </a:r>
            <a:r>
              <a:rPr lang="en-US"/>
              <a:t>”</a:t>
            </a:r>
            <a:endParaRPr/>
          </a:p>
          <a:p>
            <a:pPr marL="0" lvl="0" indent="0" algn="l" rtl="0">
              <a:spcBef>
                <a:spcPts val="520"/>
              </a:spcBef>
              <a:spcAft>
                <a:spcPts val="0"/>
              </a:spcAft>
              <a:buNone/>
            </a:pPr>
            <a:endParaRPr/>
          </a:p>
        </p:txBody>
      </p:sp>
      <p:sp>
        <p:nvSpPr>
          <p:cNvPr id="150" name="Google Shape;150;g22b6ae534ce_0_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U.S. Constitution - Amendment 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28f20f249b_0_32"/>
          <p:cNvSpPr txBox="1">
            <a:spLocks noGrp="1"/>
          </p:cNvSpPr>
          <p:nvPr>
            <p:ph type="body" idx="1"/>
          </p:nvPr>
        </p:nvSpPr>
        <p:spPr>
          <a:xfrm>
            <a:off x="342900" y="1002547"/>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dirty="0"/>
              <a:t>Cut the claim cards apart.</a:t>
            </a:r>
            <a:endParaRPr dirty="0"/>
          </a:p>
          <a:p>
            <a:pPr marL="457200" lvl="0" indent="-393700" algn="l" rtl="0">
              <a:spcBef>
                <a:spcPts val="0"/>
              </a:spcBef>
              <a:spcAft>
                <a:spcPts val="0"/>
              </a:spcAft>
              <a:buSzPts val="2600"/>
              <a:buAutoNum type="arabicPeriod"/>
            </a:pPr>
            <a:r>
              <a:rPr lang="en-US" dirty="0"/>
              <a:t>Instruct the groups to read over each case.</a:t>
            </a:r>
            <a:endParaRPr dirty="0"/>
          </a:p>
          <a:p>
            <a:pPr marL="457200" lvl="0" indent="-393700" algn="l" rtl="0">
              <a:spcBef>
                <a:spcPts val="0"/>
              </a:spcBef>
              <a:spcAft>
                <a:spcPts val="0"/>
              </a:spcAft>
              <a:buSzPts val="2600"/>
              <a:buAutoNum type="arabicPeriod"/>
            </a:pPr>
            <a:r>
              <a:rPr lang="en-US" dirty="0"/>
              <a:t>Ask: </a:t>
            </a:r>
          </a:p>
          <a:p>
            <a:pPr marL="977900" lvl="2" indent="0">
              <a:spcBef>
                <a:spcPts val="0"/>
              </a:spcBef>
              <a:buSzPts val="2600"/>
              <a:buNone/>
            </a:pPr>
            <a:r>
              <a:rPr lang="en-US" sz="2000" dirty="0"/>
              <a:t>“Is the action of the defendant(s) protected by the First Amendment and freedom of speech?”</a:t>
            </a:r>
            <a:endParaRPr sz="2000" dirty="0"/>
          </a:p>
          <a:p>
            <a:pPr marL="577850" lvl="0" indent="-514350" algn="l" rtl="0">
              <a:spcBef>
                <a:spcPts val="520"/>
              </a:spcBef>
              <a:spcAft>
                <a:spcPts val="0"/>
              </a:spcAft>
              <a:buSzPts val="2600"/>
              <a:buFont typeface="+mj-lt"/>
              <a:buAutoNum type="arabicPeriod" startAt="4"/>
            </a:pPr>
            <a:r>
              <a:rPr lang="en-US" dirty="0"/>
              <a:t>Sort the claim cards into “Protected” and “Not Protected” piles.</a:t>
            </a:r>
            <a:endParaRPr dirty="0"/>
          </a:p>
          <a:p>
            <a:pPr marL="0" lvl="0" indent="0" algn="l" rtl="0">
              <a:spcBef>
                <a:spcPts val="520"/>
              </a:spcBef>
              <a:spcAft>
                <a:spcPts val="0"/>
              </a:spcAft>
              <a:buNone/>
            </a:pPr>
            <a:endParaRPr dirty="0"/>
          </a:p>
        </p:txBody>
      </p:sp>
      <p:sp>
        <p:nvSpPr>
          <p:cNvPr id="156" name="Google Shape;156;g228f20f249b_0_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Claim Cards</a:t>
            </a:r>
            <a:endParaRPr/>
          </a:p>
        </p:txBody>
      </p:sp>
      <p:pic>
        <p:nvPicPr>
          <p:cNvPr id="157" name="Google Shape;157;g228f20f249b_0_32"/>
          <p:cNvPicPr preferRelativeResize="0"/>
          <p:nvPr/>
        </p:nvPicPr>
        <p:blipFill>
          <a:blip r:embed="rId3">
            <a:alphaModFix/>
          </a:blip>
          <a:stretch>
            <a:fillRect/>
          </a:stretch>
        </p:blipFill>
        <p:spPr>
          <a:xfrm>
            <a:off x="7374626" y="382123"/>
            <a:ext cx="1312174" cy="1612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8f20f249b_0_38"/>
          <p:cNvSpPr txBox="1">
            <a:spLocks noGrp="1"/>
          </p:cNvSpPr>
          <p:nvPr>
            <p:ph type="body" idx="1"/>
          </p:nvPr>
        </p:nvSpPr>
        <p:spPr>
          <a:xfrm>
            <a:off x="457200" y="1305050"/>
            <a:ext cx="7165500" cy="2849100"/>
          </a:xfrm>
          <a:prstGeom prst="rect">
            <a:avLst/>
          </a:prstGeom>
        </p:spPr>
        <p:txBody>
          <a:bodyPr spcFirstLastPara="1" wrap="square" lIns="91400" tIns="91400" rIns="91400" bIns="91400" anchor="ctr" anchorCtr="0">
            <a:normAutofit fontScale="70000" lnSpcReduction="20000"/>
          </a:bodyPr>
          <a:lstStyle/>
          <a:p>
            <a:pPr marL="0" lvl="0" indent="0" algn="l" rtl="0">
              <a:spcBef>
                <a:spcPts val="520"/>
              </a:spcBef>
              <a:spcAft>
                <a:spcPts val="0"/>
              </a:spcAft>
              <a:buNone/>
            </a:pPr>
            <a:r>
              <a:rPr lang="en-US" sz="3700" b="1">
                <a:solidFill>
                  <a:schemeClr val="accent6"/>
                </a:solidFill>
              </a:rPr>
              <a:t>Is the action of the defendant(s) protected by the First Amendment and freedom of speech?</a:t>
            </a:r>
            <a:endParaRPr sz="3700" b="1">
              <a:solidFill>
                <a:schemeClr val="accent6"/>
              </a:solidFill>
            </a:endParaRPr>
          </a:p>
          <a:p>
            <a:pPr marL="0" lvl="0" indent="0" algn="l" rtl="0">
              <a:spcBef>
                <a:spcPts val="0"/>
              </a:spcBef>
              <a:spcAft>
                <a:spcPts val="0"/>
              </a:spcAft>
              <a:buNone/>
            </a:pPr>
            <a:endParaRPr sz="3600">
              <a:solidFill>
                <a:schemeClr val="accent4"/>
              </a:solidFill>
            </a:endParaRPr>
          </a:p>
          <a:p>
            <a:pPr marL="0" lvl="0" indent="0" algn="l" rtl="0">
              <a:spcBef>
                <a:spcPts val="0"/>
              </a:spcBef>
              <a:spcAft>
                <a:spcPts val="0"/>
              </a:spcAft>
              <a:buNone/>
            </a:pPr>
            <a:r>
              <a:rPr lang="en-US" sz="3600"/>
              <a:t>U.S. Constitution - Amendment I</a:t>
            </a:r>
            <a:endParaRPr/>
          </a:p>
          <a:p>
            <a:pPr marL="0" lvl="0" indent="0" algn="l" rtl="0">
              <a:spcBef>
                <a:spcPts val="520"/>
              </a:spcBef>
              <a:spcAft>
                <a:spcPts val="0"/>
              </a:spcAft>
              <a:buClr>
                <a:schemeClr val="dk1"/>
              </a:buClr>
              <a:buSzPct val="42307"/>
              <a:buFont typeface="Arial"/>
              <a:buNone/>
            </a:pPr>
            <a:r>
              <a:rPr lang="en-US"/>
              <a:t>“Congress shall make no law respecting an establishment of religion, or prohibiting the free exercise thereof; or </a:t>
            </a:r>
            <a:r>
              <a:rPr lang="en-US">
                <a:highlight>
                  <a:srgbClr val="F1C232"/>
                </a:highlight>
              </a:rPr>
              <a:t>abridging the freedom of speech, or of the press; or the right of the people peaceably to assemble, and to petition the Government for a redress of grievances.</a:t>
            </a:r>
            <a:r>
              <a:rPr lang="en-US"/>
              <a:t>”</a:t>
            </a:r>
            <a:endParaRPr/>
          </a:p>
          <a:p>
            <a:pPr marL="0" lvl="0" indent="0" algn="ctr" rtl="0">
              <a:spcBef>
                <a:spcPts val="520"/>
              </a:spcBef>
              <a:spcAft>
                <a:spcPts val="0"/>
              </a:spcAft>
              <a:buNone/>
            </a:pPr>
            <a:endParaRPr b="1"/>
          </a:p>
        </p:txBody>
      </p:sp>
      <p:sp>
        <p:nvSpPr>
          <p:cNvPr id="163" name="Google Shape;163;g228f20f249b_0_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Claim Cards</a:t>
            </a:r>
            <a:endParaRPr/>
          </a:p>
        </p:txBody>
      </p:sp>
      <p:pic>
        <p:nvPicPr>
          <p:cNvPr id="2" name="Google Shape;157;g228f20f249b_0_32">
            <a:extLst>
              <a:ext uri="{FF2B5EF4-FFF2-40B4-BE49-F238E27FC236}">
                <a16:creationId xmlns:a16="http://schemas.microsoft.com/office/drawing/2014/main" id="{1AC3DD90-C8DA-1CFE-A070-0729AD5EF2FB}"/>
              </a:ext>
            </a:extLst>
          </p:cNvPr>
          <p:cNvPicPr preferRelativeResize="0"/>
          <p:nvPr/>
        </p:nvPicPr>
        <p:blipFill>
          <a:blip r:embed="rId3">
            <a:alphaModFix/>
          </a:blip>
          <a:stretch>
            <a:fillRect/>
          </a:stretch>
        </p:blipFill>
        <p:spPr>
          <a:xfrm>
            <a:off x="7374626" y="382123"/>
            <a:ext cx="1312174" cy="1612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sp>
        <p:nvSpPr>
          <p:cNvPr id="169" name="Google Shape;169;g228f20f249b_0_47"/>
          <p:cNvSpPr txBox="1">
            <a:spLocks noGrp="1"/>
          </p:cNvSpPr>
          <p:nvPr>
            <p:ph type="body" idx="1"/>
          </p:nvPr>
        </p:nvSpPr>
        <p:spPr>
          <a:xfrm>
            <a:off x="457200" y="1305050"/>
            <a:ext cx="4926900" cy="3289800"/>
          </a:xfrm>
          <a:prstGeom prst="rect">
            <a:avLst/>
          </a:prstGeom>
        </p:spPr>
        <p:txBody>
          <a:bodyPr spcFirstLastPara="1" wrap="square" lIns="91400" tIns="91400" rIns="91400" bIns="91400" anchor="ctr" anchorCtr="0">
            <a:normAutofit fontScale="70000" lnSpcReduction="20000"/>
          </a:bodyPr>
          <a:lstStyle/>
          <a:p>
            <a:pPr marL="0" lvl="0" indent="0" algn="l" rtl="0">
              <a:spcBef>
                <a:spcPts val="520"/>
              </a:spcBef>
              <a:spcAft>
                <a:spcPts val="0"/>
              </a:spcAft>
              <a:buNone/>
            </a:pPr>
            <a:r>
              <a:rPr lang="en-US" b="1">
                <a:solidFill>
                  <a:srgbClr val="980000"/>
                </a:solidFill>
              </a:rPr>
              <a:t>Is the action of the defendant(s) protected by the First Amendment and freedom of speech?</a:t>
            </a:r>
            <a:endParaRPr b="1">
              <a:solidFill>
                <a:srgbClr val="980000"/>
              </a:solidFill>
            </a:endParaRPr>
          </a:p>
          <a:p>
            <a:pPr marL="0" lvl="0" indent="0" algn="l" rtl="0">
              <a:spcBef>
                <a:spcPts val="0"/>
              </a:spcBef>
              <a:spcAft>
                <a:spcPts val="0"/>
              </a:spcAft>
              <a:buNone/>
            </a:pPr>
            <a:endParaRPr sz="3600"/>
          </a:p>
          <a:p>
            <a:pPr marL="0" lvl="0" indent="0" algn="l" rtl="0">
              <a:spcBef>
                <a:spcPts val="0"/>
              </a:spcBef>
              <a:spcAft>
                <a:spcPts val="0"/>
              </a:spcAft>
              <a:buClr>
                <a:schemeClr val="dk1"/>
              </a:buClr>
              <a:buSzPct val="30555"/>
              <a:buFont typeface="Arial"/>
              <a:buNone/>
            </a:pPr>
            <a:r>
              <a:rPr lang="en-US" sz="3600"/>
              <a:t>U.S. Constitution - Amendment I</a:t>
            </a:r>
            <a:endParaRPr/>
          </a:p>
          <a:p>
            <a:pPr marL="0" lvl="0" indent="0" algn="l" rtl="0">
              <a:spcBef>
                <a:spcPts val="520"/>
              </a:spcBef>
              <a:spcAft>
                <a:spcPts val="0"/>
              </a:spcAft>
              <a:buClr>
                <a:schemeClr val="dk1"/>
              </a:buClr>
              <a:buSzPct val="42307"/>
              <a:buFont typeface="Arial"/>
              <a:buNone/>
            </a:pPr>
            <a:r>
              <a:rPr lang="en-US"/>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a:p>
          <a:p>
            <a:pPr marL="0" lvl="0" indent="0" algn="ctr" rtl="0">
              <a:spcBef>
                <a:spcPts val="520"/>
              </a:spcBef>
              <a:spcAft>
                <a:spcPts val="0"/>
              </a:spcAft>
              <a:buNone/>
            </a:pPr>
            <a:endParaRPr b="1"/>
          </a:p>
        </p:txBody>
      </p:sp>
      <p:sp>
        <p:nvSpPr>
          <p:cNvPr id="170" name="Google Shape;170;g228f20f249b_0_4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Claim Cards</a:t>
            </a:r>
            <a:endParaRPr/>
          </a:p>
        </p:txBody>
      </p:sp>
      <p:pic>
        <p:nvPicPr>
          <p:cNvPr id="172" name="Google Shape;172;g228f20f249b_0_47" title="K20 Center 10 minute timer">
            <a:hlinkClick r:id="rId3"/>
          </p:cNvPr>
          <p:cNvPicPr preferRelativeResize="0"/>
          <p:nvPr/>
        </p:nvPicPr>
        <p:blipFill>
          <a:blip r:embed="rId4">
            <a:alphaModFix/>
          </a:blip>
          <a:stretch>
            <a:fillRect/>
          </a:stretch>
        </p:blipFill>
        <p:spPr>
          <a:xfrm>
            <a:off x="5536500" y="1678951"/>
            <a:ext cx="3048000" cy="1714500"/>
          </a:xfrm>
          <a:prstGeom prst="rect">
            <a:avLst/>
          </a:prstGeom>
          <a:noFill/>
          <a:ln>
            <a:noFill/>
          </a:ln>
        </p:spPr>
      </p:pic>
      <p:pic>
        <p:nvPicPr>
          <p:cNvPr id="2" name="Google Shape;157;g228f20f249b_0_32">
            <a:extLst>
              <a:ext uri="{FF2B5EF4-FFF2-40B4-BE49-F238E27FC236}">
                <a16:creationId xmlns:a16="http://schemas.microsoft.com/office/drawing/2014/main" id="{03E54D38-0C27-483D-25B6-C92DE31C6987}"/>
              </a:ext>
            </a:extLst>
          </p:cNvPr>
          <p:cNvPicPr preferRelativeResize="0"/>
          <p:nvPr/>
        </p:nvPicPr>
        <p:blipFill>
          <a:blip r:embed="rId5">
            <a:alphaModFix/>
          </a:blip>
          <a:stretch>
            <a:fillRect/>
          </a:stretch>
        </p:blipFill>
        <p:spPr>
          <a:xfrm>
            <a:off x="7732434" y="66602"/>
            <a:ext cx="1312174" cy="1612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28f20f249b_0_54"/>
          <p:cNvSpPr txBox="1">
            <a:spLocks noGrp="1"/>
          </p:cNvSpPr>
          <p:nvPr>
            <p:ph type="title"/>
          </p:nvPr>
        </p:nvSpPr>
        <p:spPr>
          <a:xfrm>
            <a:off x="463216" y="1088858"/>
            <a:ext cx="8223584" cy="733925"/>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Video: </a:t>
            </a:r>
            <a:r>
              <a:rPr lang="en-US" dirty="0">
                <a:hlinkClick r:id="rId3"/>
              </a:rPr>
              <a:t>Gitlow v. New York</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28f20f249b_0_60"/>
          <p:cNvSpPr txBox="1">
            <a:spLocks noGrp="1"/>
          </p:cNvSpPr>
          <p:nvPr>
            <p:ph type="body" idx="1"/>
          </p:nvPr>
        </p:nvSpPr>
        <p:spPr>
          <a:xfrm>
            <a:off x="457200" y="1309352"/>
            <a:ext cx="8229600" cy="2649037"/>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Think about the video we just watched.</a:t>
            </a:r>
            <a:endParaRPr dirty="0"/>
          </a:p>
          <a:p>
            <a:pPr marL="520700" lvl="0" indent="-457200" algn="l" rtl="0">
              <a:spcBef>
                <a:spcPts val="520"/>
              </a:spcBef>
              <a:spcAft>
                <a:spcPts val="0"/>
              </a:spcAft>
              <a:buSzPts val="2600"/>
              <a:buFont typeface="Arial" panose="020B0604020202020204" pitchFamily="34" charset="0"/>
              <a:buChar char="•"/>
            </a:pPr>
            <a:r>
              <a:rPr lang="en-US" dirty="0"/>
              <a:t>What is one thing you noticed about freedom of speech?</a:t>
            </a:r>
            <a:endParaRPr dirty="0"/>
          </a:p>
          <a:p>
            <a:pPr marL="520700" lvl="0" indent="-457200" algn="l" rtl="0">
              <a:spcBef>
                <a:spcPts val="0"/>
              </a:spcBef>
              <a:spcAft>
                <a:spcPts val="0"/>
              </a:spcAft>
              <a:buSzPts val="2600"/>
              <a:buFont typeface="Arial" panose="020B0604020202020204" pitchFamily="34" charset="0"/>
              <a:buChar char="•"/>
            </a:pPr>
            <a:r>
              <a:rPr lang="en-US" dirty="0"/>
              <a:t>What is one thing you wonder about the freedom of speech?</a:t>
            </a:r>
            <a:endParaRPr dirty="0"/>
          </a:p>
        </p:txBody>
      </p:sp>
      <p:sp>
        <p:nvSpPr>
          <p:cNvPr id="184" name="Google Shape;184;g228f20f249b_0_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 Notice, I Wonder</a:t>
            </a:r>
            <a:endParaRPr/>
          </a:p>
        </p:txBody>
      </p:sp>
      <p:pic>
        <p:nvPicPr>
          <p:cNvPr id="185" name="Google Shape;185;g228f20f249b_0_60"/>
          <p:cNvPicPr preferRelativeResize="0"/>
          <p:nvPr/>
        </p:nvPicPr>
        <p:blipFill>
          <a:blip r:embed="rId3">
            <a:alphaModFix/>
          </a:blip>
          <a:stretch>
            <a:fillRect/>
          </a:stretch>
        </p:blipFill>
        <p:spPr>
          <a:xfrm>
            <a:off x="6846073" y="0"/>
            <a:ext cx="2174199" cy="217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28f20f249b_0_66"/>
          <p:cNvSpPr txBox="1">
            <a:spLocks noGrp="1"/>
          </p:cNvSpPr>
          <p:nvPr>
            <p:ph type="body" idx="1"/>
          </p:nvPr>
        </p:nvSpPr>
        <p:spPr>
          <a:xfrm>
            <a:off x="457200" y="1309350"/>
            <a:ext cx="8229600" cy="37413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dirty="0"/>
              <a:t>Read the </a:t>
            </a:r>
            <a:r>
              <a:rPr lang="en-US" i="1" dirty="0"/>
              <a:t>Gitlow v. New York Brief</a:t>
            </a:r>
            <a:r>
              <a:rPr lang="en-US" dirty="0"/>
              <a:t> and answer the </a:t>
            </a:r>
          </a:p>
          <a:p>
            <a:pPr marL="0" lvl="0" indent="0" algn="l" rtl="0">
              <a:lnSpc>
                <a:spcPct val="115000"/>
              </a:lnSpc>
              <a:spcBef>
                <a:spcPts val="0"/>
              </a:spcBef>
              <a:spcAft>
                <a:spcPts val="0"/>
              </a:spcAft>
              <a:buClr>
                <a:schemeClr val="dk1"/>
              </a:buClr>
              <a:buSzPts val="1100"/>
              <a:buFont typeface="Arial"/>
              <a:buNone/>
            </a:pPr>
            <a:r>
              <a:rPr lang="en-US" dirty="0"/>
              <a:t>following in the graphic organizer: </a:t>
            </a:r>
            <a:endParaRPr dirty="0"/>
          </a:p>
          <a:p>
            <a:pPr marL="520700" lvl="0" indent="-457200" algn="l" rtl="0">
              <a:lnSpc>
                <a:spcPct val="115000"/>
              </a:lnSpc>
              <a:spcBef>
                <a:spcPts val="0"/>
              </a:spcBef>
              <a:spcAft>
                <a:spcPts val="0"/>
              </a:spcAft>
              <a:buSzPts val="2600"/>
              <a:buFont typeface="Arial" panose="020B0604020202020204" pitchFamily="34" charset="0"/>
              <a:buChar char="•"/>
            </a:pPr>
            <a:r>
              <a:rPr lang="en-US" dirty="0"/>
              <a:t>Defendant</a:t>
            </a:r>
            <a:endParaRPr dirty="0"/>
          </a:p>
          <a:p>
            <a:pPr marL="520700" lvl="0" indent="-457200" algn="l" rtl="0">
              <a:lnSpc>
                <a:spcPct val="115000"/>
              </a:lnSpc>
              <a:spcBef>
                <a:spcPts val="0"/>
              </a:spcBef>
              <a:spcAft>
                <a:spcPts val="0"/>
              </a:spcAft>
              <a:buSzPts val="2600"/>
              <a:buFont typeface="Arial" panose="020B0604020202020204" pitchFamily="34" charset="0"/>
              <a:buChar char="•"/>
            </a:pPr>
            <a:r>
              <a:rPr lang="en-US" dirty="0"/>
              <a:t>Plaintiff</a:t>
            </a:r>
            <a:endParaRPr dirty="0"/>
          </a:p>
          <a:p>
            <a:pPr marL="520700" lvl="0" indent="-457200" algn="l" rtl="0">
              <a:lnSpc>
                <a:spcPct val="115000"/>
              </a:lnSpc>
              <a:spcBef>
                <a:spcPts val="0"/>
              </a:spcBef>
              <a:spcAft>
                <a:spcPts val="0"/>
              </a:spcAft>
              <a:buSzPts val="2600"/>
              <a:buFont typeface="Arial" panose="020B0604020202020204" pitchFamily="34" charset="0"/>
              <a:buChar char="•"/>
            </a:pPr>
            <a:r>
              <a:rPr lang="en-US" dirty="0"/>
              <a:t>Question of the court</a:t>
            </a:r>
            <a:endParaRPr dirty="0"/>
          </a:p>
          <a:p>
            <a:pPr marL="520700" lvl="0" indent="-457200" algn="l" rtl="0">
              <a:lnSpc>
                <a:spcPct val="115000"/>
              </a:lnSpc>
              <a:spcBef>
                <a:spcPts val="0"/>
              </a:spcBef>
              <a:spcAft>
                <a:spcPts val="0"/>
              </a:spcAft>
              <a:buSzPts val="2600"/>
              <a:buFont typeface="Arial" panose="020B0604020202020204" pitchFamily="34" charset="0"/>
              <a:buChar char="•"/>
            </a:pPr>
            <a:r>
              <a:rPr lang="en-US" dirty="0"/>
              <a:t>Ruling</a:t>
            </a:r>
            <a:endParaRPr dirty="0"/>
          </a:p>
          <a:p>
            <a:pPr marL="520700" lvl="0" indent="-457200" algn="l" rtl="0">
              <a:lnSpc>
                <a:spcPct val="115000"/>
              </a:lnSpc>
              <a:spcBef>
                <a:spcPts val="0"/>
              </a:spcBef>
              <a:spcAft>
                <a:spcPts val="0"/>
              </a:spcAft>
              <a:buSzPts val="2600"/>
              <a:buFont typeface="Arial" panose="020B0604020202020204" pitchFamily="34" charset="0"/>
              <a:buChar char="•"/>
            </a:pPr>
            <a:r>
              <a:rPr lang="en-US" dirty="0"/>
              <a:t>Rationale</a:t>
            </a:r>
            <a:endParaRPr dirty="0"/>
          </a:p>
        </p:txBody>
      </p:sp>
      <p:sp>
        <p:nvSpPr>
          <p:cNvPr id="191" name="Google Shape;191;g228f20f249b_0_6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Gitlow v. New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York</a:t>
            </a:r>
            <a:endParaRPr/>
          </a:p>
        </p:txBody>
      </p:sp>
      <p:pic>
        <p:nvPicPr>
          <p:cNvPr id="192" name="Google Shape;192;g228f20f249b_0_66"/>
          <p:cNvPicPr preferRelativeResize="0"/>
          <p:nvPr/>
        </p:nvPicPr>
        <p:blipFill>
          <a:blip r:embed="rId3">
            <a:alphaModFix/>
          </a:blip>
          <a:stretch>
            <a:fillRect/>
          </a:stretch>
        </p:blipFill>
        <p:spPr>
          <a:xfrm>
            <a:off x="7140271" y="301"/>
            <a:ext cx="1793020" cy="18548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147af82c73_0_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98" name="Google Shape;198;g2147af82c73_0_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Clr>
                <a:srgbClr val="000000"/>
              </a:buClr>
              <a:buSzPts val="2600"/>
              <a:buFont typeface="Arial"/>
              <a:buNone/>
            </a:pPr>
            <a:r>
              <a:rPr lang="en-US"/>
              <a:t>How does Gitlow v. New York demonstrate how the First Amendment protects people’s right to free speech?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147af82c73_0_1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204" name="Google Shape;204;g2147af82c73_0_1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288925" lvl="0" indent="-69850" algn="l" rtl="0">
              <a:lnSpc>
                <a:spcPct val="100000"/>
              </a:lnSpc>
              <a:spcBef>
                <a:spcPts val="0"/>
              </a:spcBef>
              <a:spcAft>
                <a:spcPts val="0"/>
              </a:spcAft>
              <a:buClr>
                <a:schemeClr val="lt1"/>
              </a:buClr>
              <a:buSzPts val="2600"/>
              <a:buFont typeface="Arial"/>
              <a:buNone/>
              <a:tabLst>
                <a:tab pos="114300" algn="l"/>
                <a:tab pos="228600" algn="l"/>
              </a:tabLst>
            </a:pPr>
            <a:r>
              <a:rPr lang="en-US" dirty="0"/>
              <a:t>Evaluate the limitations on the First Amendment and freedom of speech.</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28f20f249b_0_1"/>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Clear and Present Danger</a:t>
            </a:r>
            <a:endParaRPr dirty="0"/>
          </a:p>
        </p:txBody>
      </p:sp>
      <p:sp>
        <p:nvSpPr>
          <p:cNvPr id="95" name="Google Shape;95;g228f20f249b_0_1"/>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7" lvl="0" indent="0" algn="l" rtl="0">
              <a:lnSpc>
                <a:spcPct val="100000"/>
              </a:lnSpc>
              <a:spcBef>
                <a:spcPts val="0"/>
              </a:spcBef>
              <a:spcAft>
                <a:spcPts val="0"/>
              </a:spcAft>
              <a:buSzPts val="2600"/>
              <a:buNone/>
            </a:pPr>
            <a:r>
              <a:rPr lang="en-US" dirty="0"/>
              <a:t>Gitlow v. New York</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147af82c73_0_1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r>
              <a:rPr lang="en-US"/>
              <a:t>“Congress shall make no law respecting an establishment of religion, or prohibiting the free exercise thereof; or </a:t>
            </a:r>
            <a:r>
              <a:rPr lang="en-US">
                <a:highlight>
                  <a:srgbClr val="F1C232"/>
                </a:highlight>
              </a:rPr>
              <a:t>abridging the freedom of speech, or of the press; or the right of the people peaceably to assemble, and to petition the Government for a redress of grievances.</a:t>
            </a:r>
            <a:r>
              <a:rPr lang="en-US"/>
              <a:t>”</a:t>
            </a:r>
            <a:endParaRPr/>
          </a:p>
          <a:p>
            <a:pPr marL="0" lvl="0" indent="0" algn="l" rtl="0">
              <a:spcBef>
                <a:spcPts val="520"/>
              </a:spcBef>
              <a:spcAft>
                <a:spcPts val="0"/>
              </a:spcAft>
              <a:buNone/>
            </a:pPr>
            <a:endParaRPr/>
          </a:p>
        </p:txBody>
      </p:sp>
      <p:sp>
        <p:nvSpPr>
          <p:cNvPr id="210" name="Google Shape;210;g2147af82c73_0_1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U.S. Constitution - Amendment 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28f20f249b_0_7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AutoNum type="arabicPeriod"/>
            </a:pPr>
            <a:r>
              <a:rPr lang="en-US" dirty="0"/>
              <a:t>Cut the new set of claim cards apart.</a:t>
            </a:r>
            <a:endParaRPr dirty="0"/>
          </a:p>
          <a:p>
            <a:pPr marL="457200" lvl="0" indent="-393700" algn="l" rtl="0">
              <a:spcBef>
                <a:spcPts val="0"/>
              </a:spcBef>
              <a:spcAft>
                <a:spcPts val="0"/>
              </a:spcAft>
              <a:buSzPts val="2600"/>
              <a:buAutoNum type="arabicPeriod"/>
            </a:pPr>
            <a:r>
              <a:rPr lang="en-US" dirty="0"/>
              <a:t>Instruct the groups to read over each case.</a:t>
            </a:r>
            <a:endParaRPr dirty="0"/>
          </a:p>
          <a:p>
            <a:pPr marL="457200" lvl="0" indent="-393700" algn="l" rtl="0">
              <a:spcBef>
                <a:spcPts val="0"/>
              </a:spcBef>
              <a:spcAft>
                <a:spcPts val="0"/>
              </a:spcAft>
              <a:buSzPts val="2600"/>
              <a:buAutoNum type="arabicPeriod"/>
            </a:pPr>
            <a:r>
              <a:rPr lang="en-US" dirty="0"/>
              <a:t>Considering the First Amendment and the Gitlow v. New York case, ask: </a:t>
            </a:r>
            <a:endParaRPr dirty="0"/>
          </a:p>
          <a:p>
            <a:pPr marL="914400" lvl="0" indent="0" algn="l" rtl="0">
              <a:spcBef>
                <a:spcPts val="520"/>
              </a:spcBef>
              <a:spcAft>
                <a:spcPts val="0"/>
              </a:spcAft>
              <a:buNone/>
            </a:pPr>
            <a:r>
              <a:rPr lang="en-US" dirty="0"/>
              <a:t>“Is the action of the defendant(s) protected by the First Amendment and freedom of speech?”</a:t>
            </a:r>
            <a:endParaRPr dirty="0"/>
          </a:p>
          <a:p>
            <a:pPr marL="577850" lvl="0" indent="-514350" algn="l" rtl="0">
              <a:spcBef>
                <a:spcPts val="520"/>
              </a:spcBef>
              <a:spcAft>
                <a:spcPts val="0"/>
              </a:spcAft>
              <a:buSzPts val="2600"/>
              <a:buFont typeface="+mj-lt"/>
              <a:buAutoNum type="arabicPeriod" startAt="4"/>
            </a:pPr>
            <a:r>
              <a:rPr lang="en-US" dirty="0"/>
              <a:t>Resort the claim cards into “Protected” and “Unprotected” piles.</a:t>
            </a:r>
            <a:endParaRPr dirty="0"/>
          </a:p>
          <a:p>
            <a:pPr marL="0" lvl="0" indent="0" algn="l" rtl="0">
              <a:spcBef>
                <a:spcPts val="520"/>
              </a:spcBef>
              <a:spcAft>
                <a:spcPts val="0"/>
              </a:spcAft>
              <a:buNone/>
            </a:pPr>
            <a:endParaRPr dirty="0"/>
          </a:p>
        </p:txBody>
      </p:sp>
      <p:sp>
        <p:nvSpPr>
          <p:cNvPr id="216" name="Google Shape;216;g228f20f249b_0_7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Claim Cards</a:t>
            </a:r>
            <a:endParaRPr dirty="0"/>
          </a:p>
        </p:txBody>
      </p:sp>
      <p:pic>
        <p:nvPicPr>
          <p:cNvPr id="2" name="Google Shape;157;g228f20f249b_0_32">
            <a:extLst>
              <a:ext uri="{FF2B5EF4-FFF2-40B4-BE49-F238E27FC236}">
                <a16:creationId xmlns:a16="http://schemas.microsoft.com/office/drawing/2014/main" id="{48B6DC46-C556-0A69-0FA5-1DF85B47E12D}"/>
              </a:ext>
            </a:extLst>
          </p:cNvPr>
          <p:cNvPicPr preferRelativeResize="0"/>
          <p:nvPr/>
        </p:nvPicPr>
        <p:blipFill>
          <a:blip r:embed="rId3">
            <a:alphaModFix/>
          </a:blip>
          <a:stretch>
            <a:fillRect/>
          </a:stretch>
        </p:blipFill>
        <p:spPr>
          <a:xfrm>
            <a:off x="7374626" y="382123"/>
            <a:ext cx="1312174" cy="1612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28f20f249b_0_77"/>
          <p:cNvSpPr txBox="1">
            <a:spLocks noGrp="1"/>
          </p:cNvSpPr>
          <p:nvPr>
            <p:ph type="body" idx="1"/>
          </p:nvPr>
        </p:nvSpPr>
        <p:spPr>
          <a:xfrm>
            <a:off x="457200" y="1305050"/>
            <a:ext cx="7165500" cy="2849100"/>
          </a:xfrm>
          <a:prstGeom prst="rect">
            <a:avLst/>
          </a:prstGeom>
        </p:spPr>
        <p:txBody>
          <a:bodyPr spcFirstLastPara="1" wrap="square" lIns="91400" tIns="91400" rIns="91400" bIns="91400" anchor="ctr" anchorCtr="0">
            <a:normAutofit fontScale="62500" lnSpcReduction="20000"/>
          </a:bodyPr>
          <a:lstStyle/>
          <a:p>
            <a:pPr marL="0" lvl="0" indent="0" algn="l" rtl="0">
              <a:spcBef>
                <a:spcPts val="520"/>
              </a:spcBef>
              <a:spcAft>
                <a:spcPts val="0"/>
              </a:spcAft>
              <a:buNone/>
            </a:pPr>
            <a:r>
              <a:rPr lang="en-US" sz="3050" b="1" dirty="0">
                <a:solidFill>
                  <a:srgbClr val="980000"/>
                </a:solidFill>
              </a:rPr>
              <a:t>Considering the First Amendment and the Gitlow ruling, is the action of the defendant(s) within their Constitutional right of freedom of speech?</a:t>
            </a:r>
            <a:endParaRPr sz="3050" b="1" dirty="0">
              <a:solidFill>
                <a:srgbClr val="980000"/>
              </a:solidFill>
            </a:endParaRPr>
          </a:p>
          <a:p>
            <a:pPr marL="0" lvl="0" indent="0" algn="l" rtl="0">
              <a:spcBef>
                <a:spcPts val="0"/>
              </a:spcBef>
              <a:spcAft>
                <a:spcPts val="0"/>
              </a:spcAft>
              <a:buNone/>
            </a:pPr>
            <a:endParaRPr sz="3600" dirty="0"/>
          </a:p>
          <a:p>
            <a:pPr marL="0" lvl="0" indent="0" algn="l" rtl="0">
              <a:spcBef>
                <a:spcPts val="0"/>
              </a:spcBef>
              <a:spcAft>
                <a:spcPts val="0"/>
              </a:spcAft>
              <a:buNone/>
            </a:pPr>
            <a:endParaRPr sz="3600" dirty="0"/>
          </a:p>
          <a:p>
            <a:pPr marL="0" lvl="0" indent="0" algn="l" rtl="0">
              <a:spcBef>
                <a:spcPts val="0"/>
              </a:spcBef>
              <a:spcAft>
                <a:spcPts val="0"/>
              </a:spcAft>
              <a:buNone/>
            </a:pPr>
            <a:r>
              <a:rPr lang="en-US" sz="3600" dirty="0"/>
              <a:t>U.S. Constitution - Amendment I</a:t>
            </a:r>
            <a:endParaRPr dirty="0"/>
          </a:p>
          <a:p>
            <a:pPr marL="0" lvl="0" indent="0" algn="l" rtl="0">
              <a:spcBef>
                <a:spcPts val="520"/>
              </a:spcBef>
              <a:spcAft>
                <a:spcPts val="0"/>
              </a:spcAft>
              <a:buNone/>
            </a:pPr>
            <a:r>
              <a:rPr lang="en-US" dirty="0"/>
              <a:t>“Congress shall make no law respecting an establishment of religion, or prohibiting the free exercise thereof; or </a:t>
            </a:r>
            <a:r>
              <a:rPr lang="en-US" dirty="0">
                <a:highlight>
                  <a:srgbClr val="F1C232"/>
                </a:highlight>
              </a:rPr>
              <a:t>abridging the freedom of speech, or of the press; or the right of the people peaceably to assemble, and to petition the Government for a redress of grievances</a:t>
            </a:r>
            <a:r>
              <a:rPr lang="en-US" dirty="0"/>
              <a:t>.”</a:t>
            </a:r>
            <a:endParaRPr b="1" dirty="0"/>
          </a:p>
        </p:txBody>
      </p:sp>
      <p:sp>
        <p:nvSpPr>
          <p:cNvPr id="223" name="Google Shape;223;g228f20f249b_0_7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Claim Cards</a:t>
            </a:r>
            <a:endParaRPr/>
          </a:p>
        </p:txBody>
      </p:sp>
      <p:pic>
        <p:nvPicPr>
          <p:cNvPr id="2" name="Google Shape;157;g228f20f249b_0_32">
            <a:extLst>
              <a:ext uri="{FF2B5EF4-FFF2-40B4-BE49-F238E27FC236}">
                <a16:creationId xmlns:a16="http://schemas.microsoft.com/office/drawing/2014/main" id="{1D43181A-069B-A5F5-EDB2-9417868A97CC}"/>
              </a:ext>
            </a:extLst>
          </p:cNvPr>
          <p:cNvPicPr preferRelativeResize="0"/>
          <p:nvPr/>
        </p:nvPicPr>
        <p:blipFill>
          <a:blip r:embed="rId3">
            <a:alphaModFix/>
          </a:blip>
          <a:stretch>
            <a:fillRect/>
          </a:stretch>
        </p:blipFill>
        <p:spPr>
          <a:xfrm>
            <a:off x="7374626" y="382123"/>
            <a:ext cx="1312174" cy="16123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28"/>
        <p:cNvGrpSpPr/>
        <p:nvPr/>
      </p:nvGrpSpPr>
      <p:grpSpPr>
        <a:xfrm>
          <a:off x="0" y="0"/>
          <a:ext cx="0" cy="0"/>
          <a:chOff x="0" y="0"/>
          <a:chExt cx="0" cy="0"/>
        </a:xfrm>
      </p:grpSpPr>
      <p:sp>
        <p:nvSpPr>
          <p:cNvPr id="229" name="Google Shape;229;g2147af82c73_0_0"/>
          <p:cNvSpPr txBox="1">
            <a:spLocks noGrp="1"/>
          </p:cNvSpPr>
          <p:nvPr>
            <p:ph type="body" idx="1"/>
          </p:nvPr>
        </p:nvSpPr>
        <p:spPr>
          <a:xfrm>
            <a:off x="457200" y="1305050"/>
            <a:ext cx="4926900" cy="3289800"/>
          </a:xfrm>
          <a:prstGeom prst="rect">
            <a:avLst/>
          </a:prstGeom>
        </p:spPr>
        <p:txBody>
          <a:bodyPr spcFirstLastPara="1" wrap="square" lIns="91400" tIns="91400" rIns="91400" bIns="91400" anchor="ctr" anchorCtr="0">
            <a:normAutofit fontScale="70000" lnSpcReduction="20000"/>
          </a:bodyPr>
          <a:lstStyle/>
          <a:p>
            <a:pPr marL="0" lvl="0" indent="0" algn="l" rtl="0">
              <a:spcBef>
                <a:spcPts val="520"/>
              </a:spcBef>
              <a:spcAft>
                <a:spcPts val="0"/>
              </a:spcAft>
              <a:buClr>
                <a:schemeClr val="dk1"/>
              </a:buClr>
              <a:buSzPct val="38062"/>
              <a:buFont typeface="Arial"/>
              <a:buNone/>
            </a:pPr>
            <a:r>
              <a:rPr lang="en-US" sz="2890" b="1" dirty="0">
                <a:solidFill>
                  <a:srgbClr val="980000"/>
                </a:solidFill>
              </a:rPr>
              <a:t>Considering the First Amendment and the Gitlow ruling, is the action of the defendant(s) within their Constitutional right of freedom of speech?</a:t>
            </a:r>
            <a:endParaRPr sz="2440" b="1" dirty="0">
              <a:solidFill>
                <a:srgbClr val="980000"/>
              </a:solidFill>
            </a:endParaRPr>
          </a:p>
          <a:p>
            <a:pPr marL="0" lvl="0" indent="0" algn="l" rtl="0">
              <a:spcBef>
                <a:spcPts val="0"/>
              </a:spcBef>
              <a:spcAft>
                <a:spcPts val="0"/>
              </a:spcAft>
              <a:buNone/>
            </a:pPr>
            <a:endParaRPr sz="3600" dirty="0"/>
          </a:p>
          <a:p>
            <a:pPr marL="0" lvl="0" indent="0" algn="l" rtl="0">
              <a:spcBef>
                <a:spcPts val="0"/>
              </a:spcBef>
              <a:spcAft>
                <a:spcPts val="0"/>
              </a:spcAft>
              <a:buNone/>
            </a:pPr>
            <a:r>
              <a:rPr lang="en-US" sz="3600" dirty="0"/>
              <a:t>U.S. Constitution - Amendment I</a:t>
            </a:r>
            <a:endParaRPr dirty="0"/>
          </a:p>
          <a:p>
            <a:pPr marL="0" lvl="0" indent="0" algn="l" rtl="0">
              <a:spcBef>
                <a:spcPts val="520"/>
              </a:spcBef>
              <a:spcAft>
                <a:spcPts val="0"/>
              </a:spcAft>
              <a:buNone/>
            </a:pPr>
            <a:r>
              <a:rPr lang="en-US"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dirty="0"/>
          </a:p>
          <a:p>
            <a:pPr marL="0" lvl="0" indent="0" algn="ctr" rtl="0">
              <a:spcBef>
                <a:spcPts val="520"/>
              </a:spcBef>
              <a:spcAft>
                <a:spcPts val="0"/>
              </a:spcAft>
              <a:buNone/>
            </a:pPr>
            <a:endParaRPr b="1" dirty="0"/>
          </a:p>
        </p:txBody>
      </p:sp>
      <p:sp>
        <p:nvSpPr>
          <p:cNvPr id="230" name="Google Shape;230;g2147af82c73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Claim Cards</a:t>
            </a:r>
            <a:endParaRPr/>
          </a:p>
        </p:txBody>
      </p:sp>
      <p:pic>
        <p:nvPicPr>
          <p:cNvPr id="231" name="Google Shape;231;g2147af82c73_0_0"/>
          <p:cNvPicPr preferRelativeResize="0"/>
          <p:nvPr/>
        </p:nvPicPr>
        <p:blipFill>
          <a:blip r:embed="rId3">
            <a:alphaModFix/>
          </a:blip>
          <a:stretch>
            <a:fillRect/>
          </a:stretch>
        </p:blipFill>
        <p:spPr>
          <a:xfrm>
            <a:off x="7374626" y="71325"/>
            <a:ext cx="1184300" cy="1455225"/>
          </a:xfrm>
          <a:prstGeom prst="rect">
            <a:avLst/>
          </a:prstGeom>
          <a:noFill/>
          <a:ln>
            <a:noFill/>
          </a:ln>
        </p:spPr>
      </p:pic>
      <p:pic>
        <p:nvPicPr>
          <p:cNvPr id="232" name="Google Shape;232;g2147af82c73_0_0" title="K20 Center 10 minute timer">
            <a:hlinkClick r:id="rId4"/>
          </p:cNvPr>
          <p:cNvPicPr preferRelativeResize="0"/>
          <p:nvPr/>
        </p:nvPicPr>
        <p:blipFill>
          <a:blip r:embed="rId5">
            <a:alphaModFix/>
          </a:blip>
          <a:stretch>
            <a:fillRect/>
          </a:stretch>
        </p:blipFill>
        <p:spPr>
          <a:xfrm>
            <a:off x="5536500" y="1678951"/>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2d6feb9946_0_0"/>
          <p:cNvSpPr txBox="1">
            <a:spLocks noGrp="1"/>
          </p:cNvSpPr>
          <p:nvPr>
            <p:ph type="body" idx="1"/>
          </p:nvPr>
        </p:nvSpPr>
        <p:spPr>
          <a:xfrm>
            <a:off x="457200" y="1164647"/>
            <a:ext cx="7165500" cy="2545055"/>
          </a:xfrm>
          <a:prstGeom prst="rect">
            <a:avLst/>
          </a:prstGeom>
        </p:spPr>
        <p:txBody>
          <a:bodyPr spcFirstLastPara="1" wrap="square" lIns="91400" tIns="91400" rIns="91400" bIns="91400" anchor="ctr" anchorCtr="0">
            <a:normAutofit/>
          </a:bodyPr>
          <a:lstStyle/>
          <a:p>
            <a:pPr marL="0" lvl="0" indent="0" algn="ctr" rtl="0">
              <a:spcBef>
                <a:spcPts val="520"/>
              </a:spcBef>
              <a:spcAft>
                <a:spcPts val="0"/>
              </a:spcAft>
              <a:buNone/>
            </a:pPr>
            <a:r>
              <a:rPr lang="en-US" b="1" dirty="0"/>
              <a:t>For each case, hold up the card that shows how your group ruled - “Protected” or “Not Protected.” </a:t>
            </a:r>
            <a:endParaRPr b="1" dirty="0"/>
          </a:p>
        </p:txBody>
      </p:sp>
      <p:sp>
        <p:nvSpPr>
          <p:cNvPr id="238" name="Google Shape;238;g22d6feb9946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Claim Cards</a:t>
            </a:r>
            <a:endParaRPr/>
          </a:p>
        </p:txBody>
      </p:sp>
      <p:pic>
        <p:nvPicPr>
          <p:cNvPr id="2" name="Google Shape;157;g228f20f249b_0_32">
            <a:extLst>
              <a:ext uri="{FF2B5EF4-FFF2-40B4-BE49-F238E27FC236}">
                <a16:creationId xmlns:a16="http://schemas.microsoft.com/office/drawing/2014/main" id="{B1C91C0C-0839-4788-DE4E-7051AE63688C}"/>
              </a:ext>
            </a:extLst>
          </p:cNvPr>
          <p:cNvPicPr preferRelativeResize="0"/>
          <p:nvPr/>
        </p:nvPicPr>
        <p:blipFill>
          <a:blip r:embed="rId3">
            <a:alphaModFix/>
          </a:blip>
          <a:stretch>
            <a:fillRect/>
          </a:stretch>
        </p:blipFill>
        <p:spPr>
          <a:xfrm>
            <a:off x="7374626" y="382123"/>
            <a:ext cx="1312174" cy="16123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28f20f249b_0_9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Case #1: Schenck v. United States</a:t>
            </a:r>
            <a:endParaRPr/>
          </a:p>
        </p:txBody>
      </p:sp>
      <p:sp>
        <p:nvSpPr>
          <p:cNvPr id="245" name="Google Shape;245;g228f20f249b_0_90"/>
          <p:cNvSpPr txBox="1">
            <a:spLocks noGrp="1"/>
          </p:cNvSpPr>
          <p:nvPr>
            <p:ph type="body" idx="1"/>
          </p:nvPr>
        </p:nvSpPr>
        <p:spPr>
          <a:xfrm>
            <a:off x="457200" y="1305050"/>
            <a:ext cx="8229600" cy="3621000"/>
          </a:xfrm>
          <a:prstGeom prst="rect">
            <a:avLst/>
          </a:prstGeom>
        </p:spPr>
        <p:txBody>
          <a:bodyPr spcFirstLastPara="1" wrap="square" lIns="91400" tIns="91400" rIns="91400" bIns="91400" anchor="t" anchorCtr="0">
            <a:normAutofit/>
          </a:bodyPr>
          <a:lstStyle/>
          <a:p>
            <a:pPr marL="0" lvl="0" indent="0" algn="l" rtl="0">
              <a:spcBef>
                <a:spcPts val="1000"/>
              </a:spcBef>
              <a:spcAft>
                <a:spcPts val="0"/>
              </a:spcAft>
              <a:buClr>
                <a:schemeClr val="dk1"/>
              </a:buClr>
              <a:buSzPts val="1100"/>
              <a:buFont typeface="Arial"/>
              <a:buNone/>
            </a:pPr>
            <a:r>
              <a:rPr lang="en-US" sz="2400" b="1" dirty="0">
                <a:solidFill>
                  <a:srgbClr val="910D28"/>
                </a:solidFill>
              </a:rPr>
              <a:t>Issue:</a:t>
            </a:r>
            <a:endParaRPr sz="2400" b="1" dirty="0">
              <a:solidFill>
                <a:srgbClr val="910D28"/>
              </a:solidFill>
            </a:endParaRPr>
          </a:p>
          <a:p>
            <a:pPr marL="0" lvl="0" indent="0" algn="l" rtl="0">
              <a:spcBef>
                <a:spcPts val="0"/>
              </a:spcBef>
              <a:spcAft>
                <a:spcPts val="0"/>
              </a:spcAft>
              <a:buClr>
                <a:schemeClr val="dk1"/>
              </a:buClr>
              <a:buSzPts val="1100"/>
              <a:buFont typeface="Arial"/>
              <a:buNone/>
            </a:pPr>
            <a:r>
              <a:rPr lang="en-US" sz="2000" dirty="0"/>
              <a:t>Considering the political climate, were the actions of the defendant protected under the First Amendment of the United States Constitution?</a:t>
            </a:r>
            <a:endParaRPr sz="2000" dirty="0"/>
          </a:p>
          <a:p>
            <a:pPr marL="0" lvl="0" indent="0" algn="l" rtl="0">
              <a:spcBef>
                <a:spcPts val="1000"/>
              </a:spcBef>
              <a:spcAft>
                <a:spcPts val="0"/>
              </a:spcAft>
              <a:buClr>
                <a:schemeClr val="dk1"/>
              </a:buClr>
              <a:buSzPts val="1100"/>
              <a:buFont typeface="Arial"/>
              <a:buNone/>
            </a:pPr>
            <a:r>
              <a:rPr lang="en-US" sz="2400" b="1" dirty="0">
                <a:solidFill>
                  <a:srgbClr val="910D28"/>
                </a:solidFill>
              </a:rPr>
              <a:t>Conclusion:</a:t>
            </a:r>
            <a:endParaRPr sz="2400" b="1" dirty="0">
              <a:solidFill>
                <a:srgbClr val="910D28"/>
              </a:solidFill>
            </a:endParaRPr>
          </a:p>
          <a:p>
            <a:pPr marL="0" lvl="0" indent="0" algn="l" rtl="0">
              <a:spcBef>
                <a:spcPts val="0"/>
              </a:spcBef>
              <a:spcAft>
                <a:spcPts val="0"/>
              </a:spcAft>
              <a:buClr>
                <a:schemeClr val="dk1"/>
              </a:buClr>
              <a:buSzPts val="1100"/>
              <a:buFont typeface="Arial"/>
              <a:buNone/>
            </a:pPr>
            <a:r>
              <a:rPr lang="en-US" sz="2000" dirty="0"/>
              <a:t>Justice Holmes ruled that under normal circumstances, the leaflet would have been constitutionally protected, but the writing depends upon the circumstances under which it is written. Therefore, the words did create clear and present danger as men might decide not to serve.</a:t>
            </a:r>
            <a:endParaRP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28f20f249b_0_9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Case #2: Bond v. Floyd</a:t>
            </a:r>
            <a:endParaRPr/>
          </a:p>
        </p:txBody>
      </p:sp>
      <p:sp>
        <p:nvSpPr>
          <p:cNvPr id="251" name="Google Shape;251;g228f20f249b_0_96"/>
          <p:cNvSpPr txBox="1">
            <a:spLocks noGrp="1"/>
          </p:cNvSpPr>
          <p:nvPr>
            <p:ph type="body" idx="1"/>
          </p:nvPr>
        </p:nvSpPr>
        <p:spPr>
          <a:xfrm>
            <a:off x="457200" y="1305050"/>
            <a:ext cx="8229600" cy="3621000"/>
          </a:xfrm>
          <a:prstGeom prst="rect">
            <a:avLst/>
          </a:prstGeom>
        </p:spPr>
        <p:txBody>
          <a:bodyPr spcFirstLastPara="1" wrap="square" lIns="91400" tIns="91400" rIns="91400" bIns="91400" anchor="t" anchorCtr="0">
            <a:normAutofit/>
          </a:bodyPr>
          <a:lstStyle/>
          <a:p>
            <a:pPr marL="0" lvl="0" indent="0" algn="l" rtl="0">
              <a:spcBef>
                <a:spcPts val="1000"/>
              </a:spcBef>
              <a:spcAft>
                <a:spcPts val="0"/>
              </a:spcAft>
              <a:buNone/>
            </a:pPr>
            <a:r>
              <a:rPr lang="en-US" sz="2400" b="1" dirty="0">
                <a:solidFill>
                  <a:srgbClr val="910D28"/>
                </a:solidFill>
              </a:rPr>
              <a:t>Issue:</a:t>
            </a:r>
            <a:endParaRPr sz="2400" b="1" dirty="0">
              <a:solidFill>
                <a:srgbClr val="910D28"/>
              </a:solidFill>
            </a:endParaRPr>
          </a:p>
          <a:p>
            <a:pPr marL="0" lvl="0" indent="0" algn="l" rtl="0">
              <a:spcBef>
                <a:spcPts val="0"/>
              </a:spcBef>
              <a:spcAft>
                <a:spcPts val="0"/>
              </a:spcAft>
              <a:buNone/>
            </a:pPr>
            <a:r>
              <a:rPr lang="en-US" sz="2000" dirty="0"/>
              <a:t>Are legislators’ rights to freedom of speech in violation of the legislatures’ oath to support the Constitution?</a:t>
            </a:r>
            <a:endParaRPr sz="2000" dirty="0"/>
          </a:p>
          <a:p>
            <a:pPr marL="0" lvl="0" indent="0" algn="l" rtl="0">
              <a:spcBef>
                <a:spcPts val="0"/>
              </a:spcBef>
              <a:spcAft>
                <a:spcPts val="0"/>
              </a:spcAft>
              <a:buNone/>
            </a:pPr>
            <a:endParaRPr sz="2000" dirty="0"/>
          </a:p>
          <a:p>
            <a:pPr marL="0" lvl="0" indent="0" algn="l" rtl="0">
              <a:spcBef>
                <a:spcPts val="1000"/>
              </a:spcBef>
              <a:spcAft>
                <a:spcPts val="0"/>
              </a:spcAft>
              <a:buNone/>
            </a:pPr>
            <a:r>
              <a:rPr lang="en-US" sz="2400" b="1" dirty="0">
                <a:solidFill>
                  <a:srgbClr val="910D28"/>
                </a:solidFill>
              </a:rPr>
              <a:t>Conclusion:</a:t>
            </a:r>
            <a:endParaRPr sz="2400" b="1" dirty="0">
              <a:solidFill>
                <a:srgbClr val="910D28"/>
              </a:solidFill>
            </a:endParaRPr>
          </a:p>
          <a:p>
            <a:pPr marL="0" lvl="0" indent="0" algn="l" rtl="0">
              <a:spcBef>
                <a:spcPts val="0"/>
              </a:spcBef>
              <a:spcAft>
                <a:spcPts val="0"/>
              </a:spcAft>
              <a:buNone/>
            </a:pPr>
            <a:r>
              <a:rPr lang="en-US" sz="2000" dirty="0"/>
              <a:t>The Supreme Court ruled in favor of Bond. The Court ruled that a legislator’s oath does not limit their ability to discuss political views or the freedom to express their views over those issues.</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28f20f249b_0_10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Case #3: Shaffer v. United States</a:t>
            </a:r>
            <a:endParaRPr/>
          </a:p>
        </p:txBody>
      </p:sp>
      <p:sp>
        <p:nvSpPr>
          <p:cNvPr id="257" name="Google Shape;257;g228f20f249b_0_106"/>
          <p:cNvSpPr txBox="1">
            <a:spLocks noGrp="1"/>
          </p:cNvSpPr>
          <p:nvPr>
            <p:ph type="body" idx="1"/>
          </p:nvPr>
        </p:nvSpPr>
        <p:spPr>
          <a:xfrm>
            <a:off x="457200" y="1305050"/>
            <a:ext cx="7543800" cy="3621000"/>
          </a:xfrm>
          <a:prstGeom prst="rect">
            <a:avLst/>
          </a:prstGeom>
        </p:spPr>
        <p:txBody>
          <a:bodyPr spcFirstLastPara="1" wrap="square" lIns="91400" tIns="91400" rIns="91400" bIns="91400" anchor="t" anchorCtr="0">
            <a:normAutofit lnSpcReduction="10000"/>
          </a:bodyPr>
          <a:lstStyle/>
          <a:p>
            <a:pPr marL="0" lvl="0" indent="0" algn="l" rtl="0">
              <a:spcBef>
                <a:spcPts val="1000"/>
              </a:spcBef>
              <a:spcAft>
                <a:spcPts val="0"/>
              </a:spcAft>
              <a:buNone/>
            </a:pPr>
            <a:r>
              <a:rPr lang="en-US" sz="2400" b="1" dirty="0">
                <a:solidFill>
                  <a:srgbClr val="910D28"/>
                </a:solidFill>
              </a:rPr>
              <a:t>Issue:</a:t>
            </a:r>
            <a:endParaRPr sz="2400" b="1" dirty="0">
              <a:solidFill>
                <a:srgbClr val="910D28"/>
              </a:solidFill>
            </a:endParaRPr>
          </a:p>
          <a:p>
            <a:pPr marL="0" lvl="0" indent="0" algn="l" rtl="0">
              <a:spcBef>
                <a:spcPts val="0"/>
              </a:spcBef>
              <a:spcAft>
                <a:spcPts val="0"/>
              </a:spcAft>
              <a:buNone/>
            </a:pPr>
            <a:r>
              <a:rPr lang="en-US" sz="2000" dirty="0"/>
              <a:t>Were the books mailed a “non mailable” matter under the Espionage Act?</a:t>
            </a:r>
            <a:endParaRPr sz="2000" dirty="0"/>
          </a:p>
          <a:p>
            <a:pPr marL="0" lvl="0" indent="0" algn="l" rtl="0">
              <a:spcBef>
                <a:spcPts val="0"/>
              </a:spcBef>
              <a:spcAft>
                <a:spcPts val="0"/>
              </a:spcAft>
              <a:buNone/>
            </a:pPr>
            <a:r>
              <a:rPr lang="en-US" sz="2000" dirty="0"/>
              <a:t>Was there enough evidence to show that the plaintiff committed the act willfully and intentionally?</a:t>
            </a:r>
            <a:endParaRPr sz="2000" dirty="0"/>
          </a:p>
          <a:p>
            <a:pPr marL="0" lvl="0" indent="0" algn="l" rtl="0">
              <a:spcBef>
                <a:spcPts val="0"/>
              </a:spcBef>
              <a:spcAft>
                <a:spcPts val="0"/>
              </a:spcAft>
              <a:buNone/>
            </a:pPr>
            <a:endParaRPr sz="2000" dirty="0"/>
          </a:p>
          <a:p>
            <a:pPr marL="0" lvl="0" indent="0" algn="l" rtl="0">
              <a:spcBef>
                <a:spcPts val="1000"/>
              </a:spcBef>
              <a:spcAft>
                <a:spcPts val="0"/>
              </a:spcAft>
              <a:buNone/>
            </a:pPr>
            <a:r>
              <a:rPr lang="en-US" sz="2400" b="1" dirty="0">
                <a:solidFill>
                  <a:srgbClr val="910D28"/>
                </a:solidFill>
              </a:rPr>
              <a:t>Conclusion:</a:t>
            </a:r>
            <a:endParaRPr sz="2400" b="1" dirty="0">
              <a:solidFill>
                <a:srgbClr val="910D28"/>
              </a:solidFill>
            </a:endParaRPr>
          </a:p>
          <a:p>
            <a:pPr marL="0" lvl="0" indent="0" algn="l" rtl="0">
              <a:spcBef>
                <a:spcPts val="0"/>
              </a:spcBef>
              <a:spcAft>
                <a:spcPts val="0"/>
              </a:spcAft>
              <a:buNone/>
            </a:pPr>
            <a:r>
              <a:rPr lang="en-US" sz="2000" dirty="0"/>
              <a:t>Shaffer was convicted of violating the 1917 Espionage Act by committing treasonable and disloyal acts. The writing, publishing, and distribution of the book may have led to the obstruction of recruitment by attacking the just causes for the war.</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28f20f249b_0_12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Case #4: Yates v. United States</a:t>
            </a:r>
            <a:endParaRPr dirty="0"/>
          </a:p>
        </p:txBody>
      </p:sp>
      <p:sp>
        <p:nvSpPr>
          <p:cNvPr id="263" name="Google Shape;263;g228f20f249b_0_122"/>
          <p:cNvSpPr txBox="1">
            <a:spLocks noGrp="1"/>
          </p:cNvSpPr>
          <p:nvPr>
            <p:ph type="body" idx="1"/>
          </p:nvPr>
        </p:nvSpPr>
        <p:spPr>
          <a:xfrm>
            <a:off x="324853" y="1305050"/>
            <a:ext cx="8109284" cy="3621000"/>
          </a:xfrm>
          <a:prstGeom prst="rect">
            <a:avLst/>
          </a:prstGeom>
        </p:spPr>
        <p:txBody>
          <a:bodyPr spcFirstLastPara="1" wrap="square" lIns="91400" tIns="91400" rIns="91400" bIns="91400" anchor="t" anchorCtr="0">
            <a:normAutofit/>
          </a:bodyPr>
          <a:lstStyle/>
          <a:p>
            <a:pPr marL="0" lvl="0" indent="0" algn="l" rtl="0">
              <a:spcBef>
                <a:spcPts val="1000"/>
              </a:spcBef>
              <a:spcAft>
                <a:spcPts val="0"/>
              </a:spcAft>
              <a:buNone/>
            </a:pPr>
            <a:r>
              <a:rPr lang="en-US" sz="2400" b="1" dirty="0">
                <a:solidFill>
                  <a:srgbClr val="910D28"/>
                </a:solidFill>
              </a:rPr>
              <a:t>Issue:</a:t>
            </a:r>
            <a:endParaRPr sz="2400" b="1" dirty="0">
              <a:solidFill>
                <a:srgbClr val="910D28"/>
              </a:solidFill>
            </a:endParaRPr>
          </a:p>
          <a:p>
            <a:pPr marL="0" lvl="0" indent="0" algn="l" rtl="0">
              <a:spcBef>
                <a:spcPts val="0"/>
              </a:spcBef>
              <a:spcAft>
                <a:spcPts val="0"/>
              </a:spcAft>
              <a:buNone/>
            </a:pPr>
            <a:r>
              <a:rPr lang="en-US" sz="2000" dirty="0"/>
              <a:t>Does the Smith Act violate the First Amendment?</a:t>
            </a:r>
            <a:endParaRPr sz="2000" dirty="0"/>
          </a:p>
          <a:p>
            <a:pPr marL="0" lvl="0" indent="0" algn="l" rtl="0">
              <a:spcBef>
                <a:spcPts val="0"/>
              </a:spcBef>
              <a:spcAft>
                <a:spcPts val="0"/>
              </a:spcAft>
              <a:buNone/>
            </a:pPr>
            <a:endParaRPr sz="2000" dirty="0"/>
          </a:p>
          <a:p>
            <a:pPr marL="0" lvl="0" indent="0" algn="l" rtl="0">
              <a:spcBef>
                <a:spcPts val="1000"/>
              </a:spcBef>
              <a:spcAft>
                <a:spcPts val="0"/>
              </a:spcAft>
              <a:buNone/>
            </a:pPr>
            <a:r>
              <a:rPr lang="en-US" sz="2400" b="1" dirty="0">
                <a:solidFill>
                  <a:srgbClr val="910D28"/>
                </a:solidFill>
              </a:rPr>
              <a:t>Conclusion:</a:t>
            </a:r>
            <a:endParaRPr sz="2400" b="1" dirty="0">
              <a:solidFill>
                <a:srgbClr val="910D28"/>
              </a:solidFill>
            </a:endParaRPr>
          </a:p>
          <a:p>
            <a:pPr marL="0" lvl="0" indent="0" algn="l" rtl="0">
              <a:spcBef>
                <a:spcPts val="0"/>
              </a:spcBef>
              <a:spcAft>
                <a:spcPts val="0"/>
              </a:spcAft>
              <a:buNone/>
            </a:pPr>
            <a:r>
              <a:rPr lang="en-US" sz="2000" dirty="0"/>
              <a:t>The Court ruled in favor of Yates. The Smith Act covered organizing a “new” group and the fact that the Communist Party had been organized three years prior excused it from the application of the act.</a:t>
            </a:r>
            <a:endParaRP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28f20f249b_0_1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Case #5: Brandenburg v. Ohio</a:t>
            </a:r>
            <a:endParaRPr/>
          </a:p>
        </p:txBody>
      </p:sp>
      <p:sp>
        <p:nvSpPr>
          <p:cNvPr id="269" name="Google Shape;269;g228f20f249b_0_127"/>
          <p:cNvSpPr txBox="1">
            <a:spLocks noGrp="1"/>
          </p:cNvSpPr>
          <p:nvPr>
            <p:ph type="body" idx="1"/>
          </p:nvPr>
        </p:nvSpPr>
        <p:spPr>
          <a:xfrm>
            <a:off x="457200" y="1305050"/>
            <a:ext cx="7573879" cy="3050382"/>
          </a:xfrm>
          <a:prstGeom prst="rect">
            <a:avLst/>
          </a:prstGeom>
        </p:spPr>
        <p:txBody>
          <a:bodyPr spcFirstLastPara="1" wrap="square" lIns="91400" tIns="91400" rIns="91400" bIns="91400" anchor="t" anchorCtr="0">
            <a:normAutofit fontScale="92500" lnSpcReduction="10000"/>
          </a:bodyPr>
          <a:lstStyle/>
          <a:p>
            <a:pPr marL="0" lvl="0" indent="0" algn="l" rtl="0">
              <a:spcBef>
                <a:spcPts val="1000"/>
              </a:spcBef>
              <a:spcAft>
                <a:spcPts val="0"/>
              </a:spcAft>
              <a:buNone/>
            </a:pPr>
            <a:r>
              <a:rPr lang="en-US" sz="2400" b="1" dirty="0">
                <a:solidFill>
                  <a:srgbClr val="910D28"/>
                </a:solidFill>
              </a:rPr>
              <a:t>Issue:</a:t>
            </a:r>
            <a:endParaRPr sz="2400" b="1" dirty="0">
              <a:solidFill>
                <a:srgbClr val="910D28"/>
              </a:solidFill>
            </a:endParaRPr>
          </a:p>
          <a:p>
            <a:pPr marL="0" lvl="0" indent="0" algn="l" rtl="0">
              <a:spcBef>
                <a:spcPts val="0"/>
              </a:spcBef>
              <a:spcAft>
                <a:spcPts val="0"/>
              </a:spcAft>
              <a:buNone/>
            </a:pPr>
            <a:r>
              <a:rPr lang="en-US" sz="2000" dirty="0"/>
              <a:t>Was Brandenburg’s right to free speech violated by Ohio’s criminal syndicalism law?</a:t>
            </a:r>
            <a:endParaRPr sz="2000" dirty="0"/>
          </a:p>
          <a:p>
            <a:pPr marL="0" lvl="0" indent="0" algn="l" rtl="0">
              <a:spcBef>
                <a:spcPts val="0"/>
              </a:spcBef>
              <a:spcAft>
                <a:spcPts val="0"/>
              </a:spcAft>
              <a:buNone/>
            </a:pPr>
            <a:endParaRPr sz="2000" dirty="0"/>
          </a:p>
          <a:p>
            <a:pPr marL="0" lvl="0" indent="0" algn="l" rtl="0">
              <a:spcBef>
                <a:spcPts val="1000"/>
              </a:spcBef>
              <a:spcAft>
                <a:spcPts val="0"/>
              </a:spcAft>
              <a:buNone/>
            </a:pPr>
            <a:r>
              <a:rPr lang="en-US" sz="2400" b="1" dirty="0">
                <a:solidFill>
                  <a:srgbClr val="910D28"/>
                </a:solidFill>
              </a:rPr>
              <a:t>Conclusion:</a:t>
            </a:r>
            <a:endParaRPr sz="2400" b="1" dirty="0">
              <a:solidFill>
                <a:srgbClr val="910D28"/>
              </a:solidFill>
            </a:endParaRPr>
          </a:p>
          <a:p>
            <a:pPr marL="0" lvl="0" indent="0" algn="l" rtl="0">
              <a:spcBef>
                <a:spcPts val="0"/>
              </a:spcBef>
              <a:spcAft>
                <a:spcPts val="0"/>
              </a:spcAft>
              <a:buNone/>
            </a:pPr>
            <a:r>
              <a:rPr lang="en-US" sz="2000" dirty="0"/>
              <a:t>The Court ruled that the Ohio law did violate Brandenburg’s right to free speech. As his speech was not directly inciting lawless actions. This also created the Brandenburg test to evaluate speeches. Does the speech directly incite lawless action or is it likely to incite lawless action?</a:t>
            </a:r>
            <a:endParaRPr sz="2000" dirty="0"/>
          </a:p>
          <a:p>
            <a:pPr marL="0" lvl="0" indent="0" algn="l" rtl="0">
              <a:spcBef>
                <a:spcPts val="0"/>
              </a:spcBef>
              <a:spcAft>
                <a:spcPts val="0"/>
              </a:spcAft>
              <a:buNone/>
            </a:pP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1" name="Google Shape;1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Clr>
                <a:srgbClr val="000000"/>
              </a:buClr>
              <a:buSzPts val="2600"/>
              <a:buFont typeface="Arial"/>
              <a:buNone/>
            </a:pPr>
            <a:r>
              <a:rPr lang="en-US" dirty="0"/>
              <a:t>How does Gitlow v. New York demonstrate how the First Amendment protects people’s right to free speech?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28f20f249b_0_13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275" name="Google Shape;275;g228f20f249b_0_13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Clr>
                <a:srgbClr val="000000"/>
              </a:buClr>
              <a:buSzPts val="2600"/>
              <a:buFont typeface="Arial"/>
              <a:buNone/>
            </a:pPr>
            <a:r>
              <a:rPr lang="en-US"/>
              <a:t>“How does Gitlow v. New York show how the First Amendment protects people’s right to free speech?”</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174625" lvl="0" indent="46038" algn="l" rtl="0">
              <a:lnSpc>
                <a:spcPct val="100000"/>
              </a:lnSpc>
              <a:spcBef>
                <a:spcPts val="0"/>
              </a:spcBef>
              <a:spcAft>
                <a:spcPts val="0"/>
              </a:spcAft>
              <a:buClr>
                <a:schemeClr val="lt1"/>
              </a:buClr>
              <a:buSzPts val="2600"/>
              <a:buFont typeface="Arial"/>
              <a:buNone/>
            </a:pPr>
            <a:r>
              <a:rPr lang="en-US" dirty="0"/>
              <a:t>Evaluate the limitations on the First Amendment and freedom of speech.</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5059"/>
            <a:ext cx="5020500" cy="36210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dirty="0"/>
              <a:t>Read each statement carefully.</a:t>
            </a:r>
            <a:endParaRPr dirty="0"/>
          </a:p>
          <a:p>
            <a:pPr marL="227012" lvl="0" indent="-227012" algn="l" rtl="0">
              <a:lnSpc>
                <a:spcPct val="100000"/>
              </a:lnSpc>
              <a:spcBef>
                <a:spcPts val="0"/>
              </a:spcBef>
              <a:spcAft>
                <a:spcPts val="0"/>
              </a:spcAft>
              <a:buSzPts val="2600"/>
              <a:buChar char="•"/>
            </a:pPr>
            <a:r>
              <a:rPr lang="en-US" dirty="0"/>
              <a:t>Decide whether the statement is true or false.</a:t>
            </a:r>
            <a:endParaRPr dirty="0"/>
          </a:p>
          <a:p>
            <a:pPr marL="227012" lvl="0" indent="-227012" algn="l" rtl="0">
              <a:lnSpc>
                <a:spcPct val="100000"/>
              </a:lnSpc>
              <a:spcBef>
                <a:spcPts val="0"/>
              </a:spcBef>
              <a:spcAft>
                <a:spcPts val="0"/>
              </a:spcAft>
              <a:buSzPts val="2600"/>
              <a:buChar char="•"/>
            </a:pPr>
            <a:r>
              <a:rPr lang="en-US" dirty="0"/>
              <a:t>If you believe the statement is true, sit on the floor.</a:t>
            </a:r>
            <a:endParaRPr dirty="0"/>
          </a:p>
          <a:p>
            <a:pPr marL="227012" lvl="0" indent="-227012" algn="l" rtl="0">
              <a:lnSpc>
                <a:spcPct val="100000"/>
              </a:lnSpc>
              <a:spcBef>
                <a:spcPts val="0"/>
              </a:spcBef>
              <a:spcAft>
                <a:spcPts val="0"/>
              </a:spcAft>
              <a:buSzPts val="2600"/>
              <a:buChar char="•"/>
            </a:pPr>
            <a:r>
              <a:rPr lang="en-US" dirty="0"/>
              <a:t>If you believe the statement is false, stand up.</a:t>
            </a:r>
            <a:endParaRPr dirty="0"/>
          </a:p>
          <a:p>
            <a:pPr marL="1645836" lvl="7" indent="-60951" algn="l" rtl="0">
              <a:lnSpc>
                <a:spcPct val="100000"/>
              </a:lnSpc>
              <a:spcBef>
                <a:spcPts val="240"/>
              </a:spcBef>
              <a:spcAft>
                <a:spcPts val="0"/>
              </a:spcAft>
              <a:buSzPts val="1200"/>
              <a:buFont typeface="Calibri"/>
              <a:buNone/>
            </a:pPr>
            <a:endParaRPr dirty="0"/>
          </a:p>
        </p:txBody>
      </p:sp>
      <p:sp>
        <p:nvSpPr>
          <p:cNvPr id="113" name="Google Shape;11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True or False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endParaRPr/>
          </a:p>
        </p:txBody>
      </p:sp>
      <p:pic>
        <p:nvPicPr>
          <p:cNvPr id="3" name="Picture 2" descr="A colorful scale with letters on it&#10;&#10;Description automatically generated">
            <a:extLst>
              <a:ext uri="{FF2B5EF4-FFF2-40B4-BE49-F238E27FC236}">
                <a16:creationId xmlns:a16="http://schemas.microsoft.com/office/drawing/2014/main" id="{19E79B4D-6463-87FB-AFA4-FA2FE745A52F}"/>
              </a:ext>
            </a:extLst>
          </p:cNvPr>
          <p:cNvPicPr>
            <a:picLocks noChangeAspect="1"/>
          </p:cNvPicPr>
          <p:nvPr/>
        </p:nvPicPr>
        <p:blipFill>
          <a:blip r:embed="rId3"/>
          <a:stretch>
            <a:fillRect/>
          </a:stretch>
        </p:blipFill>
        <p:spPr>
          <a:xfrm>
            <a:off x="6488342" y="307247"/>
            <a:ext cx="1965015" cy="1733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28f20f249b_0_17"/>
          <p:cNvSpPr txBox="1">
            <a:spLocks noGrp="1"/>
          </p:cNvSpPr>
          <p:nvPr>
            <p:ph type="body" idx="1"/>
          </p:nvPr>
        </p:nvSpPr>
        <p:spPr>
          <a:xfrm>
            <a:off x="457200" y="1309352"/>
            <a:ext cx="8229600" cy="2456532"/>
          </a:xfrm>
          <a:prstGeom prst="rect">
            <a:avLst/>
          </a:prstGeom>
        </p:spPr>
        <p:txBody>
          <a:bodyPr spcFirstLastPara="1" wrap="square" lIns="91425" tIns="45700" rIns="91425" bIns="45700" anchor="ctr" anchorCtr="0">
            <a:normAutofit/>
          </a:bodyPr>
          <a:lstStyle/>
          <a:p>
            <a:pPr marL="0" lvl="0" indent="0" algn="ctr" rtl="0">
              <a:lnSpc>
                <a:spcPct val="115000"/>
              </a:lnSpc>
              <a:spcBef>
                <a:spcPts val="1500"/>
              </a:spcBef>
              <a:spcAft>
                <a:spcPts val="1500"/>
              </a:spcAft>
              <a:buNone/>
            </a:pPr>
            <a:r>
              <a:rPr lang="en-US" sz="4000" b="1" dirty="0"/>
              <a:t>Freedom of speech is limited.</a:t>
            </a:r>
            <a:endParaRPr sz="4000" b="1" dirty="0"/>
          </a:p>
        </p:txBody>
      </p:sp>
      <p:sp>
        <p:nvSpPr>
          <p:cNvPr id="120" name="Google Shape;120;g228f20f249b_0_1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True or False?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28f20f249b_0_22"/>
          <p:cNvSpPr txBox="1">
            <a:spLocks noGrp="1"/>
          </p:cNvSpPr>
          <p:nvPr>
            <p:ph type="body" idx="1"/>
          </p:nvPr>
        </p:nvSpPr>
        <p:spPr>
          <a:xfrm>
            <a:off x="457200" y="1309352"/>
            <a:ext cx="8229600" cy="2155743"/>
          </a:xfrm>
          <a:prstGeom prst="rect">
            <a:avLst/>
          </a:prstGeom>
        </p:spPr>
        <p:txBody>
          <a:bodyPr spcFirstLastPara="1" wrap="square" lIns="91425" tIns="45700" rIns="91425" bIns="45700" anchor="ctr" anchorCtr="0">
            <a:normAutofit/>
          </a:bodyPr>
          <a:lstStyle/>
          <a:p>
            <a:pPr marL="457200" lvl="0" indent="0" algn="ctr" rtl="0">
              <a:lnSpc>
                <a:spcPct val="115000"/>
              </a:lnSpc>
              <a:spcBef>
                <a:spcPts val="1500"/>
              </a:spcBef>
              <a:spcAft>
                <a:spcPts val="1500"/>
              </a:spcAft>
              <a:buNone/>
            </a:pPr>
            <a:r>
              <a:rPr lang="en-US" sz="4000" b="1" dirty="0"/>
              <a:t>Threatening a person with violence is protected by freedom of speech.</a:t>
            </a:r>
            <a:endParaRPr sz="4000" b="1" dirty="0"/>
          </a:p>
        </p:txBody>
      </p:sp>
      <p:sp>
        <p:nvSpPr>
          <p:cNvPr id="126" name="Google Shape;126;g228f20f249b_0_2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True or False?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8f20f249b_0_27"/>
          <p:cNvSpPr txBox="1">
            <a:spLocks noGrp="1"/>
          </p:cNvSpPr>
          <p:nvPr>
            <p:ph type="body" idx="1"/>
          </p:nvPr>
        </p:nvSpPr>
        <p:spPr>
          <a:xfrm>
            <a:off x="457200" y="1309352"/>
            <a:ext cx="8229600" cy="2197853"/>
          </a:xfrm>
          <a:prstGeom prst="rect">
            <a:avLst/>
          </a:prstGeom>
        </p:spPr>
        <p:txBody>
          <a:bodyPr spcFirstLastPara="1" wrap="square" lIns="91425" tIns="45700" rIns="91425" bIns="45700" anchor="ctr" anchorCtr="0">
            <a:normAutofit/>
          </a:bodyPr>
          <a:lstStyle/>
          <a:p>
            <a:pPr marL="457200" lvl="0" indent="0" algn="ctr" rtl="0">
              <a:lnSpc>
                <a:spcPct val="115000"/>
              </a:lnSpc>
              <a:spcBef>
                <a:spcPts val="1500"/>
              </a:spcBef>
              <a:spcAft>
                <a:spcPts val="1500"/>
              </a:spcAft>
              <a:buNone/>
            </a:pPr>
            <a:r>
              <a:rPr lang="en-US" sz="4000" b="1" dirty="0"/>
              <a:t>Everyone has the right to freedom of expression.</a:t>
            </a:r>
            <a:endParaRPr sz="4000" b="1" dirty="0"/>
          </a:p>
        </p:txBody>
      </p:sp>
      <p:sp>
        <p:nvSpPr>
          <p:cNvPr id="132" name="Google Shape;132;g228f20f249b_0_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True or False?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2ba374fbcc_0_0"/>
          <p:cNvSpPr txBox="1">
            <a:spLocks noGrp="1"/>
          </p:cNvSpPr>
          <p:nvPr>
            <p:ph type="body" idx="1"/>
          </p:nvPr>
        </p:nvSpPr>
        <p:spPr>
          <a:xfrm>
            <a:off x="457200" y="1309352"/>
            <a:ext cx="8229600" cy="2492627"/>
          </a:xfrm>
          <a:prstGeom prst="rect">
            <a:avLst/>
          </a:prstGeom>
        </p:spPr>
        <p:txBody>
          <a:bodyPr spcFirstLastPara="1" wrap="square" lIns="91425" tIns="45700" rIns="91425" bIns="45700" anchor="ctr" anchorCtr="0">
            <a:normAutofit/>
          </a:bodyPr>
          <a:lstStyle/>
          <a:p>
            <a:pPr marL="0" lvl="0" indent="0" algn="ctr" rtl="0">
              <a:lnSpc>
                <a:spcPct val="115000"/>
              </a:lnSpc>
              <a:spcBef>
                <a:spcPts val="1500"/>
              </a:spcBef>
              <a:spcAft>
                <a:spcPts val="1500"/>
              </a:spcAft>
              <a:buNone/>
            </a:pPr>
            <a:r>
              <a:rPr lang="en-US" sz="4000" b="1" dirty="0"/>
              <a:t>Freedom of speech doesn’t cover social media.</a:t>
            </a:r>
            <a:endParaRPr sz="4000" b="1" dirty="0"/>
          </a:p>
        </p:txBody>
      </p:sp>
      <p:sp>
        <p:nvSpPr>
          <p:cNvPr id="138" name="Google Shape;138;g22ba374fbcc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True or False?</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1536</Words>
  <Application>Microsoft Office PowerPoint</Application>
  <PresentationFormat>On-screen Show (16:9)</PresentationFormat>
  <Paragraphs>127</Paragraphs>
  <Slides>30</Slides>
  <Notes>30</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Noto Sans Symbols</vt:lpstr>
      <vt:lpstr>LEARN theme</vt:lpstr>
      <vt:lpstr>LEARN theme</vt:lpstr>
      <vt:lpstr>PowerPoint Presentation</vt:lpstr>
      <vt:lpstr>Clear and Present Danger</vt:lpstr>
      <vt:lpstr>Essential Question</vt:lpstr>
      <vt:lpstr>Lesson Objectives</vt:lpstr>
      <vt:lpstr>True or False?</vt:lpstr>
      <vt:lpstr>True or False?</vt:lpstr>
      <vt:lpstr>True or False?</vt:lpstr>
      <vt:lpstr>True or False?</vt:lpstr>
      <vt:lpstr>True or False?</vt:lpstr>
      <vt:lpstr>True or False?</vt:lpstr>
      <vt:lpstr>U.S. Constitution - Amendment I</vt:lpstr>
      <vt:lpstr>Claim Cards</vt:lpstr>
      <vt:lpstr>Claim Cards</vt:lpstr>
      <vt:lpstr>Claim Cards</vt:lpstr>
      <vt:lpstr>Video: Gitlow v. New York</vt:lpstr>
      <vt:lpstr>I Notice, I Wonder</vt:lpstr>
      <vt:lpstr>Gitlow v. New York</vt:lpstr>
      <vt:lpstr>Essential Question</vt:lpstr>
      <vt:lpstr>Lesson Objectives</vt:lpstr>
      <vt:lpstr>U.S. Constitution - Amendment I</vt:lpstr>
      <vt:lpstr>Claim Cards</vt:lpstr>
      <vt:lpstr>Claim Cards</vt:lpstr>
      <vt:lpstr>Claim Cards</vt:lpstr>
      <vt:lpstr>Claim Cards</vt:lpstr>
      <vt:lpstr>Case #1: Schenck v. United States</vt:lpstr>
      <vt:lpstr>Case #2: Bond v. Floyd</vt:lpstr>
      <vt:lpstr>Case #3: Shaffer v. United States</vt:lpstr>
      <vt:lpstr>Case #4: Yates v. United States</vt:lpstr>
      <vt:lpstr>Case #5: Brandenburg v. Ohio</vt:lpstr>
      <vt:lpstr>Essential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McLeod Porter, Delma</cp:lastModifiedBy>
  <cp:revision>6</cp:revision>
  <dcterms:created xsi:type="dcterms:W3CDTF">2020-10-14T20:24:40Z</dcterms:created>
  <dcterms:modified xsi:type="dcterms:W3CDTF">2023-08-14T12:54:57Z</dcterms:modified>
</cp:coreProperties>
</file>