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1" r:id="rId1"/>
  </p:sldMasterIdLst>
  <p:notesMasterIdLst>
    <p:notesMasterId r:id="rId36"/>
  </p:notesMasterIdLst>
  <p:sldIdLst>
    <p:sldId id="276" r:id="rId2"/>
    <p:sldId id="256" r:id="rId3"/>
    <p:sldId id="274" r:id="rId4"/>
    <p:sldId id="275" r:id="rId5"/>
    <p:sldId id="273" r:id="rId6"/>
    <p:sldId id="282" r:id="rId7"/>
    <p:sldId id="283" r:id="rId8"/>
    <p:sldId id="298" r:id="rId9"/>
    <p:sldId id="299" r:id="rId10"/>
    <p:sldId id="300" r:id="rId11"/>
    <p:sldId id="301" r:id="rId12"/>
    <p:sldId id="302" r:id="rId13"/>
    <p:sldId id="303" r:id="rId14"/>
    <p:sldId id="304" r:id="rId15"/>
    <p:sldId id="284" r:id="rId16"/>
    <p:sldId id="315" r:id="rId17"/>
    <p:sldId id="305" r:id="rId18"/>
    <p:sldId id="293" r:id="rId19"/>
    <p:sldId id="307" r:id="rId20"/>
    <p:sldId id="294" r:id="rId21"/>
    <p:sldId id="308" r:id="rId22"/>
    <p:sldId id="295" r:id="rId23"/>
    <p:sldId id="309" r:id="rId24"/>
    <p:sldId id="296" r:id="rId25"/>
    <p:sldId id="285" r:id="rId26"/>
    <p:sldId id="306" r:id="rId27"/>
    <p:sldId id="297" r:id="rId28"/>
    <p:sldId id="292" r:id="rId29"/>
    <p:sldId id="286" r:id="rId30"/>
    <p:sldId id="313" r:id="rId31"/>
    <p:sldId id="290" r:id="rId32"/>
    <p:sldId id="291" r:id="rId33"/>
    <p:sldId id="312" r:id="rId34"/>
    <p:sldId id="314" r:id="rId3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6" autoAdjust="0"/>
    <p:restoredTop sz="94607"/>
  </p:normalViewPr>
  <p:slideViewPr>
    <p:cSldViewPr snapToGrid="0" snapToObjects="1">
      <p:cViewPr varScale="1">
        <p:scale>
          <a:sx n="202" d="100"/>
          <a:sy n="202" d="100"/>
        </p:scale>
        <p:origin x="596" y="1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7794995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2329" TargetMode="External"/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2329" TargetMode="External"/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2329" TargetMode="External"/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80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2329" TargetMode="External"/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2329" TargetMode="External"/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2329" TargetMode="External"/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2329" TargetMode="External"/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2329" TargetMode="External"/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2329" TargetMode="External"/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2329" TargetMode="External"/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Shape 42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0" name="Shape 4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125431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K20 Center. (n.d.). Try It, Talk It, Color It, Check It. strategies. Retrieved from </a:t>
            </a:r>
            <a:r>
              <a:rPr lang="en-US" sz="1100" b="0" i="0" u="sng" strike="noStrike" dirty="0">
                <a:solidFill>
                  <a:srgbClr val="2200CC"/>
                </a:solidFill>
                <a:effectLst/>
                <a:latin typeface="Arial" panose="020B0604020202020204" pitchFamily="34" charset="0"/>
                <a:hlinkClick r:id="rId3"/>
              </a:rPr>
              <a:t>https://learn.k20center.ou.edu/strategy/2329</a:t>
            </a:r>
            <a:endParaRPr lang="en-US" b="0" dirty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5977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K20 Center. (n.d.). Try It, Talk It, Color It, Check It. strategies. Retrieved from </a:t>
            </a:r>
            <a:r>
              <a:rPr lang="en-US" sz="1100" b="0" i="0" u="sng" strike="noStrike" dirty="0">
                <a:solidFill>
                  <a:srgbClr val="2200CC"/>
                </a:solidFill>
                <a:effectLst/>
                <a:latin typeface="Arial" panose="020B0604020202020204" pitchFamily="34" charset="0"/>
                <a:hlinkClick r:id="rId3"/>
              </a:rPr>
              <a:t>https://learn.k20center.ou.edu/strategy/2329</a:t>
            </a:r>
            <a:endParaRPr lang="en-US" b="0" dirty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0474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K20 Center. (n.d.). Try It, Talk It, Color It, Check It. strategies. Retrieved from </a:t>
            </a:r>
            <a:r>
              <a:rPr lang="en-US" sz="1100" b="0" i="0" u="sng" strike="noStrike" dirty="0">
                <a:solidFill>
                  <a:srgbClr val="2200CC"/>
                </a:solidFill>
                <a:effectLst/>
                <a:latin typeface="Arial" panose="020B0604020202020204" pitchFamily="34" charset="0"/>
                <a:hlinkClick r:id="rId3"/>
              </a:rPr>
              <a:t>https://learn.k20center.ou.edu/strategy/2329</a:t>
            </a:r>
            <a:endParaRPr lang="en-US" b="0" dirty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17841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>
              <a:spcBef>
                <a:spcPts val="0"/>
              </a:spcBef>
              <a:spcAft>
                <a:spcPts val="1000"/>
              </a:spcAft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K20 Center. (n.d.). I notice, I wonder. strategies. Retrieved from</a:t>
            </a:r>
            <a:r>
              <a:rPr lang="en-US" sz="1800" b="0" i="0" u="sng" strike="noStrike" dirty="0">
                <a:solidFill>
                  <a:srgbClr val="2200CC"/>
                </a:solidFill>
                <a:effectLst/>
                <a:latin typeface="Arial" panose="020B0604020202020204" pitchFamily="34" charset="0"/>
                <a:hlinkClick r:id="rId3"/>
              </a:rPr>
              <a:t> https://learn.k20center.ou.edu/strategy/180</a:t>
            </a:r>
            <a:endParaRPr lang="en-US" b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803786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>
              <a:spcBef>
                <a:spcPts val="0"/>
              </a:spcBef>
              <a:spcAft>
                <a:spcPts val="1000"/>
              </a:spcAft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K20 Center. (n.d.). Try It, Talk It, Color It, Check It. strategies. Retrieved from </a:t>
            </a:r>
            <a:r>
              <a:rPr lang="en-US" sz="1800" b="0" i="0" u="sng" strike="noStrike" dirty="0">
                <a:solidFill>
                  <a:srgbClr val="2200CC"/>
                </a:solidFill>
                <a:effectLst/>
                <a:latin typeface="Arial" panose="020B0604020202020204" pitchFamily="34" charset="0"/>
                <a:hlinkClick r:id="rId3"/>
              </a:rPr>
              <a:t>https://learn.k20center.ou.edu/strategy/2329</a:t>
            </a:r>
            <a:endParaRPr lang="en-US" b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5994357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>
              <a:spcBef>
                <a:spcPts val="0"/>
              </a:spcBef>
              <a:spcAft>
                <a:spcPts val="1000"/>
              </a:spcAft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K20 Center. (n.d.). Try It, Talk It, Color It, Check It. strategies. Retrieved from </a:t>
            </a:r>
            <a:r>
              <a:rPr lang="en-US" sz="1800" b="0" i="0" u="sng" strike="noStrike" dirty="0">
                <a:solidFill>
                  <a:srgbClr val="2200CC"/>
                </a:solidFill>
                <a:effectLst/>
                <a:latin typeface="Arial" panose="020B0604020202020204" pitchFamily="34" charset="0"/>
                <a:hlinkClick r:id="rId3"/>
              </a:rPr>
              <a:t>https://learn.k20center.ou.edu/strategy/2329</a:t>
            </a:r>
            <a:endParaRPr lang="en-US" b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805221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K20 Center. (n.d.). Try It, Talk It, Color It, Check It. strategies. Retrieved from </a:t>
            </a:r>
            <a:r>
              <a:rPr lang="en-US" sz="1100" b="0" i="0" u="sng" strike="noStrike" dirty="0">
                <a:solidFill>
                  <a:srgbClr val="2200CC"/>
                </a:solidFill>
                <a:effectLst/>
                <a:latin typeface="Arial" panose="020B0604020202020204" pitchFamily="34" charset="0"/>
                <a:hlinkClick r:id="rId3"/>
              </a:rPr>
              <a:t>https://learn.k20center.ou.edu/strategy/2329</a:t>
            </a:r>
            <a:endParaRPr lang="en-US" b="0" dirty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4687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K20 Center. (n.d.). Try It, Talk It, Color It, Check It. strategies. Retrieved from </a:t>
            </a:r>
            <a:r>
              <a:rPr lang="en-US" sz="1100" b="0" i="0" u="sng" strike="noStrike" dirty="0">
                <a:solidFill>
                  <a:srgbClr val="2200CC"/>
                </a:solidFill>
                <a:effectLst/>
                <a:latin typeface="Arial" panose="020B0604020202020204" pitchFamily="34" charset="0"/>
                <a:hlinkClick r:id="rId3"/>
              </a:rPr>
              <a:t>https://learn.k20center.ou.edu/strategy/2329</a:t>
            </a:r>
            <a:endParaRPr lang="en-US" b="0" dirty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2396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K20 Center. (n.d.). Try It, Talk It, Color It, Check It. strategies. Retrieved from </a:t>
            </a:r>
            <a:r>
              <a:rPr lang="en-US" sz="1100" b="0" i="0" u="sng" strike="noStrike" dirty="0">
                <a:solidFill>
                  <a:srgbClr val="2200CC"/>
                </a:solidFill>
                <a:effectLst/>
                <a:latin typeface="Arial" panose="020B0604020202020204" pitchFamily="34" charset="0"/>
                <a:hlinkClick r:id="rId3"/>
              </a:rPr>
              <a:t>https://learn.k20center.ou.edu/strategy/2329</a:t>
            </a:r>
            <a:endParaRPr lang="en-US" b="0" dirty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9942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K20 Center. (n.d.). Try It, Talk It, Color It, Check It. strategies. Retrieved from </a:t>
            </a:r>
            <a:r>
              <a:rPr lang="en-US" sz="1100" b="0" i="0" u="sng" strike="noStrike" dirty="0">
                <a:solidFill>
                  <a:srgbClr val="2200CC"/>
                </a:solidFill>
                <a:effectLst/>
                <a:latin typeface="Arial" panose="020B0604020202020204" pitchFamily="34" charset="0"/>
                <a:hlinkClick r:id="rId3"/>
              </a:rPr>
              <a:t>https://learn.k20center.ou.edu/strategy/2329</a:t>
            </a:r>
            <a:endParaRPr lang="en-US" b="0" dirty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7826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K20 Center. (n.d.). Try It, Talk It, Color It, Check It. strategies. Retrieved from </a:t>
            </a:r>
            <a:r>
              <a:rPr lang="en-US" sz="1100" b="0" i="0" u="sng" strike="noStrike" dirty="0">
                <a:solidFill>
                  <a:srgbClr val="2200CC"/>
                </a:solidFill>
                <a:effectLst/>
                <a:latin typeface="Arial" panose="020B0604020202020204" pitchFamily="34" charset="0"/>
                <a:hlinkClick r:id="rId3"/>
              </a:rPr>
              <a:t>https://learn.k20center.ou.edu/strategy/2329</a:t>
            </a:r>
            <a:endParaRPr lang="en-US" b="0" dirty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261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ARN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6452" y="1028700"/>
            <a:ext cx="1911096" cy="3122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018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4E1121FC-8B0E-0F4B-8A9D-C7B1ADC404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357A07C9-52E3-4212-9CBC-F4ACF85EBAF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5752E28-88FD-4D46-A840-A174E90B52DD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517" y="1427702"/>
            <a:ext cx="7040563" cy="3057014"/>
          </a:xfrm>
        </p:spPr>
        <p:txBody>
          <a:bodyPr/>
          <a:lstStyle/>
          <a:p>
            <a:r>
              <a:rPr lang="en-US"/>
              <a:t>Click icon to add table</a:t>
            </a:r>
          </a:p>
        </p:txBody>
      </p:sp>
    </p:spTree>
    <p:extLst>
      <p:ext uri="{BB962C8B-B14F-4D97-AF65-F5344CB8AC3E}">
        <p14:creationId xmlns:p14="http://schemas.microsoft.com/office/powerpoint/2010/main" val="1090333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rategy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5" name="Shape 23">
            <a:extLst>
              <a:ext uri="{FF2B5EF4-FFF2-40B4-BE49-F238E27FC236}">
                <a16:creationId xmlns:a16="http://schemas.microsoft.com/office/drawing/2014/main" id="{ACA14D18-7E80-4DA7-8133-159DD521CE44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rtl="0">
              <a:buSzPct val="100000"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A7C2501-3118-4C0D-A655-F2D0DFA1CF1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911850" y="1663336"/>
            <a:ext cx="1828800" cy="1828009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453675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rategy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5" name="Shape 23">
            <a:extLst>
              <a:ext uri="{FF2B5EF4-FFF2-40B4-BE49-F238E27FC236}">
                <a16:creationId xmlns:a16="http://schemas.microsoft.com/office/drawing/2014/main" id="{0C6D66F0-1C84-4362-90AC-EAB0A6DF20A3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rtl="0">
              <a:buSzPct val="100000"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CD319D0-7727-40E0-9BB2-013BA6FE865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92302" y="1305059"/>
            <a:ext cx="3994150" cy="1420813"/>
          </a:xfrm>
          <a:ln w="6350">
            <a:solidFill>
              <a:schemeClr val="bg2">
                <a:lumMod val="90000"/>
              </a:schemeClr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23048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ll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Diagonal Corners Snipped 1">
            <a:extLst>
              <a:ext uri="{FF2B5EF4-FFF2-40B4-BE49-F238E27FC236}">
                <a16:creationId xmlns:a16="http://schemas.microsoft.com/office/drawing/2014/main" id="{3FE57066-AFD2-4D39-B9C9-BF451B892B56}"/>
              </a:ext>
            </a:extLst>
          </p:cNvPr>
          <p:cNvSpPr/>
          <p:nvPr userDrawn="1"/>
        </p:nvSpPr>
        <p:spPr>
          <a:xfrm>
            <a:off x="1721476" y="1313644"/>
            <a:ext cx="5701048" cy="3206840"/>
          </a:xfrm>
          <a:prstGeom prst="snip2Diag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5" name="Shape 23">
            <a:extLst>
              <a:ext uri="{FF2B5EF4-FFF2-40B4-BE49-F238E27FC236}">
                <a16:creationId xmlns:a16="http://schemas.microsoft.com/office/drawing/2014/main" id="{0C6D66F0-1C84-4362-90AC-EAB0A6DF20A3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2574750" y="1534732"/>
            <a:ext cx="3994500" cy="2376154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marL="0" indent="0" rtl="0">
              <a:buSzPct val="100000"/>
              <a:buNone/>
              <a:defRPr b="1">
                <a:solidFill>
                  <a:schemeClr val="bg1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Quote text</a:t>
            </a:r>
          </a:p>
        </p:txBody>
      </p:sp>
      <p:sp>
        <p:nvSpPr>
          <p:cNvPr id="7" name="Shape 23">
            <a:extLst>
              <a:ext uri="{FF2B5EF4-FFF2-40B4-BE49-F238E27FC236}">
                <a16:creationId xmlns:a16="http://schemas.microsoft.com/office/drawing/2014/main" id="{98ECED1A-A97B-463C-904C-0655947FAF68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3017949" y="3943350"/>
            <a:ext cx="3108101" cy="521326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>
            <a:normAutofit/>
          </a:bodyPr>
          <a:lstStyle>
            <a:lvl1pPr marL="0" indent="0" rtl="0">
              <a:buSzPct val="100000"/>
              <a:buNone/>
              <a:defRPr sz="1600" b="1" i="1">
                <a:solidFill>
                  <a:schemeClr val="bg1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-Attribution</a:t>
            </a:r>
          </a:p>
        </p:txBody>
      </p:sp>
      <p:pic>
        <p:nvPicPr>
          <p:cNvPr id="11" name="Picture 10" descr="A picture containing icon&#10;&#10;Description automatically generated">
            <a:extLst>
              <a:ext uri="{FF2B5EF4-FFF2-40B4-BE49-F238E27FC236}">
                <a16:creationId xmlns:a16="http://schemas.microsoft.com/office/drawing/2014/main" id="{D6017F3C-31CC-46B1-BC0D-495B548BE5E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biLevel thresh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175000"/>
                    </a14:imgEffect>
                  </a14:imgLayer>
                </a14:imgProps>
              </a:ext>
            </a:extLst>
          </a:blip>
          <a:srcRect l="34179" t="21572" r="32618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774493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713250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657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hite B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873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ank No Logo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1829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flip="none" rotWithShape="1">
          <a:gsLst>
            <a:gs pos="0">
              <a:schemeClr val="accent4"/>
            </a:gs>
            <a:gs pos="85000">
              <a:schemeClr val="accent6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 hasCustomPrompt="1"/>
          </p:nvPr>
        </p:nvSpPr>
        <p:spPr>
          <a:xfrm>
            <a:off x="644652" y="1007598"/>
            <a:ext cx="7851648" cy="1371600"/>
          </a:xfrm>
          <a:ln>
            <a:noFill/>
          </a:ln>
        </p:spPr>
        <p:txBody>
          <a:bodyPr vert="horz" tIns="0" rIns="18287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</p:spPr>
        <p:txBody>
          <a:bodyPr lIns="0" rIns="18287">
            <a:normAutofit/>
          </a:bodyPr>
          <a:lstStyle>
            <a:lvl1pPr marL="0" marR="34289" indent="0" algn="l">
              <a:buNone/>
              <a:defRPr sz="2600">
                <a:solidFill>
                  <a:schemeClr val="tx1"/>
                </a:solidFill>
                <a:latin typeface="Calibri"/>
                <a:cs typeface="Calibri"/>
              </a:defRPr>
            </a:lvl1pPr>
            <a:lvl2pPr marL="342883" indent="0" algn="ctr">
              <a:buNone/>
            </a:lvl2pPr>
            <a:lvl3pPr marL="685765" indent="0" algn="ctr">
              <a:buNone/>
            </a:lvl3pPr>
            <a:lvl4pPr marL="1028648" indent="0" algn="ctr">
              <a:buNone/>
            </a:lvl4pPr>
            <a:lvl5pPr marL="1371530" indent="0" algn="ctr">
              <a:buNone/>
            </a:lvl5pPr>
            <a:lvl6pPr marL="1714412" indent="0" algn="ctr">
              <a:buNone/>
            </a:lvl6pPr>
            <a:lvl7pPr marL="2057295" indent="0" algn="ctr">
              <a:buNone/>
            </a:lvl7pPr>
            <a:lvl8pPr marL="2400177" indent="0" algn="ctr">
              <a:buNone/>
            </a:lvl8pPr>
            <a:lvl9pPr marL="274306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9980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309352"/>
            <a:ext cx="8229600" cy="3434098"/>
          </a:xfrm>
        </p:spPr>
        <p:txBody>
          <a:bodyPr/>
          <a:lstStyle>
            <a:lvl1pPr marL="227013" indent="-227013"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 sz="26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20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7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350"/>
            </a:lvl5pPr>
          </a:lstStyle>
          <a:p>
            <a:pPr lvl="0" eaLnBrk="1" latinLnBrk="0" hangingPunct="1"/>
            <a:r>
              <a:rPr lang="en-US" dirty="0"/>
              <a:t>This is the default layout for slide content. To see other layout options, right-click the slide thumbnail and select Layout.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22F552B-173D-46BA-BBEA-1B2F42FED8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423506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der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309352"/>
            <a:ext cx="8229600" cy="3434098"/>
          </a:xfrm>
        </p:spPr>
        <p:txBody>
          <a:bodyPr/>
          <a:lstStyle>
            <a:lvl1pPr marL="342900" indent="-342900">
              <a:buClr>
                <a:schemeClr val="accent4"/>
              </a:buClr>
              <a:buSzPct val="100000"/>
              <a:buFont typeface="+mj-lt"/>
              <a:buAutoNum type="arabicPeriod"/>
              <a:defRPr sz="2600"/>
            </a:lvl1pPr>
            <a:lvl2pPr marL="627063" indent="-333375">
              <a:buClr>
                <a:schemeClr val="accent4"/>
              </a:buClr>
              <a:buSzPct val="100000"/>
              <a:buFont typeface="+mj-lt"/>
              <a:buAutoNum type="alphaLcParenR"/>
              <a:defRPr sz="2000"/>
            </a:lvl2pPr>
            <a:lvl3pPr marL="914400" indent="-227013">
              <a:buClr>
                <a:schemeClr val="accent4"/>
              </a:buClr>
              <a:buSzPct val="100000"/>
              <a:buFont typeface="+mj-lt"/>
              <a:buAutoNum type="romanLcPeriod"/>
              <a:defRPr sz="1700"/>
            </a:lvl3pPr>
            <a:lvl4pPr marL="1076668" indent="-342900">
              <a:buSzPct val="100000"/>
              <a:buFont typeface="+mj-lt"/>
              <a:buAutoNum type="arabicPeriod"/>
              <a:defRPr/>
            </a:lvl4pPr>
            <a:lvl5pPr marL="1282398" indent="-342900">
              <a:buSzPct val="100000"/>
              <a:buFont typeface="+mj-lt"/>
              <a:buAutoNum type="arabicPeriod"/>
              <a:defRPr sz="1350"/>
            </a:lvl5pPr>
          </a:lstStyle>
          <a:p>
            <a:pPr lvl="0" eaLnBrk="1" latinLnBrk="0" hangingPunct="1"/>
            <a:r>
              <a:rPr lang="en-US" dirty="0"/>
              <a:t>Step</a:t>
            </a:r>
          </a:p>
          <a:p>
            <a:pPr lvl="1" eaLnBrk="1" latinLnBrk="0" hangingPunct="1"/>
            <a:r>
              <a:rPr lang="en-US" dirty="0" err="1"/>
              <a:t>Substep</a:t>
            </a:r>
            <a:endParaRPr lang="en-US" dirty="0"/>
          </a:p>
          <a:p>
            <a:pPr lvl="2" eaLnBrk="1" latinLnBrk="0" hangingPunct="1"/>
            <a:r>
              <a:rPr lang="en-US" dirty="0"/>
              <a:t>Sub-</a:t>
            </a:r>
            <a:r>
              <a:rPr lang="en-US" dirty="0" err="1"/>
              <a:t>substep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22F552B-173D-46BA-BBEA-1B2F42FED8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45716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flip="none" rotWithShape="1">
          <a:gsLst>
            <a:gs pos="0">
              <a:srgbClr val="659298"/>
            </a:gs>
            <a:gs pos="100000">
              <a:srgbClr val="4E6F74"/>
            </a:gs>
          </a:gsLst>
          <a:lin ang="159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0352" y="987552"/>
            <a:ext cx="7772400" cy="1021842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/>
          </a:bodyPr>
          <a:lstStyle>
            <a:lvl1pPr algn="l" rtl="0">
              <a:spcBef>
                <a:spcPct val="0"/>
              </a:spcBef>
              <a:buNone/>
              <a:defRPr lang="en-US" sz="5000" b="0" cap="none" baseline="0" dirty="0">
                <a:ln w="635"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Section Name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0352" y="2028498"/>
            <a:ext cx="7772400" cy="1132284"/>
          </a:xfrm>
        </p:spPr>
        <p:txBody>
          <a:bodyPr lIns="45718" rIns="45718" anchor="t">
            <a:normAutofit/>
          </a:bodyPr>
          <a:lstStyle>
            <a:lvl1pPr marL="398463" indent="-342900">
              <a:buClr>
                <a:schemeClr val="tx1"/>
              </a:buClr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Item A</a:t>
            </a:r>
          </a:p>
          <a:p>
            <a:pPr lvl="0" eaLnBrk="1" latinLnBrk="0" hangingPunct="1"/>
            <a:r>
              <a:rPr kumimoji="0" lang="en-US" dirty="0"/>
              <a:t>Item B</a:t>
            </a:r>
          </a:p>
          <a:p>
            <a:pPr lvl="0" eaLnBrk="1" latinLnBrk="0" hangingPunct="1"/>
            <a:r>
              <a:rPr kumimoji="0" lang="en-US" dirty="0"/>
              <a:t>Item C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1184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302954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317938"/>
            <a:ext cx="4038600" cy="3448256"/>
          </a:xfrm>
        </p:spPr>
        <p:txBody>
          <a:bodyPr/>
          <a:lstStyle>
            <a:lvl1pPr>
              <a:buSzPct val="100000"/>
              <a:defRPr sz="24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20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8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5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35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A215C7E-697C-4702-93D3-61EBBCC240BD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4648200" y="1317938"/>
            <a:ext cx="4038600" cy="3448256"/>
          </a:xfrm>
        </p:spPr>
        <p:txBody>
          <a:bodyPr/>
          <a:lstStyle>
            <a:lvl1pPr>
              <a:buSzPct val="100000"/>
              <a:defRPr sz="24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20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8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5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35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732230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391436"/>
            <a:ext cx="4040188" cy="494514"/>
          </a:xfrm>
        </p:spPr>
        <p:txBody>
          <a:bodyPr lIns="45718" tIns="0" rIns="45718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 dirty="0"/>
              <a:t>Side A Subtitle/Header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 hasCustomPrompt="1"/>
          </p:nvPr>
        </p:nvSpPr>
        <p:spPr>
          <a:xfrm>
            <a:off x="4645027" y="1394820"/>
            <a:ext cx="4041775" cy="491132"/>
          </a:xfrm>
        </p:spPr>
        <p:txBody>
          <a:bodyPr lIns="45718" tIns="0" rIns="45718" bIns="0" anchor="ctr">
            <a:norm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 dirty="0"/>
              <a:t>Side B Subtitle/Header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 hasCustomPrompt="1"/>
          </p:nvPr>
        </p:nvSpPr>
        <p:spPr>
          <a:xfrm>
            <a:off x="457200" y="1974760"/>
            <a:ext cx="4040188" cy="2795480"/>
          </a:xfrm>
        </p:spPr>
        <p:txBody>
          <a:bodyPr tIns="0"/>
          <a:lstStyle>
            <a:lvl1pPr>
              <a:defRPr sz="18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15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35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2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20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F2F6623D-9146-44DE-A2AF-4628874D04E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649788" y="1974760"/>
            <a:ext cx="4040188" cy="2795481"/>
          </a:xfrm>
        </p:spPr>
        <p:txBody>
          <a:bodyPr tIns="0"/>
          <a:lstStyle>
            <a:lvl1pPr>
              <a:defRPr sz="18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15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35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2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20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051448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 hasCustomPrompt="1"/>
          </p:nvPr>
        </p:nvSpPr>
        <p:spPr>
          <a:xfrm>
            <a:off x="3581400" y="1330012"/>
            <a:ext cx="5111750" cy="3257550"/>
          </a:xfrm>
        </p:spPr>
        <p:txBody>
          <a:bodyPr tIns="0"/>
          <a:lstStyle>
            <a:lvl1pPr marL="0" indent="0">
              <a:buNone/>
              <a:defRPr sz="2100" baseline="0"/>
            </a:lvl1pPr>
            <a:lvl2pPr>
              <a:defRPr sz="1950"/>
            </a:lvl2pPr>
            <a:lvl3pPr>
              <a:defRPr sz="1800"/>
            </a:lvl3pPr>
            <a:lvl4pPr>
              <a:defRPr sz="1500"/>
            </a:lvl4pPr>
            <a:lvl5pPr>
              <a:defRPr sz="1350"/>
            </a:lvl5pPr>
          </a:lstStyle>
          <a:p>
            <a:pPr lvl="0" eaLnBrk="1" latinLnBrk="0" hangingPunct="1"/>
            <a:r>
              <a:rPr kumimoji="0" lang="en-US" dirty="0"/>
              <a:t>{Insert photo or chart here}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2" hasCustomPrompt="1"/>
          </p:nvPr>
        </p:nvSpPr>
        <p:spPr>
          <a:xfrm>
            <a:off x="450850" y="1330012"/>
            <a:ext cx="3124200" cy="3257550"/>
          </a:xfrm>
        </p:spPr>
        <p:txBody>
          <a:bodyPr tIns="0"/>
          <a:lstStyle>
            <a:lvl1pPr>
              <a:buSzPct val="100000"/>
              <a:defRPr sz="18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16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4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3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20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57CD2421-83B0-4920-AB5D-7E41627BC4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851692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BD588CD6-00FA-3647-9C32-955C9EE213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B5E15DE5-15CD-41A8-BA89-39372E5587AC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457200" y="1343696"/>
            <a:ext cx="6125827" cy="3408340"/>
          </a:xfrm>
        </p:spPr>
        <p:txBody>
          <a:bodyPr/>
          <a:lstStyle/>
          <a:p>
            <a:r>
              <a:rPr lang="en-US"/>
              <a:t>Click icon to add media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21F4382-70BA-4DE9-9B01-7F103D1E93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616972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100000">
              <a:schemeClr val="bg1">
                <a:lumMod val="85000"/>
              </a:schemeClr>
            </a:gs>
          </a:gsLst>
          <a:lin ang="564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</p:spPr>
        <p:txBody>
          <a:bodyPr vert="horz" lIns="0" tIns="45718" rIns="0" bIns="0" anchor="b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</p:spPr>
        <p:txBody>
          <a:bodyPr vert="horz" lIns="91435" tIns="45718" rIns="91435" bIns="45718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640730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93" r:id="rId4"/>
    <p:sldLayoutId id="2147483675" r:id="rId5"/>
    <p:sldLayoutId id="2147483676" r:id="rId6"/>
    <p:sldLayoutId id="2147483677" r:id="rId7"/>
    <p:sldLayoutId id="2147483680" r:id="rId8"/>
    <p:sldLayoutId id="2147483689" r:id="rId9"/>
    <p:sldLayoutId id="2147483690" r:id="rId10"/>
    <p:sldLayoutId id="2147483695" r:id="rId11"/>
    <p:sldLayoutId id="2147483696" r:id="rId12"/>
    <p:sldLayoutId id="2147483698" r:id="rId13"/>
    <p:sldLayoutId id="2147483697" r:id="rId14"/>
    <p:sldLayoutId id="2147483679" r:id="rId15"/>
    <p:sldLayoutId id="2147483688" r:id="rId16"/>
    <p:sldLayoutId id="2147483682" r:id="rId17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600" b="0" kern="1200">
          <a:ln>
            <a:noFill/>
          </a:ln>
          <a:solidFill>
            <a:schemeClr val="accent4"/>
          </a:solidFill>
          <a:effectLst/>
          <a:latin typeface="+mj-lt"/>
          <a:ea typeface="+mj-ea"/>
          <a:cs typeface="+mj-cs"/>
        </a:defRPr>
      </a:lvl1pPr>
    </p:titleStyle>
    <p:bodyStyle>
      <a:lvl1pPr marL="231775" indent="-231775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 panose="020B0604020202020204" pitchFamily="34" charset="0"/>
        <a:buChar char="•"/>
        <a:tabLst/>
        <a:defRPr kumimoji="0" sz="2600" kern="1200">
          <a:solidFill>
            <a:schemeClr val="tx1"/>
          </a:solidFill>
          <a:latin typeface="Calibri"/>
          <a:ea typeface="+mn-ea"/>
          <a:cs typeface="Calibri"/>
        </a:defRPr>
      </a:lvl1pPr>
      <a:lvl2pPr marL="480035" indent="-185156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1800" kern="1200">
          <a:solidFill>
            <a:schemeClr val="tx1"/>
          </a:solidFill>
          <a:latin typeface="Calibri"/>
          <a:ea typeface="+mn-ea"/>
          <a:cs typeface="Calibri"/>
        </a:defRPr>
      </a:lvl2pPr>
      <a:lvl3pPr marL="685765" indent="-185156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1575" kern="1200">
          <a:solidFill>
            <a:schemeClr val="tx1"/>
          </a:solidFill>
          <a:latin typeface="Calibri"/>
          <a:ea typeface="+mn-ea"/>
          <a:cs typeface="Calibri"/>
        </a:defRPr>
      </a:lvl3pPr>
      <a:lvl4pPr marL="891494" indent="-157726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1500" kern="1200">
          <a:solidFill>
            <a:schemeClr val="tx1"/>
          </a:solidFill>
          <a:latin typeface="Calibri"/>
          <a:ea typeface="+mn-ea"/>
          <a:cs typeface="Calibri"/>
        </a:defRPr>
      </a:lvl4pPr>
      <a:lvl5pPr marL="1097224" indent="-157726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1500" kern="1200">
          <a:solidFill>
            <a:schemeClr val="tx1"/>
          </a:solidFill>
          <a:latin typeface="Calibri"/>
          <a:ea typeface="+mn-ea"/>
          <a:cs typeface="Calibri"/>
        </a:defRPr>
      </a:lvl5pPr>
      <a:lvl6pPr marL="1302953" indent="-157726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440106" indent="-137153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2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645836" indent="-137153" algn="l" rtl="0" eaLnBrk="1" latinLnBrk="0" hangingPunct="1">
        <a:spcBef>
          <a:spcPct val="20000"/>
        </a:spcBef>
        <a:buClr>
          <a:schemeClr val="tx2"/>
        </a:buClr>
        <a:buChar char="•"/>
        <a:defRPr kumimoji="0"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51566" indent="-137153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0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7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image" Target="../media/image14.wmf"/><Relationship Id="rId7" Type="http://schemas.openxmlformats.org/officeDocument/2006/relationships/image" Target="../media/image16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3.x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7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2.png"/><Relationship Id="rId4" Type="http://schemas.openxmlformats.org/officeDocument/2006/relationships/image" Target="../media/image21.sv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2.png"/><Relationship Id="rId4" Type="http://schemas.openxmlformats.org/officeDocument/2006/relationships/image" Target="../media/image21.sv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2.png"/><Relationship Id="rId4" Type="http://schemas.openxmlformats.org/officeDocument/2006/relationships/image" Target="../media/image23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2.png"/><Relationship Id="rId4" Type="http://schemas.openxmlformats.org/officeDocument/2006/relationships/image" Target="../media/image21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23.wmf"/><Relationship Id="rId9" Type="http://schemas.openxmlformats.org/officeDocument/2006/relationships/image" Target="../media/image2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2.png"/><Relationship Id="rId4" Type="http://schemas.openxmlformats.org/officeDocument/2006/relationships/image" Target="../media/image21.sv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2.png"/><Relationship Id="rId4" Type="http://schemas.openxmlformats.org/officeDocument/2006/relationships/image" Target="../media/image26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2.png"/><Relationship Id="rId4" Type="http://schemas.openxmlformats.org/officeDocument/2006/relationships/image" Target="../media/image21.sv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2.png"/><Relationship Id="rId4" Type="http://schemas.openxmlformats.org/officeDocument/2006/relationships/image" Target="../media/image27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7" Type="http://schemas.openxmlformats.org/officeDocument/2006/relationships/image" Target="../media/image30.wmf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3.xml"/><Relationship Id="rId6" Type="http://schemas.openxmlformats.org/officeDocument/2006/relationships/oleObject" Target="../embeddings/oleObject23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2.bin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oleObject" Target="../embeddings/oleObject24.bin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2.wmf"/><Relationship Id="rId4" Type="http://schemas.openxmlformats.org/officeDocument/2006/relationships/oleObject" Target="../embeddings/oleObject25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m3zT2IxZQaw" TargetMode="External"/><Relationship Id="rId2" Type="http://schemas.openxmlformats.org/officeDocument/2006/relationships/slideLayout" Target="../slideLayouts/slideLayout3.xml"/><Relationship Id="rId1" Type="http://schemas.openxmlformats.org/officeDocument/2006/relationships/video" Target="https://www.youtube.com/embed/m3zT2IxZQaw?feature=oembed" TargetMode="External"/><Relationship Id="rId4" Type="http://schemas.openxmlformats.org/officeDocument/2006/relationships/image" Target="../media/image36.jpe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6.wmf"/><Relationship Id="rId7" Type="http://schemas.openxmlformats.org/officeDocument/2006/relationships/image" Target="../media/image8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3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9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image" Target="../media/image10.wmf"/><Relationship Id="rId7" Type="http://schemas.openxmlformats.org/officeDocument/2006/relationships/image" Target="../media/image12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3.x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6.bin"/><Relationship Id="rId9" Type="http://schemas.openxmlformats.org/officeDocument/2006/relationships/image" Target="../media/image1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906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Tangent and Cotangent seem to be scheming, what’s their alliance?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Gathering Intel: Tangent &amp; Cotangent</a:t>
            </a:r>
          </a:p>
        </p:txBody>
      </p:sp>
    </p:spTree>
    <p:extLst>
      <p:ext uri="{BB962C8B-B14F-4D97-AF65-F5344CB8AC3E}">
        <p14:creationId xmlns:p14="http://schemas.microsoft.com/office/powerpoint/2010/main" val="1989922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Gathering Intel: Cosine &amp; Secant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9145727B-B206-7B23-8C06-B1B557FF8A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5944427"/>
              </p:ext>
            </p:extLst>
          </p:nvPr>
        </p:nvGraphicFramePr>
        <p:xfrm>
          <a:off x="766799" y="1165225"/>
          <a:ext cx="22098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09680" imgH="850680" progId="Equation.DSMT4">
                  <p:embed/>
                </p:oleObj>
              </mc:Choice>
              <mc:Fallback>
                <p:oleObj name="Equation" r:id="rId2" imgW="2209680" imgH="85068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9145727B-B206-7B23-8C06-B1B557FF8A2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66799" y="1165225"/>
                        <a:ext cx="2209800" cy="850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2B6009A4-E4A5-DF4A-C2DC-EAC3D95BA4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626833"/>
              </p:ext>
            </p:extLst>
          </p:nvPr>
        </p:nvGraphicFramePr>
        <p:xfrm>
          <a:off x="766799" y="2113348"/>
          <a:ext cx="47371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736880" imgH="850680" progId="Equation.DSMT4">
                  <p:embed/>
                </p:oleObj>
              </mc:Choice>
              <mc:Fallback>
                <p:oleObj name="Equation" r:id="rId4" imgW="4736880" imgH="85068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2B6009A4-E4A5-DF4A-C2DC-EAC3D95BA4D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66799" y="2113348"/>
                        <a:ext cx="4737100" cy="850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A61AA5E-E742-C5D7-C34D-E2CE4F74B3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986233"/>
              </p:ext>
            </p:extLst>
          </p:nvPr>
        </p:nvGraphicFramePr>
        <p:xfrm>
          <a:off x="766799" y="3030227"/>
          <a:ext cx="22098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09680" imgH="850680" progId="Equation.DSMT4">
                  <p:embed/>
                </p:oleObj>
              </mc:Choice>
              <mc:Fallback>
                <p:oleObj name="Equation" r:id="rId6" imgW="2209680" imgH="8506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6A61AA5E-E742-C5D7-C34D-E2CE4F74B34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66799" y="3030227"/>
                        <a:ext cx="2209800" cy="850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3F726605-F5A9-6422-DCAA-BA19FFD0FF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4035249"/>
              </p:ext>
            </p:extLst>
          </p:nvPr>
        </p:nvGraphicFramePr>
        <p:xfrm>
          <a:off x="768350" y="4025900"/>
          <a:ext cx="56515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651280" imgH="787320" progId="Equation.DSMT4">
                  <p:embed/>
                </p:oleObj>
              </mc:Choice>
              <mc:Fallback>
                <p:oleObj name="Equation" r:id="rId8" imgW="5651280" imgH="78732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3F726605-F5A9-6422-DCAA-BA19FFD0FFB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68350" y="4025900"/>
                        <a:ext cx="5651500" cy="787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09703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Sine and Cosine seem to be in cahoots to Tangent and Cotangent but how?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Gathering Intel: Other Relationships</a:t>
            </a:r>
          </a:p>
        </p:txBody>
      </p:sp>
    </p:spTree>
    <p:extLst>
      <p:ext uri="{BB962C8B-B14F-4D97-AF65-F5344CB8AC3E}">
        <p14:creationId xmlns:p14="http://schemas.microsoft.com/office/powerpoint/2010/main" val="961494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4000" dirty="0"/>
          </a:p>
          <a:p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Gathering Intel: Sine, Cosine &amp; Tangent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9145727B-B206-7B23-8C06-B1B557FF8A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3003938"/>
              </p:ext>
            </p:extLst>
          </p:nvPr>
        </p:nvGraphicFramePr>
        <p:xfrm>
          <a:off x="801688" y="1309352"/>
          <a:ext cx="7200900" cy="283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00720" imgH="2831760" progId="Equation.DSMT4">
                  <p:embed/>
                </p:oleObj>
              </mc:Choice>
              <mc:Fallback>
                <p:oleObj name="Equation" r:id="rId2" imgW="7200720" imgH="283176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9145727B-B206-7B23-8C06-B1B557FF8A2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01688" y="1309352"/>
                        <a:ext cx="7200900" cy="283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92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4000" dirty="0"/>
          </a:p>
          <a:p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Gathering Intel: Sine, Cosine &amp; Cotangent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9145727B-B206-7B23-8C06-B1B557FF8A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7471395"/>
              </p:ext>
            </p:extLst>
          </p:nvPr>
        </p:nvGraphicFramePr>
        <p:xfrm>
          <a:off x="801688" y="1309688"/>
          <a:ext cx="7200900" cy="283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00720" imgH="2831760" progId="Equation.DSMT4">
                  <p:embed/>
                </p:oleObj>
              </mc:Choice>
              <mc:Fallback>
                <p:oleObj name="Equation" r:id="rId2" imgW="7200720" imgH="283176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9145727B-B206-7B23-8C06-B1B557FF8A2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01688" y="1309688"/>
                        <a:ext cx="7200900" cy="283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82967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9666" y="1309352"/>
            <a:ext cx="4217134" cy="3434098"/>
          </a:xfrm>
        </p:spPr>
        <p:txBody>
          <a:bodyPr>
            <a:normAutofit/>
          </a:bodyPr>
          <a:lstStyle/>
          <a:p>
            <a:pPr rtl="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As an </a:t>
            </a:r>
            <a:r>
              <a:rPr lang="en-US" b="1" i="1" dirty="0"/>
              <a:t>intelligence </a:t>
            </a:r>
            <a:br>
              <a:rPr lang="en-US" b="1" i="1" dirty="0"/>
            </a:br>
            <a:r>
              <a:rPr lang="en-US" b="1" i="1" dirty="0"/>
              <a:t>analyst</a:t>
            </a:r>
            <a:r>
              <a:rPr lang="en-US" dirty="0"/>
              <a:t>, your job is </a:t>
            </a:r>
            <a:br>
              <a:rPr lang="en-US" dirty="0"/>
            </a:br>
            <a:r>
              <a:rPr lang="en-US" dirty="0"/>
              <a:t>to obtain crucial insights and find patterns.</a:t>
            </a:r>
          </a:p>
          <a:p>
            <a:pPr rtl="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See what information you can gather from Secret Agent Pythagoras</a:t>
            </a:r>
            <a:br>
              <a:rPr lang="en-US" dirty="0"/>
            </a:br>
            <a:r>
              <a:rPr lang="en-US" dirty="0"/>
              <a:t>without being noticed.</a:t>
            </a:r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Secret Agent Pythagoras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955A2D79-8D90-FF1C-06C2-F8BDD6891F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7200" y="1309352"/>
            <a:ext cx="3979456" cy="314033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F6B44BA-2632-4A15-7521-F446F1E8A5C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13600" y="400050"/>
            <a:ext cx="1557784" cy="1491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828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09352"/>
            <a:ext cx="8229600" cy="3434098"/>
          </a:xfrm>
        </p:spPr>
        <p:txBody>
          <a:bodyPr>
            <a:normAutofit/>
          </a:bodyPr>
          <a:lstStyle/>
          <a:p>
            <a:pPr rtl="0">
              <a:spcBef>
                <a:spcPts val="0"/>
              </a:spcBef>
              <a:spcAft>
                <a:spcPts val="600"/>
              </a:spcAft>
            </a:pPr>
            <a:r>
              <a:rPr lang="en-US" b="1" u="sng" dirty="0"/>
              <a:t>Try It</a:t>
            </a:r>
            <a:r>
              <a:rPr lang="en-US" b="1" dirty="0"/>
              <a:t>:</a:t>
            </a:r>
            <a:r>
              <a:rPr lang="en-US" dirty="0"/>
              <a:t> Try the problem on your own.</a:t>
            </a:r>
          </a:p>
          <a:p>
            <a:pPr rtl="0">
              <a:spcBef>
                <a:spcPts val="0"/>
              </a:spcBef>
              <a:spcAft>
                <a:spcPts val="600"/>
              </a:spcAft>
            </a:pPr>
            <a:r>
              <a:rPr lang="en-US" b="1" u="sng" dirty="0"/>
              <a:t>Talk It</a:t>
            </a:r>
            <a:r>
              <a:rPr lang="en-US" b="1" dirty="0"/>
              <a:t>:</a:t>
            </a:r>
            <a:r>
              <a:rPr lang="en-US" dirty="0"/>
              <a:t> Discuss your work with your partner.</a:t>
            </a:r>
          </a:p>
          <a:p>
            <a:pPr rtl="0">
              <a:spcBef>
                <a:spcPts val="0"/>
              </a:spcBef>
              <a:spcAft>
                <a:spcPts val="600"/>
              </a:spcAft>
            </a:pPr>
            <a:r>
              <a:rPr lang="en-US" b="1" u="sng" dirty="0"/>
              <a:t>Color It</a:t>
            </a:r>
            <a:r>
              <a:rPr lang="en-US" b="1" dirty="0"/>
              <a:t>:</a:t>
            </a:r>
            <a:r>
              <a:rPr lang="en-US" dirty="0"/>
              <a:t> How confident are you in your answer?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b="1" dirty="0">
                <a:solidFill>
                  <a:srgbClr val="339933"/>
                </a:solidFill>
              </a:rPr>
              <a:t>Green</a:t>
            </a:r>
            <a:r>
              <a:rPr lang="en-US" b="1" dirty="0"/>
              <a:t>:</a:t>
            </a:r>
            <a:r>
              <a:rPr lang="en-US" dirty="0"/>
              <a:t> We got this and could teach it to others!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b="1" dirty="0">
                <a:solidFill>
                  <a:schemeClr val="accent1"/>
                </a:solidFill>
              </a:rPr>
              <a:t>Yellow</a:t>
            </a:r>
            <a:r>
              <a:rPr lang="en-US" b="1" dirty="0"/>
              <a:t>:</a:t>
            </a:r>
            <a:r>
              <a:rPr lang="en-US" dirty="0"/>
              <a:t> We are a bit uncertain.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b="1" dirty="0">
                <a:solidFill>
                  <a:schemeClr val="accent6"/>
                </a:solidFill>
              </a:rPr>
              <a:t>Red</a:t>
            </a:r>
            <a:r>
              <a:rPr lang="en-US" b="1" dirty="0"/>
              <a:t>:</a:t>
            </a:r>
            <a:r>
              <a:rPr lang="en-US" dirty="0"/>
              <a:t> We need help. We might be wrong.</a:t>
            </a:r>
          </a:p>
          <a:p>
            <a:pPr rtl="0">
              <a:spcBef>
                <a:spcPts val="0"/>
              </a:spcBef>
              <a:spcAft>
                <a:spcPts val="600"/>
              </a:spcAft>
            </a:pPr>
            <a:r>
              <a:rPr lang="en-US" b="1" u="sng" dirty="0"/>
              <a:t>Check It</a:t>
            </a:r>
            <a:r>
              <a:rPr lang="en-US" b="1" dirty="0"/>
              <a:t>:</a:t>
            </a:r>
            <a:r>
              <a:rPr lang="en-US" dirty="0"/>
              <a:t> Compare your results with the class.</a:t>
            </a:r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Secret Agent Pythagoras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F6B44BA-2632-4A15-7521-F446F1E8A5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13600" y="400050"/>
            <a:ext cx="1557784" cy="1491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2721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9666" y="1309352"/>
            <a:ext cx="4217134" cy="3434098"/>
          </a:xfrm>
        </p:spPr>
        <p:txBody>
          <a:bodyPr/>
          <a:lstStyle/>
          <a:p>
            <a:r>
              <a:rPr lang="en-US" dirty="0"/>
              <a:t>Independently </a:t>
            </a:r>
            <a:br>
              <a:rPr lang="en-US" dirty="0"/>
            </a:br>
            <a:r>
              <a:rPr lang="en-US" dirty="0"/>
              <a:t>complete Step 1 </a:t>
            </a:r>
            <a:br>
              <a:rPr lang="en-US" dirty="0"/>
            </a:br>
            <a:r>
              <a:rPr lang="en-US" dirty="0"/>
              <a:t>of your handout.</a:t>
            </a:r>
          </a:p>
          <a:p>
            <a:r>
              <a:rPr lang="en-US" dirty="0"/>
              <a:t>Then compare your work with your partner.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Secret Agent Pythagoras</a:t>
            </a:r>
            <a:endParaRPr lang="en-US" dirty="0">
              <a:highlight>
                <a:srgbClr val="FFFF00"/>
              </a:highlight>
            </a:endParaRP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955A2D79-8D90-FF1C-06C2-F8BDD6891F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7200" y="1309352"/>
            <a:ext cx="3979456" cy="314033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F6B44BA-2632-4A15-7521-F446F1E8A5C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13600" y="400050"/>
            <a:ext cx="1557784" cy="1491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078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 It: Step 1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A6597235-A7BC-7BC4-2A82-1E6C06247E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5060398"/>
              </p:ext>
            </p:extLst>
          </p:nvPr>
        </p:nvGraphicFramePr>
        <p:xfrm>
          <a:off x="660596" y="1273729"/>
          <a:ext cx="5562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562360" imgH="533160" progId="Equation.DSMT4">
                  <p:embed/>
                </p:oleObj>
              </mc:Choice>
              <mc:Fallback>
                <p:oleObj name="Equation" r:id="rId3" imgW="5562360" imgH="533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60596" y="1273729"/>
                        <a:ext cx="5562600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7CA144C2-2708-38E2-FD97-44315B26ECA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13600" y="400050"/>
            <a:ext cx="1557784" cy="1491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135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9666" y="1309352"/>
            <a:ext cx="4217134" cy="3434098"/>
          </a:xfrm>
        </p:spPr>
        <p:txBody>
          <a:bodyPr/>
          <a:lstStyle/>
          <a:p>
            <a:r>
              <a:rPr lang="en-US" dirty="0"/>
              <a:t>Independently </a:t>
            </a:r>
            <a:br>
              <a:rPr lang="en-US" dirty="0"/>
            </a:br>
            <a:r>
              <a:rPr lang="en-US" dirty="0"/>
              <a:t>complete Step 2 </a:t>
            </a:r>
            <a:br>
              <a:rPr lang="en-US" dirty="0"/>
            </a:br>
            <a:r>
              <a:rPr lang="en-US" dirty="0"/>
              <a:t>of your handout.</a:t>
            </a:r>
          </a:p>
          <a:p>
            <a:r>
              <a:rPr lang="en-US" dirty="0"/>
              <a:t>Then compare your work with your partner.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Secret Agent Pythagoras</a:t>
            </a:r>
            <a:endParaRPr lang="en-US" dirty="0">
              <a:highlight>
                <a:srgbClr val="FFFF00"/>
              </a:highlight>
            </a:endParaRP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955A2D79-8D90-FF1C-06C2-F8BDD6891F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7200" y="1309352"/>
            <a:ext cx="3979456" cy="314033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F6B44BA-2632-4A15-7521-F446F1E8A5C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13600" y="400050"/>
            <a:ext cx="1557784" cy="1491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677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1FBCA28-140F-8A42-9364-1ED04BA0B6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Trig Identities, Part 1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AD9A7854-D128-194F-AB89-C5ADDB206B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Reciprocal, Quotient, and Pythagorean Identities</a:t>
            </a:r>
          </a:p>
        </p:txBody>
      </p:sp>
    </p:spTree>
  </p:cSld>
  <p:clrMapOvr>
    <a:masterClrMapping/>
  </p:clrMapOvr>
  <p:transition spd="slow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  <a:p>
            <a:endParaRPr lang="en-US" sz="3000" dirty="0"/>
          </a:p>
          <a:p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 It: Step 2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A6597235-A7BC-7BC4-2A82-1E6C06247E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3973527"/>
              </p:ext>
            </p:extLst>
          </p:nvPr>
        </p:nvGraphicFramePr>
        <p:xfrm>
          <a:off x="660596" y="1273729"/>
          <a:ext cx="5562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562360" imgH="533160" progId="Equation.DSMT4">
                  <p:embed/>
                </p:oleObj>
              </mc:Choice>
              <mc:Fallback>
                <p:oleObj name="Equation" r:id="rId3" imgW="5562360" imgH="53316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A6597235-A7BC-7BC4-2A82-1E6C06247ED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60596" y="1273729"/>
                        <a:ext cx="5562600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497A5F69-FEB9-B9CC-7C7D-9753CD7B84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423856"/>
              </p:ext>
            </p:extLst>
          </p:nvPr>
        </p:nvGraphicFramePr>
        <p:xfrm>
          <a:off x="681144" y="2044700"/>
          <a:ext cx="64516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451560" imgH="1054080" progId="Equation.DSMT4">
                  <p:embed/>
                </p:oleObj>
              </mc:Choice>
              <mc:Fallback>
                <p:oleObj name="Equation" r:id="rId5" imgW="6451560" imgH="1054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81144" y="2044700"/>
                        <a:ext cx="6451600" cy="1054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3D5DB1D0-332B-3A3B-073C-186254D9DA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8391363"/>
              </p:ext>
            </p:extLst>
          </p:nvPr>
        </p:nvGraphicFramePr>
        <p:xfrm>
          <a:off x="681038" y="3177479"/>
          <a:ext cx="6642100" cy="163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642000" imgH="1638000" progId="Equation.DSMT4">
                  <p:embed/>
                </p:oleObj>
              </mc:Choice>
              <mc:Fallback>
                <p:oleObj name="Equation" r:id="rId7" imgW="6642000" imgH="1638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81038" y="3177479"/>
                        <a:ext cx="6642100" cy="163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E4104F46-2CA4-0903-B478-6FF438DCE2BC}"/>
              </a:ext>
            </a:extLst>
          </p:cNvPr>
          <p:cNvSpPr/>
          <p:nvPr/>
        </p:nvSpPr>
        <p:spPr>
          <a:xfrm>
            <a:off x="645185" y="4284324"/>
            <a:ext cx="2930222" cy="557066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094C5FC-C0C8-5864-0BCA-20D5504C404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13600" y="400050"/>
            <a:ext cx="1557784" cy="1491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3474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9666" y="1309352"/>
            <a:ext cx="4217134" cy="3434098"/>
          </a:xfrm>
        </p:spPr>
        <p:txBody>
          <a:bodyPr/>
          <a:lstStyle/>
          <a:p>
            <a:r>
              <a:rPr lang="en-US" dirty="0"/>
              <a:t>Independently </a:t>
            </a:r>
            <a:br>
              <a:rPr lang="en-US" dirty="0"/>
            </a:br>
            <a:r>
              <a:rPr lang="en-US" dirty="0"/>
              <a:t>complete Step 3 </a:t>
            </a:r>
            <a:br>
              <a:rPr lang="en-US" dirty="0"/>
            </a:br>
            <a:r>
              <a:rPr lang="en-US" dirty="0"/>
              <a:t>of your handout.</a:t>
            </a:r>
          </a:p>
          <a:p>
            <a:r>
              <a:rPr lang="en-US" dirty="0"/>
              <a:t>Then compare your work with your partner.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Secret Agent Pythagoras</a:t>
            </a:r>
            <a:endParaRPr lang="en-US" dirty="0">
              <a:highlight>
                <a:srgbClr val="FFFF00"/>
              </a:highlight>
            </a:endParaRP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955A2D79-8D90-FF1C-06C2-F8BDD6891F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7200" y="1309352"/>
            <a:ext cx="3979456" cy="314033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F6B44BA-2632-4A15-7521-F446F1E8A5C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13600" y="400050"/>
            <a:ext cx="1557784" cy="1491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795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700" dirty="0"/>
          </a:p>
          <a:p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 It: Step 3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3D5DB1D0-332B-3A3B-073C-186254D9DA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4012672"/>
              </p:ext>
            </p:extLst>
          </p:nvPr>
        </p:nvGraphicFramePr>
        <p:xfrm>
          <a:off x="741309" y="1205593"/>
          <a:ext cx="4102100" cy="273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101840" imgH="2730240" progId="Equation.DSMT4">
                  <p:embed/>
                </p:oleObj>
              </mc:Choice>
              <mc:Fallback>
                <p:oleObj name="Equation" r:id="rId3" imgW="4101840" imgH="27302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3D5DB1D0-332B-3A3B-073C-186254D9DA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41309" y="1205593"/>
                        <a:ext cx="4102100" cy="2730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E4104F46-2CA4-0903-B478-6FF438DCE2BC}"/>
              </a:ext>
            </a:extLst>
          </p:cNvPr>
          <p:cNvSpPr/>
          <p:nvPr/>
        </p:nvSpPr>
        <p:spPr>
          <a:xfrm>
            <a:off x="645185" y="3406974"/>
            <a:ext cx="2930222" cy="557066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F31A322-89AD-D314-DC8A-55B05520E8B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13600" y="400050"/>
            <a:ext cx="1557784" cy="1491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7432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9666" y="1309352"/>
            <a:ext cx="4217134" cy="3434098"/>
          </a:xfrm>
        </p:spPr>
        <p:txBody>
          <a:bodyPr/>
          <a:lstStyle/>
          <a:p>
            <a:r>
              <a:rPr lang="en-US" dirty="0"/>
              <a:t>Independently </a:t>
            </a:r>
            <a:br>
              <a:rPr lang="en-US" dirty="0"/>
            </a:br>
            <a:r>
              <a:rPr lang="en-US" dirty="0"/>
              <a:t>complete Step 4 </a:t>
            </a:r>
            <a:br>
              <a:rPr lang="en-US" dirty="0"/>
            </a:br>
            <a:r>
              <a:rPr lang="en-US" dirty="0"/>
              <a:t>of your handout.</a:t>
            </a:r>
          </a:p>
          <a:p>
            <a:r>
              <a:rPr lang="en-US" dirty="0"/>
              <a:t>Then compare your work with your partner.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Secret Agent Pythagoras</a:t>
            </a:r>
            <a:endParaRPr lang="en-US" dirty="0">
              <a:highlight>
                <a:srgbClr val="FFFF00"/>
              </a:highlight>
            </a:endParaRP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955A2D79-8D90-FF1C-06C2-F8BDD6891F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7200" y="1309352"/>
            <a:ext cx="3979456" cy="314033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F6B44BA-2632-4A15-7521-F446F1E8A5C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13600" y="400050"/>
            <a:ext cx="1557784" cy="1491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087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700" dirty="0"/>
          </a:p>
          <a:p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 It: Step 4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3D5DB1D0-332B-3A3B-073C-186254D9DA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3639212"/>
              </p:ext>
            </p:extLst>
          </p:nvPr>
        </p:nvGraphicFramePr>
        <p:xfrm>
          <a:off x="696913" y="1204913"/>
          <a:ext cx="4191000" cy="273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190760" imgH="2730240" progId="Equation.DSMT4">
                  <p:embed/>
                </p:oleObj>
              </mc:Choice>
              <mc:Fallback>
                <p:oleObj name="Equation" r:id="rId3" imgW="4190760" imgH="27302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3D5DB1D0-332B-3A3B-073C-186254D9DA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96913" y="1204913"/>
                        <a:ext cx="4191000" cy="2730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E4104F46-2CA4-0903-B478-6FF438DCE2BC}"/>
              </a:ext>
            </a:extLst>
          </p:cNvPr>
          <p:cNvSpPr/>
          <p:nvPr/>
        </p:nvSpPr>
        <p:spPr>
          <a:xfrm>
            <a:off x="645185" y="3406974"/>
            <a:ext cx="2930222" cy="557066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269EB91-F2C8-BE09-3453-0F25476795A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13600" y="400050"/>
            <a:ext cx="1557784" cy="1491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0240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Now you know the truth; there are three trigonometric equations that are derived from the Pythagorean Theorem.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Secrets Revealed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51A3240C-C953-5909-714F-2AC88DD266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2456439"/>
              </p:ext>
            </p:extLst>
          </p:nvPr>
        </p:nvGraphicFramePr>
        <p:xfrm>
          <a:off x="3162300" y="2538810"/>
          <a:ext cx="2819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19160" imgH="533160" progId="Equation.DSMT4">
                  <p:embed/>
                </p:oleObj>
              </mc:Choice>
              <mc:Fallback>
                <p:oleObj name="Equation" r:id="rId2" imgW="2819160" imgH="53316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69BA1723-E2DA-1B37-2149-731CFFE4B1B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162300" y="2538810"/>
                        <a:ext cx="2819400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91F2CBEC-4B0A-2F86-4A53-099A4AED27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8944478"/>
              </p:ext>
            </p:extLst>
          </p:nvPr>
        </p:nvGraphicFramePr>
        <p:xfrm>
          <a:off x="624030" y="3515459"/>
          <a:ext cx="2794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93960" imgH="533160" progId="Equation.DSMT4">
                  <p:embed/>
                </p:oleObj>
              </mc:Choice>
              <mc:Fallback>
                <p:oleObj name="Equation" r:id="rId4" imgW="2793960" imgH="5331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3D5DB1D0-332B-3A3B-073C-186254D9DA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24030" y="3515459"/>
                        <a:ext cx="2794000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DFCC7EC-7F09-0673-869C-83F8867363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4520103"/>
              </p:ext>
            </p:extLst>
          </p:nvPr>
        </p:nvGraphicFramePr>
        <p:xfrm>
          <a:off x="5562839" y="3515460"/>
          <a:ext cx="2794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93960" imgH="533160" progId="Equation.DSMT4">
                  <p:embed/>
                </p:oleObj>
              </mc:Choice>
              <mc:Fallback>
                <p:oleObj name="Equation" r:id="rId6" imgW="2793960" imgH="5331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3D5DB1D0-332B-3A3B-073C-186254D9DA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562839" y="3515460"/>
                        <a:ext cx="2794000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1081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equations you have seen during this lesson are known as </a:t>
            </a:r>
            <a:r>
              <a:rPr lang="en-US" b="1" i="1" dirty="0">
                <a:solidFill>
                  <a:schemeClr val="accent4"/>
                </a:solidFill>
              </a:rPr>
              <a:t>trigonometric identities</a:t>
            </a:r>
            <a:r>
              <a:rPr lang="en-US" dirty="0"/>
              <a:t>.</a:t>
            </a:r>
          </a:p>
          <a:p>
            <a:r>
              <a:rPr lang="en-US" dirty="0"/>
              <a:t>In math, </a:t>
            </a:r>
            <a:r>
              <a:rPr lang="en-US" b="1" u="sng" dirty="0">
                <a:solidFill>
                  <a:schemeClr val="accent4"/>
                </a:solidFill>
              </a:rPr>
              <a:t>identities</a:t>
            </a:r>
            <a:r>
              <a:rPr lang="en-US" dirty="0"/>
              <a:t> are equations where the left side of the equation equals the right side of the equation for any value of the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/>
              <a:t> (or any variable).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Trigonometric Identities: Intel Notes</a:t>
            </a:r>
          </a:p>
        </p:txBody>
      </p:sp>
    </p:spTree>
    <p:extLst>
      <p:ext uri="{BB962C8B-B14F-4D97-AF65-F5344CB8AC3E}">
        <p14:creationId xmlns:p14="http://schemas.microsoft.com/office/powerpoint/2010/main" val="4177571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Pick any value for </a:t>
            </a:r>
            <a:r>
              <a:rPr lang="el-G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θ</a:t>
            </a:r>
            <a:r>
              <a:rPr lang="en-US" dirty="0"/>
              <a:t>. Which of the following is an example </a:t>
            </a:r>
            <a:br>
              <a:rPr lang="en-US" dirty="0"/>
            </a:br>
            <a:r>
              <a:rPr lang="en-US" dirty="0"/>
              <a:t>of an identity?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Trigonometric Identities: Intel Notes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69BA1723-E2DA-1B37-2149-731CFFE4B1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294837"/>
              </p:ext>
            </p:extLst>
          </p:nvPr>
        </p:nvGraphicFramePr>
        <p:xfrm>
          <a:off x="686353" y="2263954"/>
          <a:ext cx="2819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19160" imgH="533160" progId="Equation.DSMT4">
                  <p:embed/>
                </p:oleObj>
              </mc:Choice>
              <mc:Fallback>
                <p:oleObj name="Equation" r:id="rId2" imgW="2819160" imgH="533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86353" y="2263954"/>
                        <a:ext cx="2819400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8D04FDD7-6454-1ECE-1905-63F4320999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2353430"/>
              </p:ext>
            </p:extLst>
          </p:nvPr>
        </p:nvGraphicFramePr>
        <p:xfrm>
          <a:off x="737723" y="3036675"/>
          <a:ext cx="1638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38000" imgH="304560" progId="Equation.DSMT4">
                  <p:embed/>
                </p:oleObj>
              </mc:Choice>
              <mc:Fallback>
                <p:oleObj name="Equation" r:id="rId4" imgW="163800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37723" y="3036675"/>
                        <a:ext cx="1638300" cy="30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4501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Let’s complete the Intel Notes together.</a:t>
            </a:r>
          </a:p>
          <a:p>
            <a:r>
              <a:rPr lang="en-US" dirty="0"/>
              <a:t>Notice the shorthand notation for exponents and trigonometric functions.</a:t>
            </a:r>
          </a:p>
          <a:p>
            <a:pPr lvl="1"/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Trigonometric Identities: Intel Notes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4C44BD46-BA33-46FB-0F60-634C394D63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6595792"/>
              </p:ext>
            </p:extLst>
          </p:nvPr>
        </p:nvGraphicFramePr>
        <p:xfrm>
          <a:off x="996950" y="2571750"/>
          <a:ext cx="2120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20760" imgH="533160" progId="Equation.DSMT4">
                  <p:embed/>
                </p:oleObj>
              </mc:Choice>
              <mc:Fallback>
                <p:oleObj name="Equation" r:id="rId2" imgW="2120760" imgH="53316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69BA1723-E2DA-1B37-2149-731CFFE4B1B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96950" y="2571750"/>
                        <a:ext cx="2120900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04173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the </a:t>
            </a:r>
            <a:r>
              <a:rPr lang="en-US" b="1" i="1" dirty="0"/>
              <a:t>spymaster</a:t>
            </a:r>
            <a:r>
              <a:rPr lang="en-US" dirty="0"/>
              <a:t>, you are responsible for making important decisions and selecting your undercover agents and deep cover agents.</a:t>
            </a:r>
          </a:p>
          <a:p>
            <a:r>
              <a:rPr lang="en-US" dirty="0"/>
              <a:t>You will need to use your knowledge of simplifying and verifying trigonometric identities for this mission.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Mission: Trig Spies</a:t>
            </a:r>
            <a:endParaRPr lang="en-US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693875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EF43316-D303-40EC-B829-211C2BCBE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Essential Question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349D1D-F9F5-4708-9845-24D99C4709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5563" indent="0">
              <a:buNone/>
            </a:pPr>
            <a:r>
              <a:rPr lang="en-US" dirty="0"/>
              <a:t>How do we use trigonometric identities?</a:t>
            </a:r>
          </a:p>
        </p:txBody>
      </p:sp>
    </p:spTree>
    <p:extLst>
      <p:ext uri="{BB962C8B-B14F-4D97-AF65-F5344CB8AC3E}">
        <p14:creationId xmlns:p14="http://schemas.microsoft.com/office/powerpoint/2010/main" val="3526377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Materials:</a:t>
            </a:r>
          </a:p>
          <a:p>
            <a:r>
              <a:rPr lang="en-US" dirty="0"/>
              <a:t>2 Stacks of Cards (2 stacks per team)</a:t>
            </a:r>
          </a:p>
          <a:p>
            <a:pPr lvl="1"/>
            <a:r>
              <a:rPr lang="en-US" i="1" dirty="0">
                <a:solidFill>
                  <a:schemeClr val="accent2"/>
                </a:solidFill>
              </a:rPr>
              <a:t>Undercover Agents</a:t>
            </a:r>
            <a:r>
              <a:rPr lang="en-US" dirty="0"/>
              <a:t> Cards</a:t>
            </a:r>
          </a:p>
          <a:p>
            <a:pPr lvl="1"/>
            <a:r>
              <a:rPr lang="en-US" i="1" dirty="0">
                <a:solidFill>
                  <a:schemeClr val="accent2"/>
                </a:solidFill>
              </a:rPr>
              <a:t>Deep Cover Agents</a:t>
            </a:r>
            <a:r>
              <a:rPr lang="en-US" dirty="0"/>
              <a:t> Cards</a:t>
            </a:r>
          </a:p>
          <a:p>
            <a:r>
              <a:rPr lang="en-US" dirty="0"/>
              <a:t>Scratch Paper (1 per person)</a:t>
            </a:r>
          </a:p>
          <a:p>
            <a:r>
              <a:rPr lang="en-US" dirty="0"/>
              <a:t>Writing Utensil (1 per person)</a:t>
            </a:r>
          </a:p>
          <a:p>
            <a:r>
              <a:rPr lang="en-US" dirty="0"/>
              <a:t>Trig Spies Record Sheet (1 per team)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Mission Prep</a:t>
            </a:r>
          </a:p>
        </p:txBody>
      </p:sp>
    </p:spTree>
    <p:extLst>
      <p:ext uri="{BB962C8B-B14F-4D97-AF65-F5344CB8AC3E}">
        <p14:creationId xmlns:p14="http://schemas.microsoft.com/office/powerpoint/2010/main" val="4001184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Pick a stack, flip over the top card, and each spymaster uses scratch paper to complete the task on the card.</a:t>
            </a:r>
          </a:p>
          <a:p>
            <a:r>
              <a:rPr lang="en-US" dirty="0"/>
              <a:t>Then compare your work with your teammate(s).</a:t>
            </a:r>
          </a:p>
          <a:p>
            <a:r>
              <a:rPr lang="en-US" dirty="0"/>
              <a:t>If you agree, write the identity you used on the Trig Spies Record Sheet for which card and record your points.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Mission: Trig Spies</a:t>
            </a:r>
            <a:endParaRPr lang="en-US" dirty="0">
              <a:highlight>
                <a:srgbClr val="FFFF00"/>
              </a:highlight>
            </a:endParaRPr>
          </a:p>
        </p:txBody>
      </p:sp>
      <p:graphicFrame>
        <p:nvGraphicFramePr>
          <p:cNvPr id="2" name="Table Placeholder 10">
            <a:extLst>
              <a:ext uri="{FF2B5EF4-FFF2-40B4-BE49-F238E27FC236}">
                <a16:creationId xmlns:a16="http://schemas.microsoft.com/office/drawing/2014/main" id="{EE8DDCCB-F034-FBDB-0817-B7F9CF0204D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08178530"/>
              </p:ext>
            </p:extLst>
          </p:nvPr>
        </p:nvGraphicFramePr>
        <p:xfrm>
          <a:off x="457200" y="3631649"/>
          <a:ext cx="8229599" cy="840740"/>
        </p:xfrm>
        <a:graphic>
          <a:graphicData uri="http://schemas.openxmlformats.org/drawingml/2006/table">
            <a:tbl>
              <a:tblPr firstRow="1" firstCol="1" bandRow="1"/>
              <a:tblGrid>
                <a:gridCol w="1952090">
                  <a:extLst>
                    <a:ext uri="{9D8B030D-6E8A-4147-A177-3AD203B41FA5}">
                      <a16:colId xmlns:a16="http://schemas.microsoft.com/office/drawing/2014/main" val="4027248765"/>
                    </a:ext>
                  </a:extLst>
                </a:gridCol>
                <a:gridCol w="4289461">
                  <a:extLst>
                    <a:ext uri="{9D8B030D-6E8A-4147-A177-3AD203B41FA5}">
                      <a16:colId xmlns:a16="http://schemas.microsoft.com/office/drawing/2014/main" val="1361534871"/>
                    </a:ext>
                  </a:extLst>
                </a:gridCol>
                <a:gridCol w="1988048">
                  <a:extLst>
                    <a:ext uri="{9D8B030D-6E8A-4147-A177-3AD203B41FA5}">
                      <a16:colId xmlns:a16="http://schemas.microsoft.com/office/drawing/2014/main" val="23600637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Card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Identity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Points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5C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47771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800" b="1" kern="1200" dirty="0">
                          <a:solidFill>
                            <a:srgbClr val="910D2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[</a:t>
                      </a:r>
                      <a:r>
                        <a:rPr kumimoji="0" lang="en-US" sz="1800" b="1" i="1" kern="1200" dirty="0">
                          <a:solidFill>
                            <a:srgbClr val="910D2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Write the identity you used.</a:t>
                      </a:r>
                      <a:r>
                        <a:rPr kumimoji="0" lang="en-US" sz="1800" b="1" kern="1200" dirty="0">
                          <a:solidFill>
                            <a:srgbClr val="910D2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]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800" b="1" kern="1200" dirty="0">
                          <a:solidFill>
                            <a:srgbClr val="910D2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45098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524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Undercover Agents cards are worth 3-4 points, while the Deep Cover Agents cards are worth 5-6 points and are more challenging.</a:t>
            </a:r>
          </a:p>
          <a:p>
            <a:pPr lvl="1"/>
            <a:r>
              <a:rPr lang="en-US" dirty="0"/>
              <a:t>Good luck! We’re counting on you.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Mission: Trig Spies</a:t>
            </a:r>
            <a:endParaRPr lang="en-US" dirty="0">
              <a:highlight>
                <a:srgbClr val="FFFF00"/>
              </a:highlight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79A1F9E-EC15-BCDE-D342-C00836B29E6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12" t="4738" r="9861" b="11369"/>
          <a:stretch/>
        </p:blipFill>
        <p:spPr bwMode="auto">
          <a:xfrm>
            <a:off x="5000946" y="1249813"/>
            <a:ext cx="1719437" cy="171824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849C749-88F8-CCF3-F6C7-2B81DAAE1A9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3618" y="1252202"/>
            <a:ext cx="1719437" cy="171704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Content Placeholder 19">
            <a:extLst>
              <a:ext uri="{FF2B5EF4-FFF2-40B4-BE49-F238E27FC236}">
                <a16:creationId xmlns:a16="http://schemas.microsoft.com/office/drawing/2014/main" id="{90B6F1F5-78B7-499E-824E-DDF28B946434}"/>
              </a:ext>
            </a:extLst>
          </p:cNvPr>
          <p:cNvSpPr txBox="1">
            <a:spLocks/>
          </p:cNvSpPr>
          <p:nvPr/>
        </p:nvSpPr>
        <p:spPr>
          <a:xfrm>
            <a:off x="457200" y="1622675"/>
            <a:ext cx="1865729" cy="960634"/>
          </a:xfrm>
          <a:prstGeom prst="rect">
            <a:avLst/>
          </a:prstGeom>
        </p:spPr>
        <p:txBody>
          <a:bodyPr vert="horz" lIns="91435" tIns="45718" rIns="91435" bIns="45718">
            <a:normAutofit/>
          </a:bodyPr>
          <a:lstStyle>
            <a:lvl1pPr marL="227013" indent="-227013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tabLst/>
              <a:defRPr kumimoji="0" sz="2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80035" indent="-185156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0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685765" indent="-185156" algn="l" rtl="0" eaLnBrk="1" latinLnBrk="0" hangingPunct="1">
              <a:spcBef>
                <a:spcPct val="20000"/>
              </a:spcBef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kumimoji="0" sz="17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891494" indent="-157726" algn="l" rtl="0" eaLnBrk="1" latinLnBrk="0" hangingPunct="1">
              <a:spcBef>
                <a:spcPct val="20000"/>
              </a:spcBef>
              <a:buClr>
                <a:schemeClr val="accent3"/>
              </a:buClr>
              <a:buSzPct val="100000"/>
              <a:buFont typeface="Arial" panose="020B0604020202020204" pitchFamily="34" charset="0"/>
              <a:buChar char="•"/>
              <a:defRPr kumimoji="0" sz="15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097224" indent="-157726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 kumimoji="0" sz="135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302953" indent="-157726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40106" indent="-137153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836" indent="-137153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51566" indent="-137153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05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b="1" dirty="0">
                <a:solidFill>
                  <a:schemeClr val="accent2"/>
                </a:solidFill>
              </a:rPr>
              <a:t>Undercover Agents</a:t>
            </a:r>
          </a:p>
        </p:txBody>
      </p:sp>
      <p:sp>
        <p:nvSpPr>
          <p:cNvPr id="7" name="Content Placeholder 19">
            <a:extLst>
              <a:ext uri="{FF2B5EF4-FFF2-40B4-BE49-F238E27FC236}">
                <a16:creationId xmlns:a16="http://schemas.microsoft.com/office/drawing/2014/main" id="{C81C459F-B1CE-DF80-1176-838828E5F018}"/>
              </a:ext>
            </a:extLst>
          </p:cNvPr>
          <p:cNvSpPr txBox="1">
            <a:spLocks/>
          </p:cNvSpPr>
          <p:nvPr/>
        </p:nvSpPr>
        <p:spPr>
          <a:xfrm>
            <a:off x="6821071" y="1622675"/>
            <a:ext cx="1865729" cy="960634"/>
          </a:xfrm>
          <a:prstGeom prst="rect">
            <a:avLst/>
          </a:prstGeom>
        </p:spPr>
        <p:txBody>
          <a:bodyPr vert="horz" lIns="91435" tIns="45718" rIns="91435" bIns="45718">
            <a:normAutofit/>
          </a:bodyPr>
          <a:lstStyle>
            <a:lvl1pPr marL="227013" indent="-227013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tabLst/>
              <a:defRPr kumimoji="0" sz="2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80035" indent="-185156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0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685765" indent="-185156" algn="l" rtl="0" eaLnBrk="1" latinLnBrk="0" hangingPunct="1">
              <a:spcBef>
                <a:spcPct val="20000"/>
              </a:spcBef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kumimoji="0" sz="17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891494" indent="-157726" algn="l" rtl="0" eaLnBrk="1" latinLnBrk="0" hangingPunct="1">
              <a:spcBef>
                <a:spcPct val="20000"/>
              </a:spcBef>
              <a:buClr>
                <a:schemeClr val="accent3"/>
              </a:buClr>
              <a:buSzPct val="100000"/>
              <a:buFont typeface="Arial" panose="020B0604020202020204" pitchFamily="34" charset="0"/>
              <a:buChar char="•"/>
              <a:defRPr kumimoji="0" sz="15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097224" indent="-157726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 kumimoji="0" sz="135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302953" indent="-157726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40106" indent="-137153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836" indent="-137153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51566" indent="-137153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05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solidFill>
                  <a:schemeClr val="accent2"/>
                </a:solidFill>
              </a:rPr>
              <a:t>Deep Cover Agents</a:t>
            </a:r>
          </a:p>
        </p:txBody>
      </p:sp>
    </p:spTree>
    <p:extLst>
      <p:ext uri="{BB962C8B-B14F-4D97-AF65-F5344CB8AC3E}">
        <p14:creationId xmlns:p14="http://schemas.microsoft.com/office/powerpoint/2010/main" val="677515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Trig Spies: Timer</a:t>
            </a:r>
          </a:p>
        </p:txBody>
      </p:sp>
      <p:sp>
        <p:nvSpPr>
          <p:cNvPr id="6" name="Content Placeholder 19">
            <a:extLst>
              <a:ext uri="{FF2B5EF4-FFF2-40B4-BE49-F238E27FC236}">
                <a16:creationId xmlns:a16="http://schemas.microsoft.com/office/drawing/2014/main" id="{621364E7-DA7B-1D31-9166-29D0F966F2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258402"/>
            <a:ext cx="8229600" cy="48504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dirty="0">
                <a:solidFill>
                  <a:schemeClr val="accent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15 Minute Timer</a:t>
            </a:r>
            <a:endParaRPr lang="en-US" dirty="0">
              <a:solidFill>
                <a:schemeClr val="accent2"/>
              </a:solidFill>
            </a:endParaRPr>
          </a:p>
        </p:txBody>
      </p:sp>
      <p:pic>
        <p:nvPicPr>
          <p:cNvPr id="2" name="Online Media 1" title="K20 Center 15 minute timer">
            <a:hlinkClick r:id="" action="ppaction://media"/>
            <a:extLst>
              <a:ext uri="{FF2B5EF4-FFF2-40B4-BE49-F238E27FC236}">
                <a16:creationId xmlns:a16="http://schemas.microsoft.com/office/drawing/2014/main" id="{F75864A2-CD99-1B57-9268-82EE8C5C5201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834031" y="1164497"/>
            <a:ext cx="5475938" cy="3093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7351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Your expertise is needed on a new mission, even though this one is not completely resolved. You need to share what you have learned to help prepare others.</a:t>
            </a:r>
          </a:p>
          <a:p>
            <a:r>
              <a:rPr lang="en-US" dirty="0"/>
              <a:t>Write 2-3 pieces of advice for the new spymaster.</a:t>
            </a:r>
          </a:p>
          <a:p>
            <a:pPr lvl="1"/>
            <a:r>
              <a:rPr lang="en-US" dirty="0"/>
              <a:t>What strategies did you find effective?</a:t>
            </a:r>
          </a:p>
          <a:p>
            <a:pPr lvl="1"/>
            <a:r>
              <a:rPr lang="en-US" dirty="0"/>
              <a:t>How did you decide how to start a problem?</a:t>
            </a:r>
          </a:p>
          <a:p>
            <a:pPr lvl="1"/>
            <a:r>
              <a:rPr lang="en-US" dirty="0"/>
              <a:t>What would you not recommend?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Mission Debrief</a:t>
            </a:r>
          </a:p>
        </p:txBody>
      </p:sp>
    </p:spTree>
    <p:extLst>
      <p:ext uri="{BB962C8B-B14F-4D97-AF65-F5344CB8AC3E}">
        <p14:creationId xmlns:p14="http://schemas.microsoft.com/office/powerpoint/2010/main" val="4165897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8575D-3662-4A13-BACA-E7044AD3F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Objectives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574266-61E7-4912-8A51-C9B03DDB65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2028498"/>
            <a:ext cx="7772400" cy="2404606"/>
          </a:xfrm>
        </p:spPr>
        <p:txBody>
          <a:bodyPr>
            <a:normAutofit/>
          </a:bodyPr>
          <a:lstStyle/>
          <a:p>
            <a:r>
              <a:rPr lang="en-US" dirty="0"/>
              <a:t>Use reciprocal, quotient, and/or Pythagorean identities to simplify expressions.</a:t>
            </a:r>
          </a:p>
          <a:p>
            <a:r>
              <a:rPr lang="en-US" dirty="0"/>
              <a:t>Verify trigonometric identities.</a:t>
            </a:r>
          </a:p>
        </p:txBody>
      </p:sp>
    </p:spTree>
    <p:extLst>
      <p:ext uri="{BB962C8B-B14F-4D97-AF65-F5344CB8AC3E}">
        <p14:creationId xmlns:p14="http://schemas.microsoft.com/office/powerpoint/2010/main" val="1495054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a </a:t>
            </a:r>
            <a:r>
              <a:rPr lang="en-US" b="1" i="1" dirty="0"/>
              <a:t>covert operative</a:t>
            </a:r>
            <a:r>
              <a:rPr lang="en-US" dirty="0"/>
              <a:t> assigned to a case </a:t>
            </a:r>
            <a:br>
              <a:rPr lang="en-US" dirty="0"/>
            </a:br>
            <a:r>
              <a:rPr lang="en-US" dirty="0"/>
              <a:t>involving compromised identities, your task </a:t>
            </a:r>
            <a:br>
              <a:rPr lang="en-US" dirty="0"/>
            </a:br>
            <a:r>
              <a:rPr lang="en-US" dirty="0"/>
              <a:t>is to gather relevant intel.</a:t>
            </a:r>
          </a:p>
          <a:p>
            <a:r>
              <a:rPr lang="en-US" dirty="0"/>
              <a:t>Write your assigned angle measure at the top of your handout to begin your investigation.</a:t>
            </a:r>
          </a:p>
          <a:p>
            <a:r>
              <a:rPr lang="en-US" dirty="0"/>
              <a:t>Work with a partner and see what patterns you notice.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Gathering Intel</a:t>
            </a:r>
          </a:p>
        </p:txBody>
      </p:sp>
      <p:pic>
        <p:nvPicPr>
          <p:cNvPr id="3" name="Picture 2" descr="A picture containing clipart, graphics, art, illustration&#10;&#10;Description automatically generated">
            <a:extLst>
              <a:ext uri="{FF2B5EF4-FFF2-40B4-BE49-F238E27FC236}">
                <a16:creationId xmlns:a16="http://schemas.microsoft.com/office/drawing/2014/main" id="{8BBDF5E0-FF27-D4A9-82C1-2DDB8ADF31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6698" y="307247"/>
            <a:ext cx="2010102" cy="2088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3740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Sine and Cosecant seem to be conspiring, what’s their relationship?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Gathering Intel: Sine &amp; Cosecant</a:t>
            </a:r>
          </a:p>
        </p:txBody>
      </p:sp>
    </p:spTree>
    <p:extLst>
      <p:ext uri="{BB962C8B-B14F-4D97-AF65-F5344CB8AC3E}">
        <p14:creationId xmlns:p14="http://schemas.microsoft.com/office/powerpoint/2010/main" val="526678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Gathering Intel: Sine &amp; Cosecant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9145727B-B206-7B23-8C06-B1B557FF8A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7535443"/>
              </p:ext>
            </p:extLst>
          </p:nvPr>
        </p:nvGraphicFramePr>
        <p:xfrm>
          <a:off x="771936" y="1164497"/>
          <a:ext cx="25146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14600" imgH="850680" progId="Equation.DSMT4">
                  <p:embed/>
                </p:oleObj>
              </mc:Choice>
              <mc:Fallback>
                <p:oleObj name="Equation" r:id="rId2" imgW="2514600" imgH="850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71936" y="1164497"/>
                        <a:ext cx="2514600" cy="850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2B6009A4-E4A5-DF4A-C2DC-EAC3D95BA4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8861802"/>
              </p:ext>
            </p:extLst>
          </p:nvPr>
        </p:nvGraphicFramePr>
        <p:xfrm>
          <a:off x="750476" y="2122124"/>
          <a:ext cx="50419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041800" imgH="850680" progId="Equation.DSMT4">
                  <p:embed/>
                </p:oleObj>
              </mc:Choice>
              <mc:Fallback>
                <p:oleObj name="Equation" r:id="rId4" imgW="5041800" imgH="850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50476" y="2122124"/>
                        <a:ext cx="5041900" cy="850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A61AA5E-E742-C5D7-C34D-E2CE4F74B3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3049180"/>
              </p:ext>
            </p:extLst>
          </p:nvPr>
        </p:nvGraphicFramePr>
        <p:xfrm>
          <a:off x="771936" y="3036675"/>
          <a:ext cx="25400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39800" imgH="850680" progId="Equation.DSMT4">
                  <p:embed/>
                </p:oleObj>
              </mc:Choice>
              <mc:Fallback>
                <p:oleObj name="Equation" r:id="rId6" imgW="2539800" imgH="850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71936" y="3036675"/>
                        <a:ext cx="2540000" cy="850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3F726605-F5A9-6422-DCAA-BA19FFD0FF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1917740"/>
              </p:ext>
            </p:extLst>
          </p:nvPr>
        </p:nvGraphicFramePr>
        <p:xfrm>
          <a:off x="756525" y="4029936"/>
          <a:ext cx="56007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600520" imgH="787320" progId="Equation.DSMT4">
                  <p:embed/>
                </p:oleObj>
              </mc:Choice>
              <mc:Fallback>
                <p:oleObj name="Equation" r:id="rId8" imgW="5600520" imgH="787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56525" y="4029936"/>
                        <a:ext cx="5600700" cy="787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67173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Cosine and Secant are plotting together, what’s their connection?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Gathering Intel: Cosine &amp; Secant</a:t>
            </a:r>
          </a:p>
        </p:txBody>
      </p:sp>
    </p:spTree>
    <p:extLst>
      <p:ext uri="{BB962C8B-B14F-4D97-AF65-F5344CB8AC3E}">
        <p14:creationId xmlns:p14="http://schemas.microsoft.com/office/powerpoint/2010/main" val="3891438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Gathering Intel: Cosine &amp; Secant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9145727B-B206-7B23-8C06-B1B557FF8A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7455525"/>
              </p:ext>
            </p:extLst>
          </p:nvPr>
        </p:nvGraphicFramePr>
        <p:xfrm>
          <a:off x="761536" y="1165225"/>
          <a:ext cx="25654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65360" imgH="850680" progId="Equation.DSMT4">
                  <p:embed/>
                </p:oleObj>
              </mc:Choice>
              <mc:Fallback>
                <p:oleObj name="Equation" r:id="rId2" imgW="2565360" imgH="85068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9145727B-B206-7B23-8C06-B1B557FF8A2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61536" y="1165225"/>
                        <a:ext cx="2565400" cy="850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2B6009A4-E4A5-DF4A-C2DC-EAC3D95BA4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4503960"/>
              </p:ext>
            </p:extLst>
          </p:nvPr>
        </p:nvGraphicFramePr>
        <p:xfrm>
          <a:off x="757523" y="2122488"/>
          <a:ext cx="50800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079960" imgH="850680" progId="Equation.DSMT4">
                  <p:embed/>
                </p:oleObj>
              </mc:Choice>
              <mc:Fallback>
                <p:oleObj name="Equation" r:id="rId4" imgW="5079960" imgH="85068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2B6009A4-E4A5-DF4A-C2DC-EAC3D95BA4D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57523" y="2122488"/>
                        <a:ext cx="5080000" cy="850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A61AA5E-E742-C5D7-C34D-E2CE4F74B3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0488213"/>
              </p:ext>
            </p:extLst>
          </p:nvPr>
        </p:nvGraphicFramePr>
        <p:xfrm>
          <a:off x="766799" y="3036675"/>
          <a:ext cx="25400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39800" imgH="850680" progId="Equation.DSMT4">
                  <p:embed/>
                </p:oleObj>
              </mc:Choice>
              <mc:Fallback>
                <p:oleObj name="Equation" r:id="rId6" imgW="2539800" imgH="8506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6A61AA5E-E742-C5D7-C34D-E2CE4F74B34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66799" y="3036675"/>
                        <a:ext cx="2540000" cy="850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3F726605-F5A9-6422-DCAA-BA19FFD0FF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8009706"/>
              </p:ext>
            </p:extLst>
          </p:nvPr>
        </p:nvGraphicFramePr>
        <p:xfrm>
          <a:off x="748747" y="4025526"/>
          <a:ext cx="56896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689440" imgH="787320" progId="Equation.DSMT4">
                  <p:embed/>
                </p:oleObj>
              </mc:Choice>
              <mc:Fallback>
                <p:oleObj name="Equation" r:id="rId8" imgW="5689440" imgH="78732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3F726605-F5A9-6422-DCAA-BA19FFD0FFB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48747" y="4025526"/>
                        <a:ext cx="5689600" cy="787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93694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ARN theme">
  <a:themeElements>
    <a:clrScheme name="LEARN Colors">
      <a:dk1>
        <a:sysClr val="windowText" lastClr="000000"/>
      </a:dk1>
      <a:lt1>
        <a:sysClr val="window" lastClr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LEARN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RN Slides Template" id="{418F4C7D-6FF6-4BC3-8FFB-630639050169}" vid="{6C158D59-EBB1-47A7-9CFF-6E4552F2CE41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LEARN Slides Template</Template>
  <TotalTime>2084</TotalTime>
  <Words>1226</Words>
  <Application>Microsoft Office PowerPoint</Application>
  <PresentationFormat>On-screen Show (16:9)</PresentationFormat>
  <Paragraphs>146</Paragraphs>
  <Slides>34</Slides>
  <Notes>12</Notes>
  <HiddenSlides>5</HiddenSlides>
  <MMClips>1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0" baseType="lpstr">
      <vt:lpstr>Arial</vt:lpstr>
      <vt:lpstr>Calibri</vt:lpstr>
      <vt:lpstr>Times New Roman</vt:lpstr>
      <vt:lpstr>Wingdings 2</vt:lpstr>
      <vt:lpstr>LEARN theme</vt:lpstr>
      <vt:lpstr>Equation</vt:lpstr>
      <vt:lpstr>PowerPoint Presentation</vt:lpstr>
      <vt:lpstr>Trig Identities, Part 1</vt:lpstr>
      <vt:lpstr>Essential Question</vt:lpstr>
      <vt:lpstr>Lesson Objectives</vt:lpstr>
      <vt:lpstr>Gathering Intel</vt:lpstr>
      <vt:lpstr>Gathering Intel: Sine &amp; Cosecant</vt:lpstr>
      <vt:lpstr>Gathering Intel: Sine &amp; Cosecant</vt:lpstr>
      <vt:lpstr>Gathering Intel: Cosine &amp; Secant</vt:lpstr>
      <vt:lpstr>Gathering Intel: Cosine &amp; Secant</vt:lpstr>
      <vt:lpstr>Gathering Intel: Tangent &amp; Cotangent</vt:lpstr>
      <vt:lpstr>Gathering Intel: Cosine &amp; Secant</vt:lpstr>
      <vt:lpstr>Gathering Intel: Other Relationships</vt:lpstr>
      <vt:lpstr>Gathering Intel: Sine, Cosine &amp; Tangent</vt:lpstr>
      <vt:lpstr>Gathering Intel: Sine, Cosine &amp; Cotangent</vt:lpstr>
      <vt:lpstr>Secret Agent Pythagoras</vt:lpstr>
      <vt:lpstr>Secret Agent Pythagoras</vt:lpstr>
      <vt:lpstr>Secret Agent Pythagoras</vt:lpstr>
      <vt:lpstr>Check It: Step 1</vt:lpstr>
      <vt:lpstr>Secret Agent Pythagoras</vt:lpstr>
      <vt:lpstr>Check It: Step 2</vt:lpstr>
      <vt:lpstr>Secret Agent Pythagoras</vt:lpstr>
      <vt:lpstr>Check It: Step 3</vt:lpstr>
      <vt:lpstr>Secret Agent Pythagoras</vt:lpstr>
      <vt:lpstr>Check It: Step 4</vt:lpstr>
      <vt:lpstr>Secrets Revealed</vt:lpstr>
      <vt:lpstr>Trigonometric Identities: Intel Notes</vt:lpstr>
      <vt:lpstr>Trigonometric Identities: Intel Notes</vt:lpstr>
      <vt:lpstr>Trigonometric Identities: Intel Notes</vt:lpstr>
      <vt:lpstr>Mission: Trig Spies</vt:lpstr>
      <vt:lpstr>Mission Prep</vt:lpstr>
      <vt:lpstr>Mission: Trig Spies</vt:lpstr>
      <vt:lpstr>Mission: Trig Spies</vt:lpstr>
      <vt:lpstr>Trig Spies: Timer</vt:lpstr>
      <vt:lpstr>Mission Debrief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Eike, Michell L.</dc:creator>
  <cp:lastModifiedBy>McLeod Porter, Delma</cp:lastModifiedBy>
  <cp:revision>15</cp:revision>
  <dcterms:created xsi:type="dcterms:W3CDTF">2023-05-09T18:49:05Z</dcterms:created>
  <dcterms:modified xsi:type="dcterms:W3CDTF">2023-08-17T13:55:08Z</dcterms:modified>
</cp:coreProperties>
</file>