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6"/>
  </p:notesMasterIdLst>
  <p:sldIdLst>
    <p:sldId id="276" r:id="rId2"/>
    <p:sldId id="256" r:id="rId3"/>
    <p:sldId id="274" r:id="rId4"/>
    <p:sldId id="275" r:id="rId5"/>
    <p:sldId id="273" r:id="rId6"/>
    <p:sldId id="282" r:id="rId7"/>
    <p:sldId id="283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284" r:id="rId16"/>
    <p:sldId id="315" r:id="rId17"/>
    <p:sldId id="305" r:id="rId18"/>
    <p:sldId id="293" r:id="rId19"/>
    <p:sldId id="307" r:id="rId20"/>
    <p:sldId id="294" r:id="rId21"/>
    <p:sldId id="308" r:id="rId22"/>
    <p:sldId id="295" r:id="rId23"/>
    <p:sldId id="309" r:id="rId24"/>
    <p:sldId id="296" r:id="rId25"/>
    <p:sldId id="285" r:id="rId26"/>
    <p:sldId id="306" r:id="rId27"/>
    <p:sldId id="297" r:id="rId28"/>
    <p:sldId id="292" r:id="rId29"/>
    <p:sldId id="286" r:id="rId30"/>
    <p:sldId id="313" r:id="rId31"/>
    <p:sldId id="290" r:id="rId32"/>
    <p:sldId id="291" r:id="rId33"/>
    <p:sldId id="312" r:id="rId34"/>
    <p:sldId id="314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07"/>
  </p:normalViewPr>
  <p:slideViewPr>
    <p:cSldViewPr snapToGrid="0" snapToObjects="1">
      <p:cViewPr varScale="1">
        <p:scale>
          <a:sx n="202" d="100"/>
          <a:sy n="202" d="100"/>
        </p:scale>
        <p:origin x="5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329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97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7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8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10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I notice, I wonder. strategies. Retrieved from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 https://learn.k20center.ou.edu/strategy/180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037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10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9435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10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052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6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39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94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82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Try It, Talk It, Color It, Check It. strategies. Retrieved from </a:t>
            </a:r>
            <a:r>
              <a:rPr lang="en-US" sz="11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https://learn.k20center.ou.edu/strategy/2329</a:t>
            </a:r>
            <a:endParaRPr lang="en-US" b="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6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Relationship Id="rId9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3zT2IxZQaw" TargetMode="Externa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3zT2IxZQaw?feature=oembed" TargetMode="External"/><Relationship Id="rId4" Type="http://schemas.openxmlformats.org/officeDocument/2006/relationships/image" Target="../media/image3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Tangent and Cotangent seem to be scheming, what’s their alliance?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Tangent &amp; Cotangent</a:t>
            </a:r>
          </a:p>
        </p:txBody>
      </p:sp>
    </p:spTree>
    <p:extLst>
      <p:ext uri="{BB962C8B-B14F-4D97-AF65-F5344CB8AC3E}">
        <p14:creationId xmlns:p14="http://schemas.microsoft.com/office/powerpoint/2010/main" val="198992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Cosine &amp; Secant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45727B-B206-7B23-8C06-B1B557FF8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44427"/>
              </p:ext>
            </p:extLst>
          </p:nvPr>
        </p:nvGraphicFramePr>
        <p:xfrm>
          <a:off x="766799" y="1165225"/>
          <a:ext cx="2209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680" imgH="850680" progId="Equation.DSMT4">
                  <p:embed/>
                </p:oleObj>
              </mc:Choice>
              <mc:Fallback>
                <p:oleObj name="Equation" r:id="rId2" imgW="2209680" imgH="850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45727B-B206-7B23-8C06-B1B557FF8A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6799" y="1165225"/>
                        <a:ext cx="22098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6009A4-E4A5-DF4A-C2DC-EAC3D95BA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6833"/>
              </p:ext>
            </p:extLst>
          </p:nvPr>
        </p:nvGraphicFramePr>
        <p:xfrm>
          <a:off x="766799" y="2113348"/>
          <a:ext cx="47371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36880" imgH="850680" progId="Equation.DSMT4">
                  <p:embed/>
                </p:oleObj>
              </mc:Choice>
              <mc:Fallback>
                <p:oleObj name="Equation" r:id="rId4" imgW="4736880" imgH="850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B6009A4-E4A5-DF4A-C2DC-EAC3D95BA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6799" y="2113348"/>
                        <a:ext cx="47371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61AA5E-E742-C5D7-C34D-E2CE4F74B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233"/>
              </p:ext>
            </p:extLst>
          </p:nvPr>
        </p:nvGraphicFramePr>
        <p:xfrm>
          <a:off x="766799" y="3030227"/>
          <a:ext cx="2209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09680" imgH="850680" progId="Equation.DSMT4">
                  <p:embed/>
                </p:oleObj>
              </mc:Choice>
              <mc:Fallback>
                <p:oleObj name="Equation" r:id="rId6" imgW="2209680" imgH="850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A61AA5E-E742-C5D7-C34D-E2CE4F74B3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6799" y="3030227"/>
                        <a:ext cx="22098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726605-F5A9-6422-DCAA-BA19FFD0F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035249"/>
              </p:ext>
            </p:extLst>
          </p:nvPr>
        </p:nvGraphicFramePr>
        <p:xfrm>
          <a:off x="768350" y="4025900"/>
          <a:ext cx="5651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651280" imgH="787320" progId="Equation.DSMT4">
                  <p:embed/>
                </p:oleObj>
              </mc:Choice>
              <mc:Fallback>
                <p:oleObj name="Equation" r:id="rId8" imgW="565128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F726605-F5A9-6422-DCAA-BA19FFD0FF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8350" y="4025900"/>
                        <a:ext cx="56515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7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Sine and Cosine seem to be in cahoots to Tangent and Cotangent but how?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Gathering Intel: Other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9614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Sine, Cosine &amp; Tangent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45727B-B206-7B23-8C06-B1B557FF8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03938"/>
              </p:ext>
            </p:extLst>
          </p:nvPr>
        </p:nvGraphicFramePr>
        <p:xfrm>
          <a:off x="801688" y="1309352"/>
          <a:ext cx="72009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00720" imgH="2831760" progId="Equation.DSMT4">
                  <p:embed/>
                </p:oleObj>
              </mc:Choice>
              <mc:Fallback>
                <p:oleObj name="Equation" r:id="rId2" imgW="7200720" imgH="28317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45727B-B206-7B23-8C06-B1B557FF8A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1688" y="1309352"/>
                        <a:ext cx="7200900" cy="283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Sine, Cosine &amp; Cotangent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45727B-B206-7B23-8C06-B1B557FF8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471395"/>
              </p:ext>
            </p:extLst>
          </p:nvPr>
        </p:nvGraphicFramePr>
        <p:xfrm>
          <a:off x="801688" y="1309688"/>
          <a:ext cx="72009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00720" imgH="2831760" progId="Equation.DSMT4">
                  <p:embed/>
                </p:oleObj>
              </mc:Choice>
              <mc:Fallback>
                <p:oleObj name="Equation" r:id="rId2" imgW="7200720" imgH="28317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45727B-B206-7B23-8C06-B1B557FF8A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1688" y="1309688"/>
                        <a:ext cx="7200900" cy="283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296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66" y="1309352"/>
            <a:ext cx="4217134" cy="3434098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an </a:t>
            </a:r>
            <a:r>
              <a:rPr lang="en-US" b="1" i="1" dirty="0"/>
              <a:t>intelligence </a:t>
            </a:r>
            <a:br>
              <a:rPr lang="en-US" b="1" i="1" dirty="0"/>
            </a:br>
            <a:r>
              <a:rPr lang="en-US" b="1" i="1" dirty="0"/>
              <a:t>analyst</a:t>
            </a:r>
            <a:r>
              <a:rPr lang="en-US" dirty="0"/>
              <a:t>, your job is </a:t>
            </a:r>
            <a:br>
              <a:rPr lang="en-US" dirty="0"/>
            </a:br>
            <a:r>
              <a:rPr lang="en-US" dirty="0"/>
              <a:t>to obtain crucial insights and find patterns.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See what information you can gather from Secret Agent Pythagoras</a:t>
            </a:r>
            <a:br>
              <a:rPr lang="en-US" dirty="0"/>
            </a:br>
            <a:r>
              <a:rPr lang="en-US" dirty="0"/>
              <a:t>without being noticed.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5A2D79-8D90-FF1C-06C2-F8BDD6891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1309352"/>
            <a:ext cx="3979456" cy="3140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9600" cy="3434098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b="1" u="sng" dirty="0"/>
              <a:t>Try It</a:t>
            </a:r>
            <a:r>
              <a:rPr lang="en-US" b="1" dirty="0"/>
              <a:t>:</a:t>
            </a:r>
            <a:r>
              <a:rPr lang="en-US" dirty="0"/>
              <a:t> Try the problem on your own.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b="1" u="sng" dirty="0"/>
              <a:t>Talk It</a:t>
            </a:r>
            <a:r>
              <a:rPr lang="en-US" b="1" dirty="0"/>
              <a:t>:</a:t>
            </a:r>
            <a:r>
              <a:rPr lang="en-US" dirty="0"/>
              <a:t> Discuss your work with your partner.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b="1" u="sng" dirty="0"/>
              <a:t>Color It</a:t>
            </a:r>
            <a:r>
              <a:rPr lang="en-US" b="1" dirty="0"/>
              <a:t>:</a:t>
            </a:r>
            <a:r>
              <a:rPr lang="en-US" dirty="0"/>
              <a:t> How confident are you in your answer?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339933"/>
                </a:solidFill>
              </a:rPr>
              <a:t>Green</a:t>
            </a:r>
            <a:r>
              <a:rPr lang="en-US" b="1" dirty="0"/>
              <a:t>:</a:t>
            </a:r>
            <a:r>
              <a:rPr lang="en-US" dirty="0"/>
              <a:t> We got this and could teach it to others!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</a:rPr>
              <a:t>Yellow</a:t>
            </a:r>
            <a:r>
              <a:rPr lang="en-US" b="1" dirty="0"/>
              <a:t>:</a:t>
            </a:r>
            <a:r>
              <a:rPr lang="en-US" dirty="0"/>
              <a:t> We are a bit uncertain.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6"/>
                </a:solidFill>
              </a:rPr>
              <a:t>Red</a:t>
            </a:r>
            <a:r>
              <a:rPr lang="en-US" b="1" dirty="0"/>
              <a:t>:</a:t>
            </a:r>
            <a:r>
              <a:rPr lang="en-US" dirty="0"/>
              <a:t> We need help. We might be wrong.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b="1" u="sng" dirty="0"/>
              <a:t>Check It</a:t>
            </a:r>
            <a:r>
              <a:rPr lang="en-US" b="1" dirty="0"/>
              <a:t>:</a:t>
            </a:r>
            <a:r>
              <a:rPr lang="en-US" dirty="0"/>
              <a:t> Compare your results with the class.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2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66" y="1309352"/>
            <a:ext cx="4217134" cy="3434098"/>
          </a:xfrm>
        </p:spPr>
        <p:txBody>
          <a:bodyPr/>
          <a:lstStyle/>
          <a:p>
            <a:r>
              <a:rPr lang="en-US" dirty="0"/>
              <a:t>Independently </a:t>
            </a:r>
            <a:br>
              <a:rPr lang="en-US" dirty="0"/>
            </a:br>
            <a:r>
              <a:rPr lang="en-US" dirty="0"/>
              <a:t>complete Step 1 </a:t>
            </a:r>
            <a:br>
              <a:rPr lang="en-US" dirty="0"/>
            </a:br>
            <a:r>
              <a:rPr lang="en-US" dirty="0"/>
              <a:t>of your handout.</a:t>
            </a:r>
          </a:p>
          <a:p>
            <a:r>
              <a:rPr lang="en-US" dirty="0"/>
              <a:t>Then compare your work with your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5A2D79-8D90-FF1C-06C2-F8BDD6891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1309352"/>
            <a:ext cx="3979456" cy="3140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It: Step 1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6597235-A7BC-7BC4-2A82-1E6C06247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060398"/>
              </p:ext>
            </p:extLst>
          </p:nvPr>
        </p:nvGraphicFramePr>
        <p:xfrm>
          <a:off x="660596" y="1273729"/>
          <a:ext cx="556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62360" imgH="533160" progId="Equation.DSMT4">
                  <p:embed/>
                </p:oleObj>
              </mc:Choice>
              <mc:Fallback>
                <p:oleObj name="Equation" r:id="rId3" imgW="55623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596" y="1273729"/>
                        <a:ext cx="5562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CA144C2-2708-38E2-FD97-44315B26E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66" y="1309352"/>
            <a:ext cx="4217134" cy="3434098"/>
          </a:xfrm>
        </p:spPr>
        <p:txBody>
          <a:bodyPr/>
          <a:lstStyle/>
          <a:p>
            <a:r>
              <a:rPr lang="en-US" dirty="0"/>
              <a:t>Independently </a:t>
            </a:r>
            <a:br>
              <a:rPr lang="en-US" dirty="0"/>
            </a:br>
            <a:r>
              <a:rPr lang="en-US" dirty="0"/>
              <a:t>complete Step 2 </a:t>
            </a:r>
            <a:br>
              <a:rPr lang="en-US" dirty="0"/>
            </a:br>
            <a:r>
              <a:rPr lang="en-US" dirty="0"/>
              <a:t>of your handout.</a:t>
            </a:r>
          </a:p>
          <a:p>
            <a:r>
              <a:rPr lang="en-US" dirty="0"/>
              <a:t>Then compare your work with your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5A2D79-8D90-FF1C-06C2-F8BDD6891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1309352"/>
            <a:ext cx="3979456" cy="3140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Trig Identities,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Reciprocal, Quotient, and Pythagorean Identities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sz="3000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It: Step 2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6597235-A7BC-7BC4-2A82-1E6C06247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973527"/>
              </p:ext>
            </p:extLst>
          </p:nvPr>
        </p:nvGraphicFramePr>
        <p:xfrm>
          <a:off x="660596" y="1273729"/>
          <a:ext cx="556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62360" imgH="533160" progId="Equation.DSMT4">
                  <p:embed/>
                </p:oleObj>
              </mc:Choice>
              <mc:Fallback>
                <p:oleObj name="Equation" r:id="rId3" imgW="5562360" imgH="533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6597235-A7BC-7BC4-2A82-1E6C06247E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596" y="1273729"/>
                        <a:ext cx="5562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97A5F69-FEB9-B9CC-7C7D-9753CD7B8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23856"/>
              </p:ext>
            </p:extLst>
          </p:nvPr>
        </p:nvGraphicFramePr>
        <p:xfrm>
          <a:off x="681144" y="2044700"/>
          <a:ext cx="6451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451560" imgH="1054080" progId="Equation.DSMT4">
                  <p:embed/>
                </p:oleObj>
              </mc:Choice>
              <mc:Fallback>
                <p:oleObj name="Equation" r:id="rId5" imgW="64515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1144" y="2044700"/>
                        <a:ext cx="645160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5DB1D0-332B-3A3B-073C-186254D9D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391363"/>
              </p:ext>
            </p:extLst>
          </p:nvPr>
        </p:nvGraphicFramePr>
        <p:xfrm>
          <a:off x="681038" y="3177479"/>
          <a:ext cx="66421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42000" imgH="1638000" progId="Equation.DSMT4">
                  <p:embed/>
                </p:oleObj>
              </mc:Choice>
              <mc:Fallback>
                <p:oleObj name="Equation" r:id="rId7" imgW="664200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1038" y="3177479"/>
                        <a:ext cx="66421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104F46-2CA4-0903-B478-6FF438DCE2BC}"/>
              </a:ext>
            </a:extLst>
          </p:cNvPr>
          <p:cNvSpPr/>
          <p:nvPr/>
        </p:nvSpPr>
        <p:spPr>
          <a:xfrm>
            <a:off x="645185" y="4284324"/>
            <a:ext cx="2930222" cy="55706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94C5FC-C0C8-5864-0BCA-20D5504C40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7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66" y="1309352"/>
            <a:ext cx="4217134" cy="3434098"/>
          </a:xfrm>
        </p:spPr>
        <p:txBody>
          <a:bodyPr/>
          <a:lstStyle/>
          <a:p>
            <a:r>
              <a:rPr lang="en-US" dirty="0"/>
              <a:t>Independently </a:t>
            </a:r>
            <a:br>
              <a:rPr lang="en-US" dirty="0"/>
            </a:br>
            <a:r>
              <a:rPr lang="en-US" dirty="0"/>
              <a:t>complete Step 3 </a:t>
            </a:r>
            <a:br>
              <a:rPr lang="en-US" dirty="0"/>
            </a:br>
            <a:r>
              <a:rPr lang="en-US" dirty="0"/>
              <a:t>of your handout.</a:t>
            </a:r>
          </a:p>
          <a:p>
            <a:r>
              <a:rPr lang="en-US" dirty="0"/>
              <a:t>Then compare your work with your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5A2D79-8D90-FF1C-06C2-F8BDD6891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1309352"/>
            <a:ext cx="3979456" cy="3140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700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It: Step 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5DB1D0-332B-3A3B-073C-186254D9D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12672"/>
              </p:ext>
            </p:extLst>
          </p:nvPr>
        </p:nvGraphicFramePr>
        <p:xfrm>
          <a:off x="741309" y="1205593"/>
          <a:ext cx="41021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1840" imgH="2730240" progId="Equation.DSMT4">
                  <p:embed/>
                </p:oleObj>
              </mc:Choice>
              <mc:Fallback>
                <p:oleObj name="Equation" r:id="rId3" imgW="4101840" imgH="2730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D5DB1D0-332B-3A3B-073C-186254D9D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09" y="1205593"/>
                        <a:ext cx="4102100" cy="273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104F46-2CA4-0903-B478-6FF438DCE2BC}"/>
              </a:ext>
            </a:extLst>
          </p:cNvPr>
          <p:cNvSpPr/>
          <p:nvPr/>
        </p:nvSpPr>
        <p:spPr>
          <a:xfrm>
            <a:off x="645185" y="3406974"/>
            <a:ext cx="2930222" cy="55706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31A322-89AD-D314-DC8A-55B05520E8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3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66" y="1309352"/>
            <a:ext cx="4217134" cy="3434098"/>
          </a:xfrm>
        </p:spPr>
        <p:txBody>
          <a:bodyPr/>
          <a:lstStyle/>
          <a:p>
            <a:r>
              <a:rPr lang="en-US" dirty="0"/>
              <a:t>Independently </a:t>
            </a:r>
            <a:br>
              <a:rPr lang="en-US" dirty="0"/>
            </a:br>
            <a:r>
              <a:rPr lang="en-US" dirty="0"/>
              <a:t>complete Step 4 </a:t>
            </a:r>
            <a:br>
              <a:rPr lang="en-US" dirty="0"/>
            </a:br>
            <a:r>
              <a:rPr lang="en-US" dirty="0"/>
              <a:t>of your handout.</a:t>
            </a:r>
          </a:p>
          <a:p>
            <a:r>
              <a:rPr lang="en-US" dirty="0"/>
              <a:t>Then compare your work with your partner.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Agent Pythagoras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55A2D79-8D90-FF1C-06C2-F8BDD6891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1309352"/>
            <a:ext cx="3979456" cy="3140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6B44BA-2632-4A15-7521-F446F1E8A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700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It: Step 4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5DB1D0-332B-3A3B-073C-186254D9D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639212"/>
              </p:ext>
            </p:extLst>
          </p:nvPr>
        </p:nvGraphicFramePr>
        <p:xfrm>
          <a:off x="696913" y="1204913"/>
          <a:ext cx="41910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760" imgH="2730240" progId="Equation.DSMT4">
                  <p:embed/>
                </p:oleObj>
              </mc:Choice>
              <mc:Fallback>
                <p:oleObj name="Equation" r:id="rId3" imgW="4190760" imgH="2730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D5DB1D0-332B-3A3B-073C-186254D9D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913" y="1204913"/>
                        <a:ext cx="4191000" cy="273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104F46-2CA4-0903-B478-6FF438DCE2BC}"/>
              </a:ext>
            </a:extLst>
          </p:cNvPr>
          <p:cNvSpPr/>
          <p:nvPr/>
        </p:nvSpPr>
        <p:spPr>
          <a:xfrm>
            <a:off x="645185" y="3406974"/>
            <a:ext cx="2930222" cy="55706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69EB91-F2C8-BE09-3453-0F2547679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3600" y="400050"/>
            <a:ext cx="1557784" cy="14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4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Now you know the truth; there are three trigonometric equations that are derived from the Pythagorean Theorem.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Secrets Revealed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1A3240C-C953-5909-714F-2AC88DD26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456439"/>
              </p:ext>
            </p:extLst>
          </p:nvPr>
        </p:nvGraphicFramePr>
        <p:xfrm>
          <a:off x="3162300" y="2538810"/>
          <a:ext cx="281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160" imgH="533160" progId="Equation.DSMT4">
                  <p:embed/>
                </p:oleObj>
              </mc:Choice>
              <mc:Fallback>
                <p:oleObj name="Equation" r:id="rId2" imgW="2819160" imgH="533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9BA1723-E2DA-1B37-2149-731CFFE4B1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62300" y="2538810"/>
                        <a:ext cx="2819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1F2CBEC-4B0A-2F86-4A53-099A4AED2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944478"/>
              </p:ext>
            </p:extLst>
          </p:nvPr>
        </p:nvGraphicFramePr>
        <p:xfrm>
          <a:off x="624030" y="3515459"/>
          <a:ext cx="279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533160" progId="Equation.DSMT4">
                  <p:embed/>
                </p:oleObj>
              </mc:Choice>
              <mc:Fallback>
                <p:oleObj name="Equation" r:id="rId4" imgW="279396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D5DB1D0-332B-3A3B-073C-186254D9D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4030" y="3515459"/>
                        <a:ext cx="2794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FCC7EC-7F09-0673-869C-83F8867363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520103"/>
              </p:ext>
            </p:extLst>
          </p:nvPr>
        </p:nvGraphicFramePr>
        <p:xfrm>
          <a:off x="5562839" y="3515460"/>
          <a:ext cx="279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93960" imgH="533160" progId="Equation.DSMT4">
                  <p:embed/>
                </p:oleObj>
              </mc:Choice>
              <mc:Fallback>
                <p:oleObj name="Equation" r:id="rId6" imgW="279396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D5DB1D0-332B-3A3B-073C-186254D9D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62839" y="3515460"/>
                        <a:ext cx="2794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equations you have seen during this lesson are known as </a:t>
            </a:r>
            <a:r>
              <a:rPr lang="en-US" b="1" i="1" dirty="0">
                <a:solidFill>
                  <a:schemeClr val="accent4"/>
                </a:solidFill>
              </a:rPr>
              <a:t>trigonometric identities</a:t>
            </a:r>
            <a:r>
              <a:rPr lang="en-US" dirty="0"/>
              <a:t>.</a:t>
            </a:r>
          </a:p>
          <a:p>
            <a:r>
              <a:rPr lang="en-US" dirty="0"/>
              <a:t>In math, </a:t>
            </a:r>
            <a:r>
              <a:rPr lang="en-US" b="1" u="sng" dirty="0">
                <a:solidFill>
                  <a:schemeClr val="accent4"/>
                </a:solidFill>
              </a:rPr>
              <a:t>identities</a:t>
            </a:r>
            <a:r>
              <a:rPr lang="en-US" dirty="0"/>
              <a:t> are equations where the left side of the equation equals the right side of the equation for any value of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(or any variable).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Trigonometric Identities: Intel Notes</a:t>
            </a:r>
          </a:p>
        </p:txBody>
      </p:sp>
    </p:spTree>
    <p:extLst>
      <p:ext uri="{BB962C8B-B14F-4D97-AF65-F5344CB8AC3E}">
        <p14:creationId xmlns:p14="http://schemas.microsoft.com/office/powerpoint/2010/main" val="41775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Pick any value for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/>
              <a:t>. Which of the following is an example </a:t>
            </a:r>
            <a:br>
              <a:rPr lang="en-US" dirty="0"/>
            </a:br>
            <a:r>
              <a:rPr lang="en-US" dirty="0"/>
              <a:t>of an identity?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Trigonometric Identities: Intel Notes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9BA1723-E2DA-1B37-2149-731CFFE4B1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94837"/>
              </p:ext>
            </p:extLst>
          </p:nvPr>
        </p:nvGraphicFramePr>
        <p:xfrm>
          <a:off x="686353" y="2263954"/>
          <a:ext cx="281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160" imgH="533160" progId="Equation.DSMT4">
                  <p:embed/>
                </p:oleObj>
              </mc:Choice>
              <mc:Fallback>
                <p:oleObj name="Equation" r:id="rId2" imgW="2819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6353" y="2263954"/>
                        <a:ext cx="2819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D04FDD7-6454-1ECE-1905-63F432099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353430"/>
              </p:ext>
            </p:extLst>
          </p:nvPr>
        </p:nvGraphicFramePr>
        <p:xfrm>
          <a:off x="737723" y="3036675"/>
          <a:ext cx="1638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304560" progId="Equation.DSMT4">
                  <p:embed/>
                </p:oleObj>
              </mc:Choice>
              <mc:Fallback>
                <p:oleObj name="Equation" r:id="rId4" imgW="16380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7723" y="3036675"/>
                        <a:ext cx="1638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0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complete the Intel Notes together.</a:t>
            </a:r>
          </a:p>
          <a:p>
            <a:r>
              <a:rPr lang="en-US" dirty="0"/>
              <a:t>Notice the shorthand notation for exponents and trigonometric functions.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Trigonometric Identities: Intel Notes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C44BD46-BA33-46FB-0F60-634C394D6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595792"/>
              </p:ext>
            </p:extLst>
          </p:nvPr>
        </p:nvGraphicFramePr>
        <p:xfrm>
          <a:off x="996950" y="2571750"/>
          <a:ext cx="212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533160" progId="Equation.DSMT4">
                  <p:embed/>
                </p:oleObj>
              </mc:Choice>
              <mc:Fallback>
                <p:oleObj name="Equation" r:id="rId2" imgW="2120760" imgH="533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9BA1723-E2DA-1B37-2149-731CFFE4B1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6950" y="2571750"/>
                        <a:ext cx="2120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17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</a:t>
            </a:r>
            <a:r>
              <a:rPr lang="en-US" b="1" i="1" dirty="0"/>
              <a:t>spymaster</a:t>
            </a:r>
            <a:r>
              <a:rPr lang="en-US" dirty="0"/>
              <a:t>, you are responsible for making important decisions and selecting your undercover agents and deep cover agents.</a:t>
            </a:r>
          </a:p>
          <a:p>
            <a:r>
              <a:rPr lang="en-US" dirty="0"/>
              <a:t>You will need to use your knowledge of simplifying and verifying trigonometric identities for this mission.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 Trig Spies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9387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do we use trigonometric identities?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Materials:</a:t>
            </a:r>
          </a:p>
          <a:p>
            <a:r>
              <a:rPr lang="en-US" dirty="0"/>
              <a:t>2 Stacks of Cards (2 stacks per team)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Undercover Agents</a:t>
            </a:r>
            <a:r>
              <a:rPr lang="en-US" dirty="0"/>
              <a:t> Cards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Deep Cover Agents</a:t>
            </a:r>
            <a:r>
              <a:rPr lang="en-US" dirty="0"/>
              <a:t> Cards</a:t>
            </a:r>
          </a:p>
          <a:p>
            <a:r>
              <a:rPr lang="en-US" dirty="0"/>
              <a:t>Scratch Paper (1 per person)</a:t>
            </a:r>
          </a:p>
          <a:p>
            <a:r>
              <a:rPr lang="en-US" dirty="0"/>
              <a:t>Writing Utensil (1 per person)</a:t>
            </a:r>
          </a:p>
          <a:p>
            <a:r>
              <a:rPr lang="en-US" dirty="0"/>
              <a:t>Trig Spies Record Sheet (1 per team)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Prep</a:t>
            </a:r>
          </a:p>
        </p:txBody>
      </p:sp>
    </p:spTree>
    <p:extLst>
      <p:ext uri="{BB962C8B-B14F-4D97-AF65-F5344CB8AC3E}">
        <p14:creationId xmlns:p14="http://schemas.microsoft.com/office/powerpoint/2010/main" val="40011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a stack, flip over the top card, and each spymaster uses scratch paper to complete the task on the card.</a:t>
            </a:r>
          </a:p>
          <a:p>
            <a:r>
              <a:rPr lang="en-US" dirty="0"/>
              <a:t>Then compare your work with your teammate(s).</a:t>
            </a:r>
          </a:p>
          <a:p>
            <a:r>
              <a:rPr lang="en-US" dirty="0"/>
              <a:t>If you agree, write the identity you used on the Trig Spies Record Sheet for which card and record your points.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 Trig Spies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EE8DDCCB-F034-FBDB-0817-B7F9CF020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178530"/>
              </p:ext>
            </p:extLst>
          </p:nvPr>
        </p:nvGraphicFramePr>
        <p:xfrm>
          <a:off x="457200" y="3631649"/>
          <a:ext cx="8229599" cy="840740"/>
        </p:xfrm>
        <a:graphic>
          <a:graphicData uri="http://schemas.openxmlformats.org/drawingml/2006/table">
            <a:tbl>
              <a:tblPr firstRow="1" firstCol="1" bandRow="1"/>
              <a:tblGrid>
                <a:gridCol w="1952090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4289461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1988048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Identity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US" sz="1800" b="1" i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the identity you used.</a:t>
                      </a:r>
                      <a:r>
                        <a:rPr kumimoji="0" lang="en-US" sz="18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910D2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2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Undercover Agents cards are worth 3-4 points, while the Deep Cover Agents cards are worth 5-6 points and are more challenging.</a:t>
            </a:r>
          </a:p>
          <a:p>
            <a:pPr lvl="1"/>
            <a:r>
              <a:rPr lang="en-US" dirty="0"/>
              <a:t>Good luck! We’re counting on you.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 Trig Spies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A1F9E-EC15-BCDE-D342-C00836B29E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2" t="4738" r="9861" b="11369"/>
          <a:stretch/>
        </p:blipFill>
        <p:spPr bwMode="auto">
          <a:xfrm>
            <a:off x="5000946" y="1249813"/>
            <a:ext cx="1719437" cy="17182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49C749-88F8-CCF3-F6C7-2B81DAAE1A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618" y="1252202"/>
            <a:ext cx="1719437" cy="17170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90B6F1F5-78B7-499E-824E-DDF28B946434}"/>
              </a:ext>
            </a:extLst>
          </p:cNvPr>
          <p:cNvSpPr txBox="1">
            <a:spLocks/>
          </p:cNvSpPr>
          <p:nvPr/>
        </p:nvSpPr>
        <p:spPr>
          <a:xfrm>
            <a:off x="457200" y="1622675"/>
            <a:ext cx="1865729" cy="96063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b="1" dirty="0">
                <a:solidFill>
                  <a:schemeClr val="accent2"/>
                </a:solidFill>
              </a:rPr>
              <a:t>Undercover Agents</a:t>
            </a:r>
          </a:p>
        </p:txBody>
      </p:sp>
      <p:sp>
        <p:nvSpPr>
          <p:cNvPr id="7" name="Content Placeholder 19">
            <a:extLst>
              <a:ext uri="{FF2B5EF4-FFF2-40B4-BE49-F238E27FC236}">
                <a16:creationId xmlns:a16="http://schemas.microsoft.com/office/drawing/2014/main" id="{C81C459F-B1CE-DF80-1176-838828E5F018}"/>
              </a:ext>
            </a:extLst>
          </p:cNvPr>
          <p:cNvSpPr txBox="1">
            <a:spLocks/>
          </p:cNvSpPr>
          <p:nvPr/>
        </p:nvSpPr>
        <p:spPr>
          <a:xfrm>
            <a:off x="6821071" y="1622675"/>
            <a:ext cx="1865729" cy="96063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Deep Cover Agents</a:t>
            </a:r>
          </a:p>
        </p:txBody>
      </p:sp>
    </p:spTree>
    <p:extLst>
      <p:ext uri="{BB962C8B-B14F-4D97-AF65-F5344CB8AC3E}">
        <p14:creationId xmlns:p14="http://schemas.microsoft.com/office/powerpoint/2010/main" val="67751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 Spies: Timer</a:t>
            </a:r>
          </a:p>
        </p:txBody>
      </p:sp>
      <p:sp>
        <p:nvSpPr>
          <p:cNvPr id="6" name="Content Placeholder 19">
            <a:extLst>
              <a:ext uri="{FF2B5EF4-FFF2-40B4-BE49-F238E27FC236}">
                <a16:creationId xmlns:a16="http://schemas.microsoft.com/office/drawing/2014/main" id="{621364E7-DA7B-1D31-9166-29D0F966F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58402"/>
            <a:ext cx="8229600" cy="485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 Minute Timer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" name="Online Media 1" title="K20 Center 15 minute timer">
            <a:hlinkClick r:id="" action="ppaction://media"/>
            <a:extLst>
              <a:ext uri="{FF2B5EF4-FFF2-40B4-BE49-F238E27FC236}">
                <a16:creationId xmlns:a16="http://schemas.microsoft.com/office/drawing/2014/main" id="{F75864A2-CD99-1B57-9268-82EE8C5C520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4031" y="1164497"/>
            <a:ext cx="5475938" cy="309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5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expertise is needed on a new mission, even though this one is not completely resolved. You need to share what you have learned to help prepare others.</a:t>
            </a:r>
          </a:p>
          <a:p>
            <a:r>
              <a:rPr lang="en-US" dirty="0"/>
              <a:t>Write 2-3 pieces of advice for the new spymaster.</a:t>
            </a:r>
          </a:p>
          <a:p>
            <a:pPr lvl="1"/>
            <a:r>
              <a:rPr lang="en-US" dirty="0"/>
              <a:t>What strategies did you find effective?</a:t>
            </a:r>
          </a:p>
          <a:p>
            <a:pPr lvl="1"/>
            <a:r>
              <a:rPr lang="en-US" dirty="0"/>
              <a:t>How did you decide how to start a problem?</a:t>
            </a:r>
          </a:p>
          <a:p>
            <a:pPr lvl="1"/>
            <a:r>
              <a:rPr lang="en-US" dirty="0"/>
              <a:t>What would you not recommend?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Debrief</a:t>
            </a:r>
          </a:p>
        </p:txBody>
      </p:sp>
    </p:spTree>
    <p:extLst>
      <p:ext uri="{BB962C8B-B14F-4D97-AF65-F5344CB8AC3E}">
        <p14:creationId xmlns:p14="http://schemas.microsoft.com/office/powerpoint/2010/main" val="41658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404606"/>
          </a:xfrm>
        </p:spPr>
        <p:txBody>
          <a:bodyPr>
            <a:normAutofit/>
          </a:bodyPr>
          <a:lstStyle/>
          <a:p>
            <a:r>
              <a:rPr lang="en-US" dirty="0"/>
              <a:t>Use reciprocal, quotient, and/or Pythagorean identities to simplify expressions.</a:t>
            </a:r>
          </a:p>
          <a:p>
            <a:r>
              <a:rPr lang="en-US" dirty="0"/>
              <a:t>Verify trigonometric identities.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</a:t>
            </a:r>
            <a:r>
              <a:rPr lang="en-US" b="1" i="1" dirty="0"/>
              <a:t>covert operative</a:t>
            </a:r>
            <a:r>
              <a:rPr lang="en-US" dirty="0"/>
              <a:t> assigned to a case </a:t>
            </a:r>
            <a:br>
              <a:rPr lang="en-US" dirty="0"/>
            </a:br>
            <a:r>
              <a:rPr lang="en-US" dirty="0"/>
              <a:t>involving compromised identities, your task </a:t>
            </a:r>
            <a:br>
              <a:rPr lang="en-US" dirty="0"/>
            </a:br>
            <a:r>
              <a:rPr lang="en-US" dirty="0"/>
              <a:t>is to gather relevant intel.</a:t>
            </a:r>
          </a:p>
          <a:p>
            <a:r>
              <a:rPr lang="en-US" dirty="0"/>
              <a:t>Write your assigned angle measure at the top of your handout to begin your investigation.</a:t>
            </a:r>
          </a:p>
          <a:p>
            <a:r>
              <a:rPr lang="en-US" dirty="0"/>
              <a:t>Work with a partner and see what patterns you notice.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</a:t>
            </a:r>
          </a:p>
        </p:txBody>
      </p:sp>
      <p:pic>
        <p:nvPicPr>
          <p:cNvPr id="3" name="Picture 2" descr="A picture containing clipart, graphics, art, illustration&#10;&#10;Description automatically generated">
            <a:extLst>
              <a:ext uri="{FF2B5EF4-FFF2-40B4-BE49-F238E27FC236}">
                <a16:creationId xmlns:a16="http://schemas.microsoft.com/office/drawing/2014/main" id="{8BBDF5E0-FF27-D4A9-82C1-2DDB8ADF3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698" y="307247"/>
            <a:ext cx="2010102" cy="208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Sine and Cosecant seem to be conspiring, what’s their relationship?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Sine &amp; Cosecant</a:t>
            </a:r>
          </a:p>
        </p:txBody>
      </p:sp>
    </p:spTree>
    <p:extLst>
      <p:ext uri="{BB962C8B-B14F-4D97-AF65-F5344CB8AC3E}">
        <p14:creationId xmlns:p14="http://schemas.microsoft.com/office/powerpoint/2010/main" val="5266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Sine &amp; Cosecant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45727B-B206-7B23-8C06-B1B557FF8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535443"/>
              </p:ext>
            </p:extLst>
          </p:nvPr>
        </p:nvGraphicFramePr>
        <p:xfrm>
          <a:off x="771936" y="1164497"/>
          <a:ext cx="2514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850680" progId="Equation.DSMT4">
                  <p:embed/>
                </p:oleObj>
              </mc:Choice>
              <mc:Fallback>
                <p:oleObj name="Equation" r:id="rId2" imgW="25146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1936" y="1164497"/>
                        <a:ext cx="25146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6009A4-E4A5-DF4A-C2DC-EAC3D95BA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861802"/>
              </p:ext>
            </p:extLst>
          </p:nvPr>
        </p:nvGraphicFramePr>
        <p:xfrm>
          <a:off x="750476" y="2122124"/>
          <a:ext cx="5041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41800" imgH="850680" progId="Equation.DSMT4">
                  <p:embed/>
                </p:oleObj>
              </mc:Choice>
              <mc:Fallback>
                <p:oleObj name="Equation" r:id="rId4" imgW="50418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0476" y="2122124"/>
                        <a:ext cx="50419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61AA5E-E742-C5D7-C34D-E2CE4F74B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49180"/>
              </p:ext>
            </p:extLst>
          </p:nvPr>
        </p:nvGraphicFramePr>
        <p:xfrm>
          <a:off x="771936" y="3036675"/>
          <a:ext cx="2540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9800" imgH="850680" progId="Equation.DSMT4">
                  <p:embed/>
                </p:oleObj>
              </mc:Choice>
              <mc:Fallback>
                <p:oleObj name="Equation" r:id="rId6" imgW="25398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1936" y="3036675"/>
                        <a:ext cx="2540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726605-F5A9-6422-DCAA-BA19FFD0F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17740"/>
              </p:ext>
            </p:extLst>
          </p:nvPr>
        </p:nvGraphicFramePr>
        <p:xfrm>
          <a:off x="756525" y="4029936"/>
          <a:ext cx="5600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600520" imgH="787320" progId="Equation.DSMT4">
                  <p:embed/>
                </p:oleObj>
              </mc:Choice>
              <mc:Fallback>
                <p:oleObj name="Equation" r:id="rId8" imgW="56005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6525" y="4029936"/>
                        <a:ext cx="56007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17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Cosine and Secant are plotting together, what’s their connection?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Cosine &amp; Secant</a:t>
            </a:r>
          </a:p>
        </p:txBody>
      </p:sp>
    </p:spTree>
    <p:extLst>
      <p:ext uri="{BB962C8B-B14F-4D97-AF65-F5344CB8AC3E}">
        <p14:creationId xmlns:p14="http://schemas.microsoft.com/office/powerpoint/2010/main" val="389143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Intel: Cosine &amp; Secant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45727B-B206-7B23-8C06-B1B557FF8A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455525"/>
              </p:ext>
            </p:extLst>
          </p:nvPr>
        </p:nvGraphicFramePr>
        <p:xfrm>
          <a:off x="761536" y="1165225"/>
          <a:ext cx="2565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65360" imgH="850680" progId="Equation.DSMT4">
                  <p:embed/>
                </p:oleObj>
              </mc:Choice>
              <mc:Fallback>
                <p:oleObj name="Equation" r:id="rId2" imgW="2565360" imgH="850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45727B-B206-7B23-8C06-B1B557FF8A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1536" y="1165225"/>
                        <a:ext cx="25654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6009A4-E4A5-DF4A-C2DC-EAC3D95BA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503960"/>
              </p:ext>
            </p:extLst>
          </p:nvPr>
        </p:nvGraphicFramePr>
        <p:xfrm>
          <a:off x="757523" y="2122488"/>
          <a:ext cx="5080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9960" imgH="850680" progId="Equation.DSMT4">
                  <p:embed/>
                </p:oleObj>
              </mc:Choice>
              <mc:Fallback>
                <p:oleObj name="Equation" r:id="rId4" imgW="5079960" imgH="850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B6009A4-E4A5-DF4A-C2DC-EAC3D95BA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7523" y="2122488"/>
                        <a:ext cx="5080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61AA5E-E742-C5D7-C34D-E2CE4F74B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488213"/>
              </p:ext>
            </p:extLst>
          </p:nvPr>
        </p:nvGraphicFramePr>
        <p:xfrm>
          <a:off x="766799" y="3036675"/>
          <a:ext cx="2540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9800" imgH="850680" progId="Equation.DSMT4">
                  <p:embed/>
                </p:oleObj>
              </mc:Choice>
              <mc:Fallback>
                <p:oleObj name="Equation" r:id="rId6" imgW="2539800" imgH="850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A61AA5E-E742-C5D7-C34D-E2CE4F74B3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6799" y="3036675"/>
                        <a:ext cx="2540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726605-F5A9-6422-DCAA-BA19FFD0F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009706"/>
              </p:ext>
            </p:extLst>
          </p:nvPr>
        </p:nvGraphicFramePr>
        <p:xfrm>
          <a:off x="748747" y="4025526"/>
          <a:ext cx="5689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689440" imgH="787320" progId="Equation.DSMT4">
                  <p:embed/>
                </p:oleObj>
              </mc:Choice>
              <mc:Fallback>
                <p:oleObj name="Equation" r:id="rId8" imgW="568944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F726605-F5A9-6422-DCAA-BA19FFD0FF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8747" y="4025526"/>
                        <a:ext cx="5689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6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2084</TotalTime>
  <Words>1226</Words>
  <Application>Microsoft Office PowerPoint</Application>
  <PresentationFormat>On-screen Show (16:9)</PresentationFormat>
  <Paragraphs>146</Paragraphs>
  <Slides>34</Slides>
  <Notes>12</Notes>
  <HiddenSlides>5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Trig Identities, Part 1</vt:lpstr>
      <vt:lpstr>Essential Question</vt:lpstr>
      <vt:lpstr>Lesson Objectives</vt:lpstr>
      <vt:lpstr>Gathering Intel</vt:lpstr>
      <vt:lpstr>Gathering Intel: Sine &amp; Cosecant</vt:lpstr>
      <vt:lpstr>Gathering Intel: Sine &amp; Cosecant</vt:lpstr>
      <vt:lpstr>Gathering Intel: Cosine &amp; Secant</vt:lpstr>
      <vt:lpstr>Gathering Intel: Cosine &amp; Secant</vt:lpstr>
      <vt:lpstr>Gathering Intel: Tangent &amp; Cotangent</vt:lpstr>
      <vt:lpstr>Gathering Intel: Cosine &amp; Secant</vt:lpstr>
      <vt:lpstr>Gathering Intel: Other Relationships</vt:lpstr>
      <vt:lpstr>Gathering Intel: Sine, Cosine &amp; Tangent</vt:lpstr>
      <vt:lpstr>Gathering Intel: Sine, Cosine &amp; Cotangent</vt:lpstr>
      <vt:lpstr>Secret Agent Pythagoras</vt:lpstr>
      <vt:lpstr>Secret Agent Pythagoras</vt:lpstr>
      <vt:lpstr>Secret Agent Pythagoras</vt:lpstr>
      <vt:lpstr>Check It: Step 1</vt:lpstr>
      <vt:lpstr>Secret Agent Pythagoras</vt:lpstr>
      <vt:lpstr>Check It: Step 2</vt:lpstr>
      <vt:lpstr>Secret Agent Pythagoras</vt:lpstr>
      <vt:lpstr>Check It: Step 3</vt:lpstr>
      <vt:lpstr>Secret Agent Pythagoras</vt:lpstr>
      <vt:lpstr>Check It: Step 4</vt:lpstr>
      <vt:lpstr>Secrets Revealed</vt:lpstr>
      <vt:lpstr>Trigonometric Identities: Intel Notes</vt:lpstr>
      <vt:lpstr>Trigonometric Identities: Intel Notes</vt:lpstr>
      <vt:lpstr>Trigonometric Identities: Intel Notes</vt:lpstr>
      <vt:lpstr>Mission: Trig Spies</vt:lpstr>
      <vt:lpstr>Mission Prep</vt:lpstr>
      <vt:lpstr>Mission: Trig Spies</vt:lpstr>
      <vt:lpstr>Mission: Trig Spies</vt:lpstr>
      <vt:lpstr>Trig Spies: Timer</vt:lpstr>
      <vt:lpstr>Mission Debrief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15</cp:revision>
  <dcterms:created xsi:type="dcterms:W3CDTF">2023-05-09T18:49:05Z</dcterms:created>
  <dcterms:modified xsi:type="dcterms:W3CDTF">2023-08-17T13:55:08Z</dcterms:modified>
</cp:coreProperties>
</file>