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45"/>
  </p:notesMasterIdLst>
  <p:sldIdLst>
    <p:sldId id="276" r:id="rId2"/>
    <p:sldId id="256" r:id="rId3"/>
    <p:sldId id="334" r:id="rId4"/>
    <p:sldId id="335" r:id="rId5"/>
    <p:sldId id="274" r:id="rId6"/>
    <p:sldId id="275" r:id="rId7"/>
    <p:sldId id="316" r:id="rId8"/>
    <p:sldId id="320" r:id="rId9"/>
    <p:sldId id="362" r:id="rId10"/>
    <p:sldId id="363" r:id="rId11"/>
    <p:sldId id="322" r:id="rId12"/>
    <p:sldId id="364" r:id="rId13"/>
    <p:sldId id="323" r:id="rId14"/>
    <p:sldId id="324" r:id="rId15"/>
    <p:sldId id="367" r:id="rId16"/>
    <p:sldId id="282" r:id="rId17"/>
    <p:sldId id="317" r:id="rId18"/>
    <p:sldId id="339" r:id="rId19"/>
    <p:sldId id="341" r:id="rId20"/>
    <p:sldId id="342" r:id="rId21"/>
    <p:sldId id="343" r:id="rId22"/>
    <p:sldId id="344" r:id="rId23"/>
    <p:sldId id="345" r:id="rId24"/>
    <p:sldId id="346" r:id="rId25"/>
    <p:sldId id="368" r:id="rId26"/>
    <p:sldId id="336" r:id="rId27"/>
    <p:sldId id="329" r:id="rId28"/>
    <p:sldId id="328" r:id="rId29"/>
    <p:sldId id="330" r:id="rId30"/>
    <p:sldId id="326" r:id="rId31"/>
    <p:sldId id="351" r:id="rId32"/>
    <p:sldId id="361" r:id="rId33"/>
    <p:sldId id="352" r:id="rId34"/>
    <p:sldId id="353" r:id="rId35"/>
    <p:sldId id="354" r:id="rId36"/>
    <p:sldId id="355" r:id="rId37"/>
    <p:sldId id="356" r:id="rId38"/>
    <p:sldId id="357" r:id="rId39"/>
    <p:sldId id="358" r:id="rId40"/>
    <p:sldId id="359" r:id="rId41"/>
    <p:sldId id="360" r:id="rId42"/>
    <p:sldId id="337" r:id="rId43"/>
    <p:sldId id="338"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07"/>
  </p:normalViewPr>
  <p:slideViewPr>
    <p:cSldViewPr snapToGrid="0" snapToObjects="1">
      <p:cViewPr varScale="1">
        <p:scale>
          <a:sx n="160" d="100"/>
          <a:sy n="160" d="100"/>
        </p:scale>
        <p:origin x="16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iISP02KPau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EVS_yYQoLJ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EVS_yYQoLJ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iISP02KPau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rPr>
              <a:t>K20 Center. (n.d.). Bell Ringers and Exit Tickets. Strategies. </a:t>
            </a:r>
            <a:r>
              <a:rPr lang="en-US" sz="1100" u="sng" dirty="0">
                <a:solidFill>
                  <a:srgbClr val="0563C1"/>
                </a:solidFill>
                <a:effectLst/>
                <a:latin typeface="Arial" panose="020B0604020202020204" pitchFamily="34" charset="0"/>
                <a:ea typeface="Times New Roman" panose="02020603050405020304" pitchFamily="18" charset="0"/>
                <a:hlinkClick r:id="rId3"/>
              </a:rPr>
              <a:t>https://learn.k20center.ou.edu/strategy/125</a:t>
            </a:r>
            <a:endParaRPr lang="en-US" sz="11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44418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rPr>
              <a:t>K20 Center. (n.d.). Bell Ringers and Exit Tickets. Strategies. </a:t>
            </a:r>
            <a:r>
              <a:rPr lang="en-US" sz="1100" u="sng" dirty="0">
                <a:solidFill>
                  <a:srgbClr val="0563C1"/>
                </a:solidFill>
                <a:effectLst/>
                <a:latin typeface="Arial" panose="020B0604020202020204" pitchFamily="34" charset="0"/>
                <a:ea typeface="Times New Roman" panose="02020603050405020304" pitchFamily="18" charset="0"/>
                <a:hlinkClick r:id="rId3"/>
              </a:rPr>
              <a:t>https://learn.k20center.ou.edu/strategy/125</a:t>
            </a:r>
            <a:endParaRPr lang="en-US" sz="11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38790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K20 Center. (2021, September 21). </a:t>
            </a:r>
            <a:r>
              <a:rPr lang="en-US" sz="1800" b="0" i="1" u="none" strike="noStrike" dirty="0">
                <a:solidFill>
                  <a:srgbClr val="000000"/>
                </a:solidFill>
                <a:effectLst/>
                <a:latin typeface="Arial" panose="020B0604020202020204" pitchFamily="34" charset="0"/>
              </a:rPr>
              <a:t>K20 Center 3 minute timer</a:t>
            </a:r>
            <a:r>
              <a:rPr lang="en-US" sz="1800" b="0" i="0" u="none" strike="noStrike" dirty="0">
                <a:solidFill>
                  <a:srgbClr val="000000"/>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https://youtu.be/iISP02KPau0</a:t>
            </a:r>
            <a:endParaRPr lang="en-US" dirty="0"/>
          </a:p>
        </p:txBody>
      </p:sp>
    </p:spTree>
    <p:extLst>
      <p:ext uri="{BB962C8B-B14F-4D97-AF65-F5344CB8AC3E}">
        <p14:creationId xmlns:p14="http://schemas.microsoft.com/office/powerpoint/2010/main" val="316312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K20 Center. (2021, September 21). </a:t>
            </a:r>
            <a:r>
              <a:rPr lang="en-US" sz="1800" b="0" i="1" u="none" strike="noStrike" dirty="0">
                <a:solidFill>
                  <a:srgbClr val="000000"/>
                </a:solidFill>
                <a:effectLst/>
                <a:latin typeface="Arial" panose="020B0604020202020204" pitchFamily="34" charset="0"/>
              </a:rPr>
              <a:t>K20 Center 5 minute timer</a:t>
            </a:r>
            <a:r>
              <a:rPr lang="en-US" sz="1800" b="0" i="0" u="none" strike="noStrike" dirty="0">
                <a:solidFill>
                  <a:srgbClr val="000000"/>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https://youtu.be/EVS_yYQoLJg</a:t>
            </a:r>
            <a:endParaRPr lang="en-US" dirty="0"/>
          </a:p>
        </p:txBody>
      </p:sp>
    </p:spTree>
    <p:extLst>
      <p:ext uri="{BB962C8B-B14F-4D97-AF65-F5344CB8AC3E}">
        <p14:creationId xmlns:p14="http://schemas.microsoft.com/office/powerpoint/2010/main" val="191460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K20 Center. (2021, September 21). </a:t>
            </a:r>
            <a:r>
              <a:rPr lang="en-US" sz="1800" b="0" i="1" u="none" strike="noStrike" dirty="0">
                <a:solidFill>
                  <a:srgbClr val="000000"/>
                </a:solidFill>
                <a:effectLst/>
                <a:latin typeface="Arial" panose="020B0604020202020204" pitchFamily="34" charset="0"/>
              </a:rPr>
              <a:t>K20 Center 5 minute timer</a:t>
            </a:r>
            <a:r>
              <a:rPr lang="en-US" sz="1800" b="0" i="0" u="none" strike="noStrike" dirty="0">
                <a:solidFill>
                  <a:srgbClr val="000000"/>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https://youtu.be/EVS_yYQoLJg</a:t>
            </a:r>
            <a:endParaRPr lang="en-US" dirty="0"/>
          </a:p>
        </p:txBody>
      </p:sp>
    </p:spTree>
    <p:extLst>
      <p:ext uri="{BB962C8B-B14F-4D97-AF65-F5344CB8AC3E}">
        <p14:creationId xmlns:p14="http://schemas.microsoft.com/office/powerpoint/2010/main" val="28483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K20 Center. (2021, September 21). </a:t>
            </a:r>
            <a:r>
              <a:rPr lang="en-US" sz="1800" b="0" i="1" u="none" strike="noStrike" dirty="0">
                <a:solidFill>
                  <a:srgbClr val="000000"/>
                </a:solidFill>
                <a:effectLst/>
                <a:latin typeface="Arial" panose="020B0604020202020204" pitchFamily="34" charset="0"/>
              </a:rPr>
              <a:t>K20 Center 3 minute timer</a:t>
            </a:r>
            <a:r>
              <a:rPr lang="en-US" sz="1800" b="0" i="0" u="none" strike="noStrike" dirty="0">
                <a:solidFill>
                  <a:srgbClr val="000000"/>
                </a:solidFill>
                <a:effectLst/>
                <a:latin typeface="Arial" panose="020B0604020202020204" pitchFamily="34" charset="0"/>
              </a:rPr>
              <a:t>. [Video]. YouTube. </a:t>
            </a:r>
            <a:r>
              <a:rPr lang="en-US" sz="1800" b="0" i="0" u="sng" strike="noStrike" dirty="0">
                <a:solidFill>
                  <a:srgbClr val="1155CC"/>
                </a:solidFill>
                <a:effectLst/>
                <a:latin typeface="Arial" panose="020B0604020202020204" pitchFamily="34" charset="0"/>
                <a:hlinkClick r:id="rId3"/>
              </a:rPr>
              <a:t>https://youtu.be/iISP02KPau0</a:t>
            </a:r>
            <a:endParaRPr lang="en-US" dirty="0"/>
          </a:p>
        </p:txBody>
      </p:sp>
    </p:spTree>
    <p:extLst>
      <p:ext uri="{BB962C8B-B14F-4D97-AF65-F5344CB8AC3E}">
        <p14:creationId xmlns:p14="http://schemas.microsoft.com/office/powerpoint/2010/main" val="118473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rPr>
              <a:t>K20 Center. (n.d.). Bell Ringers and Exit Tickets. Strategies. </a:t>
            </a:r>
            <a:r>
              <a:rPr lang="en-US" sz="1100" u="sng" dirty="0">
                <a:solidFill>
                  <a:srgbClr val="0563C1"/>
                </a:solidFill>
                <a:effectLst/>
                <a:latin typeface="Arial" panose="020B0604020202020204" pitchFamily="34" charset="0"/>
                <a:ea typeface="Times New Roman" panose="02020603050405020304" pitchFamily="18" charset="0"/>
                <a:hlinkClick r:id="rId3"/>
              </a:rPr>
              <a:t>https://learn.k20center.ou.edu/strategy/125</a:t>
            </a:r>
            <a:endParaRPr lang="en-US" sz="11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26730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Times New Roman" panose="02020603050405020304" pitchFamily="18" charset="0"/>
              </a:rPr>
              <a:t>K20 Center. (n.d.). Bell Ringers and Exit Tickets. Strategies. </a:t>
            </a:r>
            <a:r>
              <a:rPr lang="en-US" sz="1100" u="sng" dirty="0">
                <a:solidFill>
                  <a:srgbClr val="0563C1"/>
                </a:solidFill>
                <a:effectLst/>
                <a:latin typeface="Arial" panose="020B0604020202020204" pitchFamily="34" charset="0"/>
                <a:ea typeface="Times New Roman" panose="02020603050405020304" pitchFamily="18" charset="0"/>
                <a:hlinkClick r:id="rId3"/>
              </a:rPr>
              <a:t>https://learn.k20center.ou.edu/strategy/125</a:t>
            </a:r>
            <a:endParaRPr lang="en-US" sz="1100" dirty="0">
              <a:effectLst/>
              <a:latin typeface="Times New Roman" panose="02020603050405020304" pitchFamily="18" charset="0"/>
              <a:ea typeface="Times New Roman" panose="02020603050405020304" pitchFamily="18" charset="0"/>
            </a:endParaRPr>
          </a:p>
          <a:p>
            <a:endParaRPr lang="en-US"/>
          </a:p>
          <a:p>
            <a:endParaRPr lang="en-US"/>
          </a:p>
        </p:txBody>
      </p:sp>
    </p:spTree>
    <p:extLst>
      <p:ext uri="{BB962C8B-B14F-4D97-AF65-F5344CB8AC3E}">
        <p14:creationId xmlns:p14="http://schemas.microsoft.com/office/powerpoint/2010/main" val="2353632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5" Type="http://schemas.openxmlformats.org/officeDocument/2006/relationships/hyperlink" Target="https://youtu.be/EVS_yYQoLJg"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3.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EVS_yYQoLJg?feature=oembed" TargetMode="External"/><Relationship Id="rId5" Type="http://schemas.openxmlformats.org/officeDocument/2006/relationships/hyperlink" Target="https://youtu.be/EVS_yYQoLJ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8.bin"/><Relationship Id="rId1" Type="http://schemas.openxmlformats.org/officeDocument/2006/relationships/slideLayout" Target="../slideLayouts/slideLayout3.x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iISP02KPau0?feature=oembed" TargetMode="External"/><Relationship Id="rId5" Type="http://schemas.openxmlformats.org/officeDocument/2006/relationships/hyperlink" Target="https://youtu.be/iISP02KPau0"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vNBCiu7Tgns" TargetMode="External"/><Relationship Id="rId2" Type="http://schemas.openxmlformats.org/officeDocument/2006/relationships/slideLayout" Target="../slideLayouts/slideLayout3.xml"/><Relationship Id="rId1" Type="http://schemas.openxmlformats.org/officeDocument/2006/relationships/video" Target="https://www.youtube.com/embed/vNBCiu7Tgns?feature=oembed"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wmf"/><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3.bin"/><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5.bin"/><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6.bin"/><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7.bin"/><Relationship Id="rId1" Type="http://schemas.openxmlformats.org/officeDocument/2006/relationships/slideLayout" Target="../slideLayouts/slideLayout3.xml"/><Relationship Id="rId5" Type="http://schemas.openxmlformats.org/officeDocument/2006/relationships/image" Target="../media/image37.w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8.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9.bin"/><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0.bin"/><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43.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oleObject" Target="../embeddings/oleObject23.bin"/><Relationship Id="rId5" Type="http://schemas.openxmlformats.org/officeDocument/2006/relationships/image" Target="../media/image41.png"/><Relationship Id="rId4" Type="http://schemas.openxmlformats.org/officeDocument/2006/relationships/image" Target="../media/image4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iISP02KPau0?feature=oembed" TargetMode="External"/><Relationship Id="rId5" Type="http://schemas.openxmlformats.org/officeDocument/2006/relationships/hyperlink" Target="https://youtu.be/iISP02KPau0"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14.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20 Center 5 minute timer">
            <a:hlinkClick r:id="" action="ppaction://media"/>
            <a:extLst>
              <a:ext uri="{FF2B5EF4-FFF2-40B4-BE49-F238E27FC236}">
                <a16:creationId xmlns:a16="http://schemas.microsoft.com/office/drawing/2014/main" id="{8628959B-8EEC-D00D-7ADC-FAE4097D2265}"/>
              </a:ext>
            </a:extLst>
          </p:cNvPr>
          <p:cNvPicPr>
            <a:picLocks noRot="1" noChangeAspect="1"/>
          </p:cNvPicPr>
          <p:nvPr>
            <a:videoFile r:link="rId1"/>
          </p:nvPr>
        </p:nvPicPr>
        <p:blipFill>
          <a:blip r:embed="rId4"/>
          <a:stretch>
            <a:fillRect/>
          </a:stretch>
        </p:blipFill>
        <p:spPr>
          <a:xfrm>
            <a:off x="5156484" y="1309352"/>
            <a:ext cx="3530315" cy="1994628"/>
          </a:xfrm>
          <a:prstGeom prst="rect">
            <a:avLst/>
          </a:prstGeom>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199" y="1309352"/>
            <a:ext cx="4527755" cy="3434098"/>
          </a:xfrm>
        </p:spPr>
        <p:txBody>
          <a:bodyPr numCol="1">
            <a:normAutofit/>
          </a:bodyPr>
          <a:lstStyle/>
          <a:p>
            <a:r>
              <a:rPr lang="en-US" dirty="0"/>
              <a:t>Find your next partner.</a:t>
            </a:r>
          </a:p>
          <a:p>
            <a:r>
              <a:rPr lang="en-US" dirty="0"/>
              <a:t>Write your name on your partner’s handout for the </a:t>
            </a:r>
            <a:br>
              <a:rPr lang="en-US" dirty="0"/>
            </a:br>
            <a:r>
              <a:rPr lang="en-US" dirty="0"/>
              <a:t>6:00 appointment.</a:t>
            </a:r>
          </a:p>
          <a:p>
            <a:r>
              <a:rPr lang="en-US" dirty="0"/>
              <a:t>Solve problems 3-4.</a:t>
            </a:r>
          </a:p>
          <a:p>
            <a:r>
              <a:rPr lang="en-US" dirty="0"/>
              <a:t>Give a thumbs-up when you are done.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6:00</a:t>
            </a:r>
          </a:p>
        </p:txBody>
      </p:sp>
      <p:sp>
        <p:nvSpPr>
          <p:cNvPr id="3" name="Content Placeholder 19">
            <a:extLst>
              <a:ext uri="{FF2B5EF4-FFF2-40B4-BE49-F238E27FC236}">
                <a16:creationId xmlns:a16="http://schemas.microsoft.com/office/drawing/2014/main" id="{1A3D1BE2-93DB-C663-8683-F349D0C16824}"/>
              </a:ext>
            </a:extLst>
          </p:cNvPr>
          <p:cNvSpPr txBox="1">
            <a:spLocks/>
          </p:cNvSpPr>
          <p:nvPr/>
        </p:nvSpPr>
        <p:spPr>
          <a:xfrm>
            <a:off x="5156485" y="3303980"/>
            <a:ext cx="3530315" cy="577795"/>
          </a:xfrm>
          <a:prstGeom prst="rect">
            <a:avLst/>
          </a:prstGeom>
        </p:spPr>
        <p:txBody>
          <a:bodyPr vert="horz" lIns="91435" tIns="45718" rIns="91435" bIns="45718" numCol="1">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dirty="0">
                <a:solidFill>
                  <a:schemeClr val="accent2"/>
                </a:solidFill>
                <a:hlinkClick r:id="rId5">
                  <a:extLst>
                    <a:ext uri="{A12FA001-AC4F-418D-AE19-62706E023703}">
                      <ahyp:hlinkClr xmlns:ahyp="http://schemas.microsoft.com/office/drawing/2018/hyperlinkcolor" val="tx"/>
                    </a:ext>
                  </a:extLst>
                </a:hlinkClick>
              </a:rPr>
              <a:t>5-Minute Timer</a:t>
            </a:r>
            <a:endParaRPr lang="en-US" dirty="0">
              <a:solidFill>
                <a:schemeClr val="accent2"/>
              </a:solidFill>
            </a:endParaRPr>
          </a:p>
        </p:txBody>
      </p:sp>
    </p:spTree>
    <p:extLst>
      <p:ext uri="{BB962C8B-B14F-4D97-AF65-F5344CB8AC3E}">
        <p14:creationId xmlns:p14="http://schemas.microsoft.com/office/powerpoint/2010/main" val="1173208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numCol="2">
            <a:normAutofit/>
          </a:bodyPr>
          <a:lstStyle/>
          <a:p>
            <a:pPr marL="514350" indent="-514350">
              <a:buFont typeface="+mj-lt"/>
              <a:buAutoNum type="arabicParenR" startAt="3"/>
            </a:pPr>
            <a:r>
              <a:rPr lang="en-US" dirty="0"/>
              <a:t> </a:t>
            </a:r>
          </a:p>
          <a:p>
            <a:endParaRPr lang="en-US" dirty="0"/>
          </a:p>
          <a:p>
            <a:endParaRPr lang="en-US" dirty="0"/>
          </a:p>
          <a:p>
            <a:endParaRPr lang="en-US" dirty="0"/>
          </a:p>
          <a:p>
            <a:endParaRPr lang="en-US" dirty="0"/>
          </a:p>
          <a:p>
            <a:endParaRPr lang="en-US" dirty="0"/>
          </a:p>
          <a:p>
            <a:endParaRPr lang="en-US" dirty="0"/>
          </a:p>
          <a:p>
            <a:pPr marL="514350" indent="-514350">
              <a:buFont typeface="+mj-lt"/>
              <a:buAutoNum type="arabicParenR" startAt="4"/>
            </a:pPr>
            <a:r>
              <a:rPr lang="en-US" dirty="0"/>
              <a:t> </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6:00</a:t>
            </a:r>
          </a:p>
        </p:txBody>
      </p:sp>
      <p:graphicFrame>
        <p:nvGraphicFramePr>
          <p:cNvPr id="4" name="Object 3">
            <a:extLst>
              <a:ext uri="{FF2B5EF4-FFF2-40B4-BE49-F238E27FC236}">
                <a16:creationId xmlns:a16="http://schemas.microsoft.com/office/drawing/2014/main" id="{8BEC8879-7CFD-9C05-FE1A-D51F10CC5DE5}"/>
              </a:ext>
            </a:extLst>
          </p:cNvPr>
          <p:cNvGraphicFramePr>
            <a:graphicFrameLocks noChangeAspect="1"/>
          </p:cNvGraphicFramePr>
          <p:nvPr>
            <p:extLst>
              <p:ext uri="{D42A27DB-BD31-4B8C-83A1-F6EECF244321}">
                <p14:modId xmlns:p14="http://schemas.microsoft.com/office/powerpoint/2010/main" val="2970385405"/>
              </p:ext>
            </p:extLst>
          </p:nvPr>
        </p:nvGraphicFramePr>
        <p:xfrm>
          <a:off x="883147" y="1355725"/>
          <a:ext cx="1574800" cy="2273300"/>
        </p:xfrm>
        <a:graphic>
          <a:graphicData uri="http://schemas.openxmlformats.org/presentationml/2006/ole">
            <mc:AlternateContent xmlns:mc="http://schemas.openxmlformats.org/markup-compatibility/2006">
              <mc:Choice xmlns:v="urn:schemas-microsoft-com:vml" Requires="v">
                <p:oleObj name="Equation" r:id="rId2" imgW="1574640" imgH="2273040" progId="Equation.DSMT4">
                  <p:embed/>
                </p:oleObj>
              </mc:Choice>
              <mc:Fallback>
                <p:oleObj name="Equation" r:id="rId2" imgW="1574640" imgH="2273040" progId="Equation.DSMT4">
                  <p:embed/>
                  <p:pic>
                    <p:nvPicPr>
                      <p:cNvPr id="2" name="Object 1">
                        <a:extLst>
                          <a:ext uri="{FF2B5EF4-FFF2-40B4-BE49-F238E27FC236}">
                            <a16:creationId xmlns:a16="http://schemas.microsoft.com/office/drawing/2014/main" id="{9896D005-5047-E177-4E58-4BD2DB960323}"/>
                          </a:ext>
                        </a:extLst>
                      </p:cNvPr>
                      <p:cNvPicPr/>
                      <p:nvPr/>
                    </p:nvPicPr>
                    <p:blipFill>
                      <a:blip r:embed="rId3"/>
                      <a:stretch>
                        <a:fillRect/>
                      </a:stretch>
                    </p:blipFill>
                    <p:spPr>
                      <a:xfrm>
                        <a:off x="883147" y="1355725"/>
                        <a:ext cx="1574800" cy="2273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E8B4371-B653-05BC-3EB4-8225DE848EEB}"/>
              </a:ext>
            </a:extLst>
          </p:cNvPr>
          <p:cNvGraphicFramePr>
            <a:graphicFrameLocks noChangeAspect="1"/>
          </p:cNvGraphicFramePr>
          <p:nvPr>
            <p:extLst>
              <p:ext uri="{D42A27DB-BD31-4B8C-83A1-F6EECF244321}">
                <p14:modId xmlns:p14="http://schemas.microsoft.com/office/powerpoint/2010/main" val="811356167"/>
              </p:ext>
            </p:extLst>
          </p:nvPr>
        </p:nvGraphicFramePr>
        <p:xfrm>
          <a:off x="4900721" y="1355725"/>
          <a:ext cx="2654300" cy="3263900"/>
        </p:xfrm>
        <a:graphic>
          <a:graphicData uri="http://schemas.openxmlformats.org/presentationml/2006/ole">
            <mc:AlternateContent xmlns:mc="http://schemas.openxmlformats.org/markup-compatibility/2006">
              <mc:Choice xmlns:v="urn:schemas-microsoft-com:vml" Requires="v">
                <p:oleObj name="Equation" r:id="rId4" imgW="2654280" imgH="3263760" progId="Equation.DSMT4">
                  <p:embed/>
                </p:oleObj>
              </mc:Choice>
              <mc:Fallback>
                <p:oleObj name="Equation" r:id="rId4" imgW="2654280" imgH="3263760" progId="Equation.DSMT4">
                  <p:embed/>
                  <p:pic>
                    <p:nvPicPr>
                      <p:cNvPr id="0" name=""/>
                      <p:cNvPicPr/>
                      <p:nvPr/>
                    </p:nvPicPr>
                    <p:blipFill>
                      <a:blip r:embed="rId5"/>
                      <a:stretch>
                        <a:fillRect/>
                      </a:stretch>
                    </p:blipFill>
                    <p:spPr>
                      <a:xfrm>
                        <a:off x="4900721" y="1355725"/>
                        <a:ext cx="2654300" cy="326390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F6B73760-3044-9E2E-0867-63FD1BED2811}"/>
              </a:ext>
            </a:extLst>
          </p:cNvPr>
          <p:cNvSpPr/>
          <p:nvPr/>
        </p:nvSpPr>
        <p:spPr>
          <a:xfrm>
            <a:off x="1112519" y="2747868"/>
            <a:ext cx="1404649" cy="9161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F2AD442-0B85-2247-698D-60A9C3EE6BB8}"/>
              </a:ext>
            </a:extLst>
          </p:cNvPr>
          <p:cNvSpPr/>
          <p:nvPr/>
        </p:nvSpPr>
        <p:spPr>
          <a:xfrm>
            <a:off x="5552439" y="3643629"/>
            <a:ext cx="2070985" cy="97599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11933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20 Center 5 minute timer">
            <a:hlinkClick r:id="" action="ppaction://media"/>
            <a:extLst>
              <a:ext uri="{FF2B5EF4-FFF2-40B4-BE49-F238E27FC236}">
                <a16:creationId xmlns:a16="http://schemas.microsoft.com/office/drawing/2014/main" id="{8628959B-8EEC-D00D-7ADC-FAE4097D2265}"/>
              </a:ext>
            </a:extLst>
          </p:cNvPr>
          <p:cNvPicPr>
            <a:picLocks noRot="1" noChangeAspect="1"/>
          </p:cNvPicPr>
          <p:nvPr>
            <a:videoFile r:link="rId1"/>
          </p:nvPr>
        </p:nvPicPr>
        <p:blipFill>
          <a:blip r:embed="rId4"/>
          <a:stretch>
            <a:fillRect/>
          </a:stretch>
        </p:blipFill>
        <p:spPr>
          <a:xfrm>
            <a:off x="5156484" y="1309352"/>
            <a:ext cx="3530315" cy="1994628"/>
          </a:xfrm>
          <a:prstGeom prst="rect">
            <a:avLst/>
          </a:prstGeom>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515492" cy="3434098"/>
          </a:xfrm>
        </p:spPr>
        <p:txBody>
          <a:bodyPr numCol="1">
            <a:normAutofit/>
          </a:bodyPr>
          <a:lstStyle/>
          <a:p>
            <a:r>
              <a:rPr lang="en-US" dirty="0"/>
              <a:t>Find your next partner.</a:t>
            </a:r>
          </a:p>
          <a:p>
            <a:r>
              <a:rPr lang="en-US" dirty="0"/>
              <a:t>Write your name on your partner’s handout for the </a:t>
            </a:r>
            <a:br>
              <a:rPr lang="en-US" dirty="0"/>
            </a:br>
            <a:r>
              <a:rPr lang="en-US" dirty="0"/>
              <a:t>9:00 appointment.</a:t>
            </a:r>
          </a:p>
          <a:p>
            <a:r>
              <a:rPr lang="en-US" dirty="0"/>
              <a:t>Solve problems 5-6.</a:t>
            </a:r>
          </a:p>
          <a:p>
            <a:r>
              <a:rPr lang="en-US" dirty="0"/>
              <a:t>Give a thumbs-up when you are done.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9:00</a:t>
            </a:r>
          </a:p>
        </p:txBody>
      </p:sp>
      <p:sp>
        <p:nvSpPr>
          <p:cNvPr id="3" name="Content Placeholder 19">
            <a:extLst>
              <a:ext uri="{FF2B5EF4-FFF2-40B4-BE49-F238E27FC236}">
                <a16:creationId xmlns:a16="http://schemas.microsoft.com/office/drawing/2014/main" id="{1A3D1BE2-93DB-C663-8683-F349D0C16824}"/>
              </a:ext>
            </a:extLst>
          </p:cNvPr>
          <p:cNvSpPr txBox="1">
            <a:spLocks/>
          </p:cNvSpPr>
          <p:nvPr/>
        </p:nvSpPr>
        <p:spPr>
          <a:xfrm>
            <a:off x="5156485" y="3303980"/>
            <a:ext cx="3530315" cy="577795"/>
          </a:xfrm>
          <a:prstGeom prst="rect">
            <a:avLst/>
          </a:prstGeom>
        </p:spPr>
        <p:txBody>
          <a:bodyPr vert="horz" lIns="91435" tIns="45718" rIns="91435" bIns="45718" numCol="1">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dirty="0">
                <a:solidFill>
                  <a:schemeClr val="accent2"/>
                </a:solidFill>
                <a:hlinkClick r:id="rId5">
                  <a:extLst>
                    <a:ext uri="{A12FA001-AC4F-418D-AE19-62706E023703}">
                      <ahyp:hlinkClr xmlns:ahyp="http://schemas.microsoft.com/office/drawing/2018/hyperlinkcolor" val="tx"/>
                    </a:ext>
                  </a:extLst>
                </a:hlinkClick>
              </a:rPr>
              <a:t>5-Minute Timer</a:t>
            </a:r>
            <a:endParaRPr lang="en-US" dirty="0">
              <a:solidFill>
                <a:schemeClr val="accent2"/>
              </a:solidFill>
            </a:endParaRPr>
          </a:p>
        </p:txBody>
      </p:sp>
    </p:spTree>
    <p:extLst>
      <p:ext uri="{BB962C8B-B14F-4D97-AF65-F5344CB8AC3E}">
        <p14:creationId xmlns:p14="http://schemas.microsoft.com/office/powerpoint/2010/main" val="20144954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223010"/>
            <a:ext cx="8229600" cy="3484880"/>
          </a:xfrm>
        </p:spPr>
        <p:txBody>
          <a:bodyPr numCol="2">
            <a:normAutofit/>
          </a:bodyPr>
          <a:lstStyle/>
          <a:p>
            <a:pPr marL="514350" indent="-514350">
              <a:buFont typeface="+mj-lt"/>
              <a:buAutoNum type="arabicParenR" startAt="5"/>
            </a:pPr>
            <a:r>
              <a:rPr lang="en-US" dirty="0"/>
              <a:t> </a:t>
            </a:r>
          </a:p>
          <a:p>
            <a:endParaRPr lang="en-US" dirty="0"/>
          </a:p>
          <a:p>
            <a:endParaRPr lang="en-US" dirty="0"/>
          </a:p>
          <a:p>
            <a:endParaRPr lang="en-US" dirty="0"/>
          </a:p>
          <a:p>
            <a:endParaRPr lang="en-US" dirty="0"/>
          </a:p>
          <a:p>
            <a:endParaRPr lang="en-US" dirty="0"/>
          </a:p>
          <a:p>
            <a:endParaRPr lang="en-US" dirty="0"/>
          </a:p>
          <a:p>
            <a:pPr marL="514350" indent="-514350">
              <a:buFont typeface="+mj-lt"/>
              <a:buAutoNum type="arabicParenR" startAt="6"/>
            </a:pPr>
            <a:r>
              <a:rPr lang="en-US" dirty="0"/>
              <a:t> </a:t>
            </a:r>
          </a:p>
          <a:p>
            <a:endParaRPr lang="en-US" dirty="0"/>
          </a:p>
        </p:txBody>
      </p:sp>
      <p:graphicFrame>
        <p:nvGraphicFramePr>
          <p:cNvPr id="2" name="Object 1">
            <a:extLst>
              <a:ext uri="{FF2B5EF4-FFF2-40B4-BE49-F238E27FC236}">
                <a16:creationId xmlns:a16="http://schemas.microsoft.com/office/drawing/2014/main" id="{C7AE88C3-D977-4E51-A8D7-6DDF5975D26A}"/>
              </a:ext>
            </a:extLst>
          </p:cNvPr>
          <p:cNvGraphicFramePr>
            <a:graphicFrameLocks noChangeAspect="1"/>
          </p:cNvGraphicFramePr>
          <p:nvPr>
            <p:extLst>
              <p:ext uri="{D42A27DB-BD31-4B8C-83A1-F6EECF244321}">
                <p14:modId xmlns:p14="http://schemas.microsoft.com/office/powerpoint/2010/main" val="2231930865"/>
              </p:ext>
            </p:extLst>
          </p:nvPr>
        </p:nvGraphicFramePr>
        <p:xfrm>
          <a:off x="4725034" y="1258570"/>
          <a:ext cx="4191000" cy="3797300"/>
        </p:xfrm>
        <a:graphic>
          <a:graphicData uri="http://schemas.openxmlformats.org/presentationml/2006/ole">
            <mc:AlternateContent xmlns:mc="http://schemas.openxmlformats.org/markup-compatibility/2006">
              <mc:Choice xmlns:v="urn:schemas-microsoft-com:vml" Requires="v">
                <p:oleObj name="Equation" r:id="rId2" imgW="4190760" imgH="3797280" progId="Equation.DSMT4">
                  <p:embed/>
                </p:oleObj>
              </mc:Choice>
              <mc:Fallback>
                <p:oleObj name="Equation" r:id="rId2" imgW="4190760" imgH="3797280" progId="Equation.DSMT4">
                  <p:embed/>
                  <p:pic>
                    <p:nvPicPr>
                      <p:cNvPr id="0" name=""/>
                      <p:cNvPicPr/>
                      <p:nvPr/>
                    </p:nvPicPr>
                    <p:blipFill>
                      <a:blip r:embed="rId3"/>
                      <a:stretch>
                        <a:fillRect/>
                      </a:stretch>
                    </p:blipFill>
                    <p:spPr>
                      <a:xfrm>
                        <a:off x="4725034" y="1258570"/>
                        <a:ext cx="4191000" cy="3797300"/>
                      </a:xfrm>
                      <a:prstGeom prst="rect">
                        <a:avLst/>
                      </a:prstGeom>
                    </p:spPr>
                  </p:pic>
                </p:oleObj>
              </mc:Fallback>
            </mc:AlternateContent>
          </a:graphicData>
        </a:graphic>
      </p:graphicFrame>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9:00</a:t>
            </a:r>
          </a:p>
        </p:txBody>
      </p:sp>
      <p:graphicFrame>
        <p:nvGraphicFramePr>
          <p:cNvPr id="4" name="Object 3">
            <a:extLst>
              <a:ext uri="{FF2B5EF4-FFF2-40B4-BE49-F238E27FC236}">
                <a16:creationId xmlns:a16="http://schemas.microsoft.com/office/drawing/2014/main" id="{8BEC8879-7CFD-9C05-FE1A-D51F10CC5DE5}"/>
              </a:ext>
            </a:extLst>
          </p:cNvPr>
          <p:cNvGraphicFramePr>
            <a:graphicFrameLocks noChangeAspect="1"/>
          </p:cNvGraphicFramePr>
          <p:nvPr>
            <p:extLst>
              <p:ext uri="{D42A27DB-BD31-4B8C-83A1-F6EECF244321}">
                <p14:modId xmlns:p14="http://schemas.microsoft.com/office/powerpoint/2010/main" val="1299282057"/>
              </p:ext>
            </p:extLst>
          </p:nvPr>
        </p:nvGraphicFramePr>
        <p:xfrm>
          <a:off x="702945" y="1258570"/>
          <a:ext cx="3187701" cy="2908300"/>
        </p:xfrm>
        <a:graphic>
          <a:graphicData uri="http://schemas.openxmlformats.org/presentationml/2006/ole">
            <mc:AlternateContent xmlns:mc="http://schemas.openxmlformats.org/markup-compatibility/2006">
              <mc:Choice xmlns:v="urn:schemas-microsoft-com:vml" Requires="v">
                <p:oleObj name="Equation" r:id="rId4" imgW="3187440" imgH="2908080" progId="Equation.DSMT4">
                  <p:embed/>
                </p:oleObj>
              </mc:Choice>
              <mc:Fallback>
                <p:oleObj name="Equation" r:id="rId4" imgW="3187440" imgH="2908080" progId="Equation.DSMT4">
                  <p:embed/>
                  <p:pic>
                    <p:nvPicPr>
                      <p:cNvPr id="4" name="Object 3">
                        <a:extLst>
                          <a:ext uri="{FF2B5EF4-FFF2-40B4-BE49-F238E27FC236}">
                            <a16:creationId xmlns:a16="http://schemas.microsoft.com/office/drawing/2014/main" id="{8BEC8879-7CFD-9C05-FE1A-D51F10CC5DE5}"/>
                          </a:ext>
                        </a:extLst>
                      </p:cNvPr>
                      <p:cNvPicPr/>
                      <p:nvPr/>
                    </p:nvPicPr>
                    <p:blipFill>
                      <a:blip r:embed="rId5"/>
                      <a:stretch>
                        <a:fillRect/>
                      </a:stretch>
                    </p:blipFill>
                    <p:spPr>
                      <a:xfrm>
                        <a:off x="702945" y="1258570"/>
                        <a:ext cx="3187701" cy="2908300"/>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F6B73760-3044-9E2E-0867-63FD1BED2811}"/>
              </a:ext>
            </a:extLst>
          </p:cNvPr>
          <p:cNvSpPr/>
          <p:nvPr/>
        </p:nvSpPr>
        <p:spPr>
          <a:xfrm>
            <a:off x="645794" y="3352388"/>
            <a:ext cx="2742566" cy="9161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F2AD442-0B85-2247-698D-60A9C3EE6BB8}"/>
              </a:ext>
            </a:extLst>
          </p:cNvPr>
          <p:cNvSpPr/>
          <p:nvPr/>
        </p:nvSpPr>
        <p:spPr>
          <a:xfrm>
            <a:off x="6954520" y="4193960"/>
            <a:ext cx="1742440" cy="9161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988669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Find your next partner.</a:t>
            </a:r>
          </a:p>
          <a:p>
            <a:r>
              <a:rPr lang="en-US" dirty="0"/>
              <a:t>Write your name on your partner’s </a:t>
            </a:r>
            <a:br>
              <a:rPr lang="en-US" dirty="0"/>
            </a:br>
            <a:r>
              <a:rPr lang="en-US" dirty="0"/>
              <a:t>handout for the 12:00 appointment.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12:00</a:t>
            </a:r>
          </a:p>
        </p:txBody>
      </p:sp>
      <p:pic>
        <p:nvPicPr>
          <p:cNvPr id="5" name="Picture 4" descr="A clock with numbers on it&#10;&#10;Description automatically generated with low confidence">
            <a:extLst>
              <a:ext uri="{FF2B5EF4-FFF2-40B4-BE49-F238E27FC236}">
                <a16:creationId xmlns:a16="http://schemas.microsoft.com/office/drawing/2014/main" id="{BBC7B251-6884-0985-B8D9-19D3E55C99B2}"/>
              </a:ext>
            </a:extLst>
          </p:cNvPr>
          <p:cNvPicPr>
            <a:picLocks noChangeAspect="1"/>
          </p:cNvPicPr>
          <p:nvPr/>
        </p:nvPicPr>
        <p:blipFill rotWithShape="1">
          <a:blip r:embed="rId2"/>
          <a:srcRect l="13778" t="14972" r="11777" b="9917"/>
          <a:stretch/>
        </p:blipFill>
        <p:spPr>
          <a:xfrm>
            <a:off x="6248400" y="307248"/>
            <a:ext cx="2438400" cy="2460250"/>
          </a:xfrm>
          <a:prstGeom prst="rect">
            <a:avLst/>
          </a:prstGeom>
        </p:spPr>
      </p:pic>
    </p:spTree>
    <p:extLst>
      <p:ext uri="{BB962C8B-B14F-4D97-AF65-F5344CB8AC3E}">
        <p14:creationId xmlns:p14="http://schemas.microsoft.com/office/powerpoint/2010/main" val="40572542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515492" cy="3434098"/>
          </a:xfrm>
        </p:spPr>
        <p:txBody>
          <a:bodyPr numCol="1">
            <a:normAutofit/>
          </a:bodyPr>
          <a:lstStyle/>
          <a:p>
            <a:r>
              <a:rPr lang="en-US" dirty="0"/>
              <a:t>Discuss what was similar and what was different about the problems you solved.</a:t>
            </a:r>
          </a:p>
          <a:p>
            <a:pPr lvl="1">
              <a:buFont typeface="Wingdings" panose="05000000000000000000" pitchFamily="2" charset="2"/>
              <a:buChar char="§"/>
            </a:pPr>
            <a:r>
              <a:rPr lang="en-US" dirty="0"/>
              <a:t>How was question 1 like question 2?</a:t>
            </a:r>
          </a:p>
          <a:p>
            <a:pPr lvl="1">
              <a:buFont typeface="Wingdings" panose="05000000000000000000" pitchFamily="2" charset="2"/>
              <a:buChar char="§"/>
            </a:pPr>
            <a:r>
              <a:rPr lang="en-US" dirty="0"/>
              <a:t>How does question 3 compare to question 4?</a:t>
            </a:r>
          </a:p>
          <a:p>
            <a:pPr lvl="1">
              <a:buFont typeface="Wingdings" panose="05000000000000000000" pitchFamily="2" charset="2"/>
              <a:buChar char="§"/>
            </a:pPr>
            <a:r>
              <a:rPr lang="en-US" dirty="0"/>
              <a:t>How was question 5 the same yet different than question 6?</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12:00</a:t>
            </a:r>
          </a:p>
        </p:txBody>
      </p:sp>
      <p:pic>
        <p:nvPicPr>
          <p:cNvPr id="5" name="Online Media 4" title="K20 Center 3 minute timer">
            <a:hlinkClick r:id="" action="ppaction://media"/>
            <a:extLst>
              <a:ext uri="{FF2B5EF4-FFF2-40B4-BE49-F238E27FC236}">
                <a16:creationId xmlns:a16="http://schemas.microsoft.com/office/drawing/2014/main" id="{9CCA1F0D-D31E-6C1B-67E0-FECFC28B463F}"/>
              </a:ext>
            </a:extLst>
          </p:cNvPr>
          <p:cNvPicPr>
            <a:picLocks noRot="1" noChangeAspect="1"/>
          </p:cNvPicPr>
          <p:nvPr>
            <a:videoFile r:link="rId1"/>
          </p:nvPr>
        </p:nvPicPr>
        <p:blipFill>
          <a:blip r:embed="rId4"/>
          <a:stretch>
            <a:fillRect/>
          </a:stretch>
        </p:blipFill>
        <p:spPr>
          <a:xfrm>
            <a:off x="5156485" y="1309352"/>
            <a:ext cx="3530315" cy="1994628"/>
          </a:xfrm>
          <a:prstGeom prst="rect">
            <a:avLst/>
          </a:prstGeom>
        </p:spPr>
      </p:pic>
      <p:sp>
        <p:nvSpPr>
          <p:cNvPr id="7" name="Content Placeholder 19">
            <a:extLst>
              <a:ext uri="{FF2B5EF4-FFF2-40B4-BE49-F238E27FC236}">
                <a16:creationId xmlns:a16="http://schemas.microsoft.com/office/drawing/2014/main" id="{50A6F77B-ED30-BB5B-99CC-654DC74E024D}"/>
              </a:ext>
            </a:extLst>
          </p:cNvPr>
          <p:cNvSpPr txBox="1">
            <a:spLocks/>
          </p:cNvSpPr>
          <p:nvPr/>
        </p:nvSpPr>
        <p:spPr>
          <a:xfrm>
            <a:off x="5156485" y="3303980"/>
            <a:ext cx="3530315" cy="577795"/>
          </a:xfrm>
          <a:prstGeom prst="rect">
            <a:avLst/>
          </a:prstGeom>
        </p:spPr>
        <p:txBody>
          <a:bodyPr vert="horz" lIns="91435" tIns="45718" rIns="91435" bIns="45718" numCol="1">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dirty="0">
                <a:solidFill>
                  <a:schemeClr val="accent2"/>
                </a:solidFill>
                <a:hlinkClick r:id="rId5">
                  <a:extLst>
                    <a:ext uri="{A12FA001-AC4F-418D-AE19-62706E023703}">
                      <ahyp:hlinkClr xmlns:ahyp="http://schemas.microsoft.com/office/drawing/2018/hyperlinkcolor" val="tx"/>
                    </a:ext>
                  </a:extLst>
                </a:hlinkClick>
              </a:rPr>
              <a:t>3-Minute Timer</a:t>
            </a:r>
            <a:endParaRPr lang="en-US" dirty="0">
              <a:solidFill>
                <a:schemeClr val="accent2"/>
              </a:solidFill>
            </a:endParaRPr>
          </a:p>
        </p:txBody>
      </p:sp>
    </p:spTree>
    <p:extLst>
      <p:ext uri="{BB962C8B-B14F-4D97-AF65-F5344CB8AC3E}">
        <p14:creationId xmlns:p14="http://schemas.microsoft.com/office/powerpoint/2010/main" val="26657263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Let’s complete the Guided Notes together.</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Guided Notes</a:t>
            </a:r>
          </a:p>
        </p:txBody>
      </p:sp>
    </p:spTree>
    <p:extLst>
      <p:ext uri="{BB962C8B-B14F-4D97-AF65-F5344CB8AC3E}">
        <p14:creationId xmlns:p14="http://schemas.microsoft.com/office/powerpoint/2010/main" val="2737424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723153" y="1309352"/>
            <a:ext cx="7482542" cy="3434098"/>
          </a:xfrm>
        </p:spPr>
        <p:txBody>
          <a:bodyPr>
            <a:normAutofit lnSpcReduction="10000"/>
          </a:bodyPr>
          <a:lstStyle/>
          <a:p>
            <a:pPr marL="0" indent="0">
              <a:buNone/>
            </a:pPr>
            <a:r>
              <a:rPr lang="en-US" i="1" dirty="0"/>
              <a:t>Petroleum engineers are professionals who specialize in the extraction of oil and gas from the Earth's crust. They use advanced drilling techniques to access underground reservoirs and retrieve these valuable resources. By analyzing geological data and employing innovative technology, petroleum engineers play a crucial role in locating and drilling wells to extract oil, ensuring a steady supply of energy for various industries and daily life.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a:t>
            </a:r>
          </a:p>
        </p:txBody>
      </p:sp>
    </p:spTree>
    <p:extLst>
      <p:ext uri="{BB962C8B-B14F-4D97-AF65-F5344CB8AC3E}">
        <p14:creationId xmlns:p14="http://schemas.microsoft.com/office/powerpoint/2010/main" val="5987764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Which method of drilling do you think will be more effective: vertical or horizontal? Why?</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 Hypothesis</a:t>
            </a:r>
            <a:endParaRPr lang="en-US" dirty="0">
              <a:highlight>
                <a:srgbClr val="FFFF00"/>
              </a:highlight>
            </a:endParaRPr>
          </a:p>
        </p:txBody>
      </p:sp>
      <p:grpSp>
        <p:nvGrpSpPr>
          <p:cNvPr id="2" name="Group 1">
            <a:extLst>
              <a:ext uri="{FF2B5EF4-FFF2-40B4-BE49-F238E27FC236}">
                <a16:creationId xmlns:a16="http://schemas.microsoft.com/office/drawing/2014/main" id="{4286D4C9-A840-8B31-E013-ED222474F4C7}"/>
              </a:ext>
            </a:extLst>
          </p:cNvPr>
          <p:cNvGrpSpPr/>
          <p:nvPr/>
        </p:nvGrpSpPr>
        <p:grpSpPr>
          <a:xfrm>
            <a:off x="2730072" y="2397264"/>
            <a:ext cx="2921000" cy="1663700"/>
            <a:chOff x="2730072" y="2239380"/>
            <a:chExt cx="2921000" cy="1663700"/>
          </a:xfrm>
        </p:grpSpPr>
        <p:graphicFrame>
          <p:nvGraphicFramePr>
            <p:cNvPr id="6" name="Table Placeholder 10">
              <a:extLst>
                <a:ext uri="{FF2B5EF4-FFF2-40B4-BE49-F238E27FC236}">
                  <a16:creationId xmlns:a16="http://schemas.microsoft.com/office/drawing/2014/main" id="{E309CCA1-5560-74C4-A0CB-C9F0EE8B13F8}"/>
                </a:ext>
              </a:extLst>
            </p:cNvPr>
            <p:cNvGraphicFramePr>
              <a:graphicFrameLocks/>
            </p:cNvGraphicFramePr>
            <p:nvPr>
              <p:extLst>
                <p:ext uri="{D42A27DB-BD31-4B8C-83A1-F6EECF244321}">
                  <p14:modId xmlns:p14="http://schemas.microsoft.com/office/powerpoint/2010/main" val="4151754865"/>
                </p:ext>
              </p:extLst>
            </p:nvPr>
          </p:nvGraphicFramePr>
          <p:xfrm>
            <a:off x="2730072" y="2239380"/>
            <a:ext cx="2921000" cy="1663700"/>
          </p:xfrm>
          <a:graphic>
            <a:graphicData uri="http://schemas.openxmlformats.org/drawingml/2006/table">
              <a:tbl>
                <a:tblPr firstRow="1" firstCol="1" bandRow="1"/>
                <a:tblGrid>
                  <a:gridCol w="1460500">
                    <a:extLst>
                      <a:ext uri="{9D8B030D-6E8A-4147-A177-3AD203B41FA5}">
                        <a16:colId xmlns:a16="http://schemas.microsoft.com/office/drawing/2014/main" val="1361534871"/>
                      </a:ext>
                    </a:extLst>
                  </a:gridCol>
                  <a:gridCol w="1460500">
                    <a:extLst>
                      <a:ext uri="{9D8B030D-6E8A-4147-A177-3AD203B41FA5}">
                        <a16:colId xmlns:a16="http://schemas.microsoft.com/office/drawing/2014/main" val="236006375"/>
                      </a:ext>
                    </a:extLst>
                  </a:gridCol>
                </a:tblGrid>
                <a:tr h="0">
                  <a:tc>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Vertical</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tc>
                    <a:txBody>
                      <a:bodyPr/>
                      <a:lstStyle/>
                      <a:p>
                        <a:pPr marL="0" marR="0" algn="ctr">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Horizontal</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solidFill>
                        <a:srgbClr val="3E5C61"/>
                      </a:solidFill>
                    </a:tcPr>
                  </a:tc>
                  <a:extLst>
                    <a:ext uri="{0D108BD9-81ED-4DB2-BD59-A6C34878D82A}">
                      <a16:rowId xmlns:a16="http://schemas.microsoft.com/office/drawing/2014/main" val="1164777121"/>
                    </a:ext>
                  </a:extLst>
                </a:tr>
                <a:tr h="0">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73025" marB="73025">
                      <a:lnL w="12700" cap="flat" cmpd="sng" algn="ctr">
                        <a:solidFill>
                          <a:srgbClr val="BED7D3"/>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2974509849"/>
                    </a:ext>
                  </a:extLst>
                </a:tr>
              </a:tbl>
            </a:graphicData>
          </a:graphic>
        </p:graphicFrame>
        <p:sp>
          <p:nvSpPr>
            <p:cNvPr id="4" name="Arrow: Bent 3">
              <a:extLst>
                <a:ext uri="{FF2B5EF4-FFF2-40B4-BE49-F238E27FC236}">
                  <a16:creationId xmlns:a16="http://schemas.microsoft.com/office/drawing/2014/main" id="{5696B957-5BFD-F779-5C3B-C38E74B637B5}"/>
                </a:ext>
              </a:extLst>
            </p:cNvPr>
            <p:cNvSpPr/>
            <p:nvPr/>
          </p:nvSpPr>
          <p:spPr>
            <a:xfrm flipV="1">
              <a:off x="4596972" y="2844833"/>
              <a:ext cx="812800" cy="868363"/>
            </a:xfrm>
            <a:prstGeom prst="bentArrow">
              <a:avLst>
                <a:gd name="adj1" fmla="val 11252"/>
                <a:gd name="adj2" fmla="val 16104"/>
                <a:gd name="adj3" fmla="val 24596"/>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Arrow: Right 4">
              <a:extLst>
                <a:ext uri="{FF2B5EF4-FFF2-40B4-BE49-F238E27FC236}">
                  <a16:creationId xmlns:a16="http://schemas.microsoft.com/office/drawing/2014/main" id="{1BB4F500-03EB-FA66-A769-2DFEB38F4A48}"/>
                </a:ext>
              </a:extLst>
            </p:cNvPr>
            <p:cNvSpPr/>
            <p:nvPr/>
          </p:nvSpPr>
          <p:spPr>
            <a:xfrm rot="5400000">
              <a:off x="3024553" y="3146458"/>
              <a:ext cx="871537" cy="268288"/>
            </a:xfrm>
            <a:prstGeom prst="rightArrow">
              <a:avLst>
                <a:gd name="adj1" fmla="val 35607"/>
                <a:gd name="adj2" fmla="val 7514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4681410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Let’s test your hypothesis and see if we can determine which method is more effective.</a:t>
            </a:r>
          </a:p>
          <a:p>
            <a:r>
              <a:rPr lang="en-US" dirty="0"/>
              <a:t>Gather your group’s materials. These are to be shared with your partner.</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 Materials</a:t>
            </a:r>
            <a:endParaRPr lang="en-US" dirty="0">
              <a:highlight>
                <a:srgbClr val="FFFF00"/>
              </a:highlight>
            </a:endParaRPr>
          </a:p>
        </p:txBody>
      </p:sp>
    </p:spTree>
    <p:extLst>
      <p:ext uri="{BB962C8B-B14F-4D97-AF65-F5344CB8AC3E}">
        <p14:creationId xmlns:p14="http://schemas.microsoft.com/office/powerpoint/2010/main" val="2520765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Trig Identities, Part 2</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Reciprocal, Quotient, and Pythagorean Identities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3"/>
            <a:ext cx="8229600" cy="2832342"/>
          </a:xfrm>
        </p:spPr>
        <p:txBody>
          <a:bodyPr>
            <a:normAutofit/>
          </a:bodyPr>
          <a:lstStyle/>
          <a:p>
            <a:r>
              <a:rPr lang="en-US" dirty="0"/>
              <a:t>You will each drill twice (once vertically, once horizontally) into your own Twinkie and collect filling.</a:t>
            </a:r>
          </a:p>
          <a:p>
            <a:r>
              <a:rPr lang="en-US" dirty="0"/>
              <a:t>You will each record your results on the shared handout; one row per person.</a:t>
            </a:r>
          </a:p>
          <a:p>
            <a:r>
              <a:rPr lang="en-US" dirty="0"/>
              <a:t>Use 2 different colors to represent your data.</a:t>
            </a:r>
          </a:p>
          <a:p>
            <a:pPr lvl="1">
              <a:buFont typeface="Wingdings" panose="05000000000000000000" pitchFamily="2" charset="2"/>
              <a:buChar char="§"/>
            </a:pPr>
            <a:r>
              <a:rPr lang="en-US" dirty="0"/>
              <a:t>Each person will record their results in a different color on the table.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 Overview</a:t>
            </a:r>
            <a:endParaRPr lang="en-US" dirty="0">
              <a:highlight>
                <a:srgbClr val="FFFF00"/>
              </a:highlight>
            </a:endParaRPr>
          </a:p>
        </p:txBody>
      </p:sp>
    </p:spTree>
    <p:extLst>
      <p:ext uri="{BB962C8B-B14F-4D97-AF65-F5344CB8AC3E}">
        <p14:creationId xmlns:p14="http://schemas.microsoft.com/office/powerpoint/2010/main" val="23692759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514350" indent="-514350">
              <a:buFont typeface="+mj-lt"/>
              <a:buAutoNum type="arabicPeriod"/>
            </a:pPr>
            <a:r>
              <a:rPr lang="en-US" dirty="0"/>
              <a:t>Unwrap your Twinkie and place it on the plate with the bottom facing up. You should see 3 holes, where the filling was injected.</a:t>
            </a:r>
          </a:p>
          <a:p>
            <a:pPr marL="514350" indent="-514350">
              <a:buFont typeface="+mj-lt"/>
              <a:buAutoNum type="arabicPeriod"/>
            </a:pPr>
            <a:r>
              <a:rPr lang="en-US" dirty="0"/>
              <a:t>Using the non-bendy end of your straw, drill a vertical hole in the Twinkie.</a:t>
            </a:r>
          </a:p>
          <a:p>
            <a:pPr marL="973102" lvl="2" indent="-514350">
              <a:buClr>
                <a:schemeClr val="accent1"/>
              </a:buClr>
              <a:buFont typeface="Wingdings" panose="05000000000000000000" pitchFamily="2" charset="2"/>
              <a:buChar char="§"/>
            </a:pPr>
            <a:r>
              <a:rPr lang="en-US" dirty="0"/>
              <a:t>As you are drilling, slowly rotate the straw and apply slight pressure.</a:t>
            </a:r>
          </a:p>
          <a:p>
            <a:pPr marL="973102" lvl="2" indent="-514350">
              <a:buClr>
                <a:schemeClr val="accent1"/>
              </a:buClr>
              <a:buFont typeface="Wingdings" panose="05000000000000000000" pitchFamily="2" charset="2"/>
              <a:buChar char="§"/>
            </a:pPr>
            <a:r>
              <a:rPr lang="en-US" dirty="0"/>
              <a:t>Drill until the straw hits the plate.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 Let’s Begin</a:t>
            </a:r>
            <a:endParaRPr lang="en-US" dirty="0">
              <a:highlight>
                <a:srgbClr val="FFFF00"/>
              </a:highlight>
            </a:endParaRPr>
          </a:p>
        </p:txBody>
      </p:sp>
    </p:spTree>
    <p:extLst>
      <p:ext uri="{BB962C8B-B14F-4D97-AF65-F5344CB8AC3E}">
        <p14:creationId xmlns:p14="http://schemas.microsoft.com/office/powerpoint/2010/main" val="3852041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514350" indent="-514350">
              <a:buFont typeface="+mj-lt"/>
              <a:buAutoNum type="arabicPeriod" startAt="3"/>
            </a:pPr>
            <a:r>
              <a:rPr lang="en-US" dirty="0"/>
              <a:t>While still turning, slowly pull the straw straight out of the Twinkie.</a:t>
            </a:r>
          </a:p>
          <a:p>
            <a:pPr lvl="2">
              <a:buClr>
                <a:schemeClr val="accent1"/>
              </a:buClr>
              <a:buFont typeface="Wingdings" panose="05000000000000000000" pitchFamily="2" charset="2"/>
              <a:buChar char="§"/>
            </a:pPr>
            <a:r>
              <a:rPr lang="en-US" b="1" dirty="0"/>
              <a:t>DO NOT</a:t>
            </a:r>
            <a:r>
              <a:rPr lang="en-US" dirty="0"/>
              <a:t> put your finger over the straw opening; leave it open.</a:t>
            </a:r>
          </a:p>
          <a:p>
            <a:pPr marL="514350" indent="-514350">
              <a:buFont typeface="+mj-lt"/>
              <a:buAutoNum type="arabicPeriod" startAt="3"/>
            </a:pPr>
            <a:r>
              <a:rPr lang="en-US" dirty="0"/>
              <a:t>Lay the straw down on the Drilling Records table. Color the number of squares that represent how much filling you extracted.</a:t>
            </a:r>
          </a:p>
          <a:p>
            <a:pPr marL="741363" lvl="1" indent="-184150">
              <a:buFont typeface="Wingdings" panose="05000000000000000000" pitchFamily="2" charset="2"/>
              <a:buChar char="§"/>
            </a:pPr>
            <a:r>
              <a:rPr lang="en-US" sz="1700" dirty="0"/>
              <a:t>Remember, there is 1 row for each person.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Drilling for Filling: Extraction</a:t>
            </a:r>
            <a:endParaRPr lang="en-US" dirty="0">
              <a:highlight>
                <a:srgbClr val="FFFF00"/>
              </a:highlight>
            </a:endParaRPr>
          </a:p>
        </p:txBody>
      </p:sp>
    </p:spTree>
    <p:extLst>
      <p:ext uri="{BB962C8B-B14F-4D97-AF65-F5344CB8AC3E}">
        <p14:creationId xmlns:p14="http://schemas.microsoft.com/office/powerpoint/2010/main" val="3724251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8229600" cy="2587307"/>
          </a:xfrm>
        </p:spPr>
        <p:txBody>
          <a:bodyPr>
            <a:normAutofit/>
          </a:bodyPr>
          <a:lstStyle/>
          <a:p>
            <a:pPr marL="514350" indent="-514350">
              <a:buFont typeface="+mj-lt"/>
              <a:buAutoNum type="arabicPeriod" startAt="5"/>
            </a:pPr>
            <a:r>
              <a:rPr lang="en-US" dirty="0"/>
              <a:t>Using the bendy end of a new straw, start drilling straight down; then use the bend in the straw to make the end of the straw horizontal.</a:t>
            </a:r>
          </a:p>
          <a:p>
            <a:pPr marL="766763" lvl="1" indent="-193675">
              <a:buFont typeface="Wingdings" panose="05000000000000000000" pitchFamily="2" charset="2"/>
              <a:buChar char="§"/>
            </a:pPr>
            <a:r>
              <a:rPr lang="en-US" sz="1700" b="1" dirty="0"/>
              <a:t>DO NOT</a:t>
            </a:r>
            <a:r>
              <a:rPr lang="en-US" sz="1700" dirty="0"/>
              <a:t> spin the straw as you drill.</a:t>
            </a:r>
          </a:p>
          <a:p>
            <a:pPr marL="514350" indent="-514350">
              <a:buFont typeface="+mj-lt"/>
              <a:buAutoNum type="arabicPeriod" startAt="5"/>
            </a:pPr>
            <a:r>
              <a:rPr lang="en-US" dirty="0"/>
              <a:t>Slowly, remove the straw.</a:t>
            </a:r>
          </a:p>
          <a:p>
            <a:pPr marL="858838" lvl="1" indent="-285750">
              <a:buFont typeface="Wingdings" panose="05000000000000000000" pitchFamily="2" charset="2"/>
              <a:buChar char="§"/>
            </a:pPr>
            <a:r>
              <a:rPr lang="en-US" sz="1700" b="1" dirty="0"/>
              <a:t>DO NOT</a:t>
            </a:r>
            <a:r>
              <a:rPr lang="en-US" sz="1700" dirty="0"/>
              <a:t> put your finger over the straw opening; leave it open.</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Drilling for Filling: Another Approach</a:t>
            </a:r>
            <a:endParaRPr lang="en-US" dirty="0">
              <a:highlight>
                <a:srgbClr val="FFFF00"/>
              </a:highlight>
            </a:endParaRPr>
          </a:p>
        </p:txBody>
      </p:sp>
    </p:spTree>
    <p:extLst>
      <p:ext uri="{BB962C8B-B14F-4D97-AF65-F5344CB8AC3E}">
        <p14:creationId xmlns:p14="http://schemas.microsoft.com/office/powerpoint/2010/main" val="2580268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514350" indent="-514350">
              <a:buFont typeface="+mj-lt"/>
              <a:buAutoNum type="arabicPeriod" startAt="7"/>
            </a:pPr>
            <a:r>
              <a:rPr lang="en-US" dirty="0"/>
              <a:t>Lay the straw down on the Drilling Records table. Color the number of squares that represent how much filling you extracted.</a:t>
            </a:r>
          </a:p>
          <a:p>
            <a:pPr marL="857250" lvl="1" indent="-342900">
              <a:buFont typeface="Wingdings" panose="05000000000000000000" pitchFamily="2" charset="2"/>
              <a:buChar char="§"/>
            </a:pPr>
            <a:r>
              <a:rPr lang="en-US" sz="1700" dirty="0"/>
              <a:t>Remember, there is 1 row for each person.</a:t>
            </a:r>
          </a:p>
          <a:p>
            <a:pPr marL="514350" indent="-514350">
              <a:buFont typeface="+mj-lt"/>
              <a:buAutoNum type="arabicPeriod" startAt="8"/>
            </a:pPr>
            <a:r>
              <a:rPr lang="en-US" dirty="0"/>
              <a:t>Compare your results.</a:t>
            </a:r>
          </a:p>
          <a:p>
            <a:pPr marL="915988" lvl="1" indent="-342900">
              <a:buFont typeface="Wingdings" panose="05000000000000000000" pitchFamily="2" charset="2"/>
              <a:buChar char="§"/>
            </a:pPr>
            <a:r>
              <a:rPr lang="en-US" sz="1700" dirty="0"/>
              <a:t>What conclusion(s) can be drawn?</a:t>
            </a:r>
          </a:p>
          <a:p>
            <a:pPr marL="915988" lvl="1" indent="-342900">
              <a:buFont typeface="Wingdings" panose="05000000000000000000" pitchFamily="2" charset="2"/>
              <a:buChar char="§"/>
            </a:pPr>
            <a:r>
              <a:rPr lang="en-US" sz="1700" dirty="0"/>
              <a:t>Did this support your original hypothesis?</a:t>
            </a:r>
          </a:p>
          <a:p>
            <a:pPr marL="514350" indent="-514350">
              <a:buFont typeface="+mj-lt"/>
              <a:buAutoNum type="arabicPeriod" startAt="8"/>
            </a:pPr>
            <a:r>
              <a:rPr lang="en-US" dirty="0"/>
              <a:t>Clean up your workspace.</a:t>
            </a:r>
          </a:p>
          <a:p>
            <a:pPr marL="514350" indent="-514350"/>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Drilling for Filling: Extraction</a:t>
            </a:r>
            <a:endParaRPr lang="en-US" dirty="0">
              <a:highlight>
                <a:srgbClr val="FFFF00"/>
              </a:highlight>
            </a:endParaRPr>
          </a:p>
        </p:txBody>
      </p:sp>
    </p:spTree>
    <p:extLst>
      <p:ext uri="{BB962C8B-B14F-4D97-AF65-F5344CB8AC3E}">
        <p14:creationId xmlns:p14="http://schemas.microsoft.com/office/powerpoint/2010/main" val="266643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Petroleum Engineer</a:t>
            </a:r>
          </a:p>
        </p:txBody>
      </p:sp>
      <p:sp>
        <p:nvSpPr>
          <p:cNvPr id="2" name="Content Placeholder 19">
            <a:extLst>
              <a:ext uri="{FF2B5EF4-FFF2-40B4-BE49-F238E27FC236}">
                <a16:creationId xmlns:a16="http://schemas.microsoft.com/office/drawing/2014/main" id="{B5E924B3-24ED-9E9F-6A4B-B55DAFAD8733}"/>
              </a:ext>
            </a:extLst>
          </p:cNvPr>
          <p:cNvSpPr txBox="1">
            <a:spLocks/>
          </p:cNvSpPr>
          <p:nvPr/>
        </p:nvSpPr>
        <p:spPr>
          <a:xfrm>
            <a:off x="457200" y="4328599"/>
            <a:ext cx="8229600" cy="567250"/>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dirty="0">
                <a:solidFill>
                  <a:schemeClr val="accent2"/>
                </a:solidFill>
                <a:hlinkClick r:id="rId3">
                  <a:extLst>
                    <a:ext uri="{A12FA001-AC4F-418D-AE19-62706E023703}">
                      <ahyp:hlinkClr xmlns:ahyp="http://schemas.microsoft.com/office/drawing/2018/hyperlinkcolor" val="tx"/>
                    </a:ext>
                  </a:extLst>
                </a:hlinkClick>
              </a:rPr>
              <a:t>Petroleum Engineering and Trigonometry</a:t>
            </a:r>
            <a:endParaRPr lang="en-US" dirty="0">
              <a:solidFill>
                <a:schemeClr val="accent2"/>
              </a:solidFill>
            </a:endParaRPr>
          </a:p>
        </p:txBody>
      </p:sp>
      <p:pic>
        <p:nvPicPr>
          <p:cNvPr id="3" name="Online Media 2">
            <a:hlinkClick r:id="" action="ppaction://media"/>
            <a:extLst>
              <a:ext uri="{FF2B5EF4-FFF2-40B4-BE49-F238E27FC236}">
                <a16:creationId xmlns:a16="http://schemas.microsoft.com/office/drawing/2014/main" id="{C3B513BA-F4F8-35E4-3844-FCCB3277E704}"/>
              </a:ext>
            </a:extLst>
          </p:cNvPr>
          <p:cNvPicPr>
            <a:picLocks noRot="1" noChangeAspect="1"/>
          </p:cNvPicPr>
          <p:nvPr>
            <a:videoFile r:link="rId1"/>
          </p:nvPr>
        </p:nvPicPr>
        <p:blipFill>
          <a:blip r:embed="rId4"/>
          <a:srcRect/>
          <a:stretch/>
        </p:blipFill>
        <p:spPr>
          <a:xfrm>
            <a:off x="1766388" y="1165271"/>
            <a:ext cx="5611224" cy="3156313"/>
          </a:xfrm>
          <a:prstGeom prst="rect">
            <a:avLst/>
          </a:prstGeom>
        </p:spPr>
      </p:pic>
    </p:spTree>
    <p:extLst>
      <p:ext uri="{BB962C8B-B14F-4D97-AF65-F5344CB8AC3E}">
        <p14:creationId xmlns:p14="http://schemas.microsoft.com/office/powerpoint/2010/main" val="34164586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What is an advantage of horizontal drilling?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a:t>
            </a:r>
          </a:p>
        </p:txBody>
      </p:sp>
    </p:spTree>
    <p:extLst>
      <p:ext uri="{BB962C8B-B14F-4D97-AF65-F5344CB8AC3E}">
        <p14:creationId xmlns:p14="http://schemas.microsoft.com/office/powerpoint/2010/main" val="4290648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marR="0" indent="0">
              <a:spcAft>
                <a:spcPts val="600"/>
              </a:spcAft>
              <a:buNone/>
            </a:pPr>
            <a:r>
              <a:rPr lang="en-US" i="1" dirty="0"/>
              <a:t>A well planner is working with a petroleum engineer to design a well. There will be three sections of drilling: the vertical portion, the curved portion, and the horizontal portion. The point where the drilling transitions from the vertical to curved portion is known as the kickoff point.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a:t>
            </a:r>
          </a:p>
        </p:txBody>
      </p:sp>
    </p:spTree>
    <p:extLst>
      <p:ext uri="{BB962C8B-B14F-4D97-AF65-F5344CB8AC3E}">
        <p14:creationId xmlns:p14="http://schemas.microsoft.com/office/powerpoint/2010/main" val="3137141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marR="0" indent="0">
              <a:spcAft>
                <a:spcPts val="600"/>
              </a:spcAft>
              <a:buNone/>
            </a:pPr>
            <a:r>
              <a:rPr lang="en-US" i="1" dirty="0"/>
              <a:t>The drilling will need to transition from the vertical portion to the curved portion to bypass a salt dome section. Salt domes cause expensive challenges when drilling, so it is best if they are avoided.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a:t>
            </a:r>
            <a:endParaRPr lang="en-US" dirty="0">
              <a:highlight>
                <a:srgbClr val="FFFF00"/>
              </a:highlight>
            </a:endParaRPr>
          </a:p>
        </p:txBody>
      </p:sp>
    </p:spTree>
    <p:extLst>
      <p:ext uri="{BB962C8B-B14F-4D97-AF65-F5344CB8AC3E}">
        <p14:creationId xmlns:p14="http://schemas.microsoft.com/office/powerpoint/2010/main" val="1327047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615921" cy="3434098"/>
          </a:xfrm>
        </p:spPr>
        <p:txBody>
          <a:bodyPr>
            <a:noAutofit/>
          </a:bodyPr>
          <a:lstStyle/>
          <a:p>
            <a:pPr marL="0" marR="0" indent="0">
              <a:spcAft>
                <a:spcPts val="600"/>
              </a:spcAft>
              <a:buNone/>
            </a:pPr>
            <a:r>
              <a:rPr lang="en-US" i="1" dirty="0"/>
              <a:t>The desired horizontal width, </a:t>
            </a:r>
            <a:r>
              <a:rPr lang="en-US" i="1" dirty="0">
                <a:latin typeface="Times New Roman" panose="02020603050405020304" pitchFamily="18" charset="0"/>
                <a:cs typeface="Times New Roman" panose="02020603050405020304" pitchFamily="18" charset="0"/>
              </a:rPr>
              <a:t>x</a:t>
            </a:r>
            <a:r>
              <a:rPr lang="en-US" i="1" dirty="0"/>
              <a:t>, for the curved portion is 1,500 feet. The true vertical depth includes the vertical height of the curved portion, </a:t>
            </a:r>
            <a:r>
              <a:rPr lang="en-US" i="1" dirty="0">
                <a:latin typeface="Times New Roman" panose="02020603050405020304" pitchFamily="18" charset="0"/>
                <a:cs typeface="Times New Roman" panose="02020603050405020304" pitchFamily="18" charset="0"/>
              </a:rPr>
              <a:t>y</a:t>
            </a:r>
            <a:r>
              <a:rPr lang="en-US" i="1" dirty="0"/>
              <a:t>, and vertical length of the vertical portion; this total needs to be 10,000 feet.</a:t>
            </a:r>
            <a:endParaRPr lang="en-US" i="1" dirty="0">
              <a:highlight>
                <a:srgbClr val="FFFF00"/>
              </a:highlight>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a:t>
            </a:r>
            <a:endParaRPr lang="en-US" dirty="0">
              <a:highlight>
                <a:srgbClr val="FFFF00"/>
              </a:highlight>
            </a:endParaRPr>
          </a:p>
        </p:txBody>
      </p:sp>
      <p:pic>
        <p:nvPicPr>
          <p:cNvPr id="4" name="Graphic 3">
            <a:extLst>
              <a:ext uri="{FF2B5EF4-FFF2-40B4-BE49-F238E27FC236}">
                <a16:creationId xmlns:a16="http://schemas.microsoft.com/office/drawing/2014/main" id="{625CC542-8319-DEA0-9204-CC431A63489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912" t="5972" r="9141" b="3449"/>
          <a:stretch/>
        </p:blipFill>
        <p:spPr>
          <a:xfrm>
            <a:off x="6203731" y="242304"/>
            <a:ext cx="2483069" cy="4658892"/>
          </a:xfrm>
          <a:prstGeom prst="rect">
            <a:avLst/>
          </a:prstGeom>
        </p:spPr>
      </p:pic>
    </p:spTree>
    <p:extLst>
      <p:ext uri="{BB962C8B-B14F-4D97-AF65-F5344CB8AC3E}">
        <p14:creationId xmlns:p14="http://schemas.microsoft.com/office/powerpoint/2010/main" val="18889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E249F9-93AB-A9C5-CA55-C19FD34C030E}"/>
              </a:ext>
            </a:extLst>
          </p:cNvPr>
          <p:cNvPicPr>
            <a:picLocks noChangeAspect="1"/>
          </p:cNvPicPr>
          <p:nvPr/>
        </p:nvPicPr>
        <p:blipFill>
          <a:blip r:embed="rId3"/>
          <a:srcRect/>
          <a:stretch/>
        </p:blipFill>
        <p:spPr>
          <a:xfrm>
            <a:off x="457199" y="1309352"/>
            <a:ext cx="4295700" cy="3434097"/>
          </a:xfrm>
          <a:prstGeom prst="rect">
            <a:avLst/>
          </a:prstGeom>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016500" y="1581245"/>
            <a:ext cx="3670300" cy="3162204"/>
          </a:xfrm>
        </p:spPr>
        <p:txBody>
          <a:bodyPr/>
          <a:lstStyle/>
          <a:p>
            <a:r>
              <a:rPr lang="en-US" dirty="0"/>
              <a:t>Graphically represent </a:t>
            </a:r>
            <a:r>
              <a:rPr lang="en-US" dirty="0">
                <a:latin typeface="Times New Roman" panose="02020603050405020304" pitchFamily="18" charset="0"/>
                <a:cs typeface="Times New Roman" panose="02020603050405020304" pitchFamily="18" charset="0"/>
              </a:rPr>
              <a:t>sin(</a:t>
            </a:r>
            <a:r>
              <a:rPr lang="el-GR" i="1"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 cos(</a:t>
            </a:r>
            <a:r>
              <a:rPr lang="el-GR" i="1"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a:t>
            </a:r>
            <a:r>
              <a:rPr lang="en-US" dirty="0"/>
              <a:t>.</a:t>
            </a:r>
            <a:endParaRPr lang="en-US" dirty="0">
              <a:latin typeface="Times New Roman" panose="02020603050405020304" pitchFamily="18" charset="0"/>
              <a:cs typeface="Times New Roman" panose="02020603050405020304" pitchFamily="18" charset="0"/>
            </a:endParaRPr>
          </a:p>
          <a:p>
            <a:r>
              <a:rPr lang="en-US" dirty="0"/>
              <a:t>Explain the meaning of the solution.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Bell Ringer</a:t>
            </a:r>
            <a:endParaRPr lang="en-US" dirty="0">
              <a:highlight>
                <a:srgbClr val="FFFF00"/>
              </a:highlight>
            </a:endParaRPr>
          </a:p>
        </p:txBody>
      </p:sp>
      <p:pic>
        <p:nvPicPr>
          <p:cNvPr id="21" name="Picture 20" descr="A yellow bell with a black background&#10;&#10;Description automatically generated with medium confidence">
            <a:extLst>
              <a:ext uri="{FF2B5EF4-FFF2-40B4-BE49-F238E27FC236}">
                <a16:creationId xmlns:a16="http://schemas.microsoft.com/office/drawing/2014/main" id="{A8922021-FBCC-992A-6E7B-F95ECD653476}"/>
              </a:ext>
            </a:extLst>
          </p:cNvPr>
          <p:cNvPicPr>
            <a:picLocks noChangeAspect="1"/>
          </p:cNvPicPr>
          <p:nvPr/>
        </p:nvPicPr>
        <p:blipFill>
          <a:blip r:embed="rId4"/>
          <a:stretch>
            <a:fillRect/>
          </a:stretch>
        </p:blipFill>
        <p:spPr>
          <a:xfrm>
            <a:off x="7795625" y="400051"/>
            <a:ext cx="891176" cy="1088390"/>
          </a:xfrm>
          <a:prstGeom prst="rect">
            <a:avLst/>
          </a:prstGeom>
        </p:spPr>
      </p:pic>
    </p:spTree>
    <p:extLst>
      <p:ext uri="{BB962C8B-B14F-4D97-AF65-F5344CB8AC3E}">
        <p14:creationId xmlns:p14="http://schemas.microsoft.com/office/powerpoint/2010/main" val="1960500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A</a:t>
            </a:r>
          </a:p>
        </p:txBody>
      </p:sp>
      <p:pic>
        <p:nvPicPr>
          <p:cNvPr id="4" name="Graphic 3">
            <a:extLst>
              <a:ext uri="{FF2B5EF4-FFF2-40B4-BE49-F238E27FC236}">
                <a16:creationId xmlns:a16="http://schemas.microsoft.com/office/drawing/2014/main" id="{B4075F6B-D578-84F5-25EF-D81E01ADE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6320" y="307247"/>
            <a:ext cx="3840480" cy="4436286"/>
          </a:xfrm>
          <a:prstGeom prst="rect">
            <a:avLst/>
          </a:prstGeom>
        </p:spPr>
      </p:pic>
      <p:graphicFrame>
        <p:nvGraphicFramePr>
          <p:cNvPr id="2" name="Object 1">
            <a:extLst>
              <a:ext uri="{FF2B5EF4-FFF2-40B4-BE49-F238E27FC236}">
                <a16:creationId xmlns:a16="http://schemas.microsoft.com/office/drawing/2014/main" id="{57B1DE32-A823-E7E2-275A-0ECC3A8BCD7B}"/>
              </a:ext>
            </a:extLst>
          </p:cNvPr>
          <p:cNvGraphicFramePr>
            <a:graphicFrameLocks noChangeAspect="1"/>
          </p:cNvGraphicFramePr>
          <p:nvPr>
            <p:extLst>
              <p:ext uri="{D42A27DB-BD31-4B8C-83A1-F6EECF244321}">
                <p14:modId xmlns:p14="http://schemas.microsoft.com/office/powerpoint/2010/main" val="182406426"/>
              </p:ext>
            </p:extLst>
          </p:nvPr>
        </p:nvGraphicFramePr>
        <p:xfrm>
          <a:off x="701606" y="1166490"/>
          <a:ext cx="3746500" cy="1358900"/>
        </p:xfrm>
        <a:graphic>
          <a:graphicData uri="http://schemas.openxmlformats.org/presentationml/2006/ole">
            <mc:AlternateContent xmlns:mc="http://schemas.openxmlformats.org/markup-compatibility/2006">
              <mc:Choice xmlns:v="urn:schemas-microsoft-com:vml" Requires="v">
                <p:oleObj name="Equation" r:id="rId4" imgW="3746160" imgH="1358640" progId="Equation.DSMT4">
                  <p:embed/>
                </p:oleObj>
              </mc:Choice>
              <mc:Fallback>
                <p:oleObj name="Equation" r:id="rId4" imgW="3746160" imgH="1358640" progId="Equation.DSMT4">
                  <p:embed/>
                  <p:pic>
                    <p:nvPicPr>
                      <p:cNvPr id="4" name="Object 3">
                        <a:extLst>
                          <a:ext uri="{FF2B5EF4-FFF2-40B4-BE49-F238E27FC236}">
                            <a16:creationId xmlns:a16="http://schemas.microsoft.com/office/drawing/2014/main" id="{8BEC8879-7CFD-9C05-FE1A-D51F10CC5DE5}"/>
                          </a:ext>
                        </a:extLst>
                      </p:cNvPr>
                      <p:cNvPicPr/>
                      <p:nvPr/>
                    </p:nvPicPr>
                    <p:blipFill>
                      <a:blip r:embed="rId5"/>
                      <a:stretch>
                        <a:fillRect/>
                      </a:stretch>
                    </p:blipFill>
                    <p:spPr>
                      <a:xfrm>
                        <a:off x="701606" y="1166490"/>
                        <a:ext cx="3746500" cy="1358900"/>
                      </a:xfrm>
                      <a:prstGeom prst="rect">
                        <a:avLst/>
                      </a:prstGeom>
                    </p:spPr>
                  </p:pic>
                </p:oleObj>
              </mc:Fallback>
            </mc:AlternateContent>
          </a:graphicData>
        </a:graphic>
      </p:graphicFrame>
    </p:spTree>
    <p:extLst>
      <p:ext uri="{BB962C8B-B14F-4D97-AF65-F5344CB8AC3E}">
        <p14:creationId xmlns:p14="http://schemas.microsoft.com/office/powerpoint/2010/main" val="13912986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55D55E8-E008-FFF3-5875-7972500F20B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9324"/>
          <a:stretch/>
        </p:blipFill>
        <p:spPr>
          <a:xfrm>
            <a:off x="4846320" y="1164497"/>
            <a:ext cx="3840480" cy="3579036"/>
          </a:xfrm>
          <a:prstGeom prst="rect">
            <a:avLst/>
          </a:prstGeom>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56188"/>
            <a:ext cx="4114800" cy="3387261"/>
          </a:xfrm>
        </p:spPr>
        <p:txBody>
          <a:bodyPr/>
          <a:lstStyle/>
          <a:p>
            <a:r>
              <a:rPr lang="en-US" dirty="0"/>
              <a:t> </a:t>
            </a:r>
          </a:p>
          <a:p>
            <a:endParaRPr lang="en-US" dirty="0"/>
          </a:p>
          <a:p>
            <a:endParaRPr lang="en-US" dirty="0"/>
          </a:p>
          <a:p>
            <a:endParaRPr lang="en-US" dirty="0"/>
          </a:p>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A (Solution)</a:t>
            </a:r>
          </a:p>
        </p:txBody>
      </p:sp>
      <p:graphicFrame>
        <p:nvGraphicFramePr>
          <p:cNvPr id="9" name="Object 8">
            <a:extLst>
              <a:ext uri="{FF2B5EF4-FFF2-40B4-BE49-F238E27FC236}">
                <a16:creationId xmlns:a16="http://schemas.microsoft.com/office/drawing/2014/main" id="{4C8CA60A-C27F-8366-6DC6-A53877D612CC}"/>
              </a:ext>
            </a:extLst>
          </p:cNvPr>
          <p:cNvGraphicFramePr>
            <a:graphicFrameLocks noChangeAspect="1"/>
          </p:cNvGraphicFramePr>
          <p:nvPr>
            <p:extLst>
              <p:ext uri="{D42A27DB-BD31-4B8C-83A1-F6EECF244321}">
                <p14:modId xmlns:p14="http://schemas.microsoft.com/office/powerpoint/2010/main" val="4250806602"/>
              </p:ext>
            </p:extLst>
          </p:nvPr>
        </p:nvGraphicFramePr>
        <p:xfrm>
          <a:off x="755792" y="1164497"/>
          <a:ext cx="2247900" cy="1282700"/>
        </p:xfrm>
        <a:graphic>
          <a:graphicData uri="http://schemas.openxmlformats.org/presentationml/2006/ole">
            <mc:AlternateContent xmlns:mc="http://schemas.openxmlformats.org/markup-compatibility/2006">
              <mc:Choice xmlns:v="urn:schemas-microsoft-com:vml" Requires="v">
                <p:oleObj name="Equation" r:id="rId4" imgW="2247840" imgH="1282680" progId="Equation.DSMT4">
                  <p:embed/>
                </p:oleObj>
              </mc:Choice>
              <mc:Fallback>
                <p:oleObj name="Equation" r:id="rId4" imgW="2247840" imgH="128268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5"/>
                      <a:stretch>
                        <a:fillRect/>
                      </a:stretch>
                    </p:blipFill>
                    <p:spPr>
                      <a:xfrm>
                        <a:off x="755792" y="1164497"/>
                        <a:ext cx="2247900" cy="1282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332FBE7-3B8E-C0A5-2C96-F67C42D6C780}"/>
              </a:ext>
            </a:extLst>
          </p:cNvPr>
          <p:cNvGraphicFramePr>
            <a:graphicFrameLocks noChangeAspect="1"/>
          </p:cNvGraphicFramePr>
          <p:nvPr>
            <p:extLst>
              <p:ext uri="{D42A27DB-BD31-4B8C-83A1-F6EECF244321}">
                <p14:modId xmlns:p14="http://schemas.microsoft.com/office/powerpoint/2010/main" val="80385710"/>
              </p:ext>
            </p:extLst>
          </p:nvPr>
        </p:nvGraphicFramePr>
        <p:xfrm>
          <a:off x="755792" y="3034407"/>
          <a:ext cx="3644900" cy="1752600"/>
        </p:xfrm>
        <a:graphic>
          <a:graphicData uri="http://schemas.openxmlformats.org/presentationml/2006/ole">
            <mc:AlternateContent xmlns:mc="http://schemas.openxmlformats.org/markup-compatibility/2006">
              <mc:Choice xmlns:v="urn:schemas-microsoft-com:vml" Requires="v">
                <p:oleObj name="Equation" r:id="rId6" imgW="3644640" imgH="1752480" progId="Equation.DSMT4">
                  <p:embed/>
                </p:oleObj>
              </mc:Choice>
              <mc:Fallback>
                <p:oleObj name="Equation" r:id="rId6" imgW="3644640" imgH="1752480" progId="Equation.DSMT4">
                  <p:embed/>
                  <p:pic>
                    <p:nvPicPr>
                      <p:cNvPr id="0" name=""/>
                      <p:cNvPicPr/>
                      <p:nvPr/>
                    </p:nvPicPr>
                    <p:blipFill>
                      <a:blip r:embed="rId7"/>
                      <a:stretch>
                        <a:fillRect/>
                      </a:stretch>
                    </p:blipFill>
                    <p:spPr>
                      <a:xfrm>
                        <a:off x="755792" y="3034407"/>
                        <a:ext cx="3644900" cy="1752600"/>
                      </a:xfrm>
                      <a:prstGeom prst="rect">
                        <a:avLst/>
                      </a:prstGeom>
                    </p:spPr>
                  </p:pic>
                </p:oleObj>
              </mc:Fallback>
            </mc:AlternateContent>
          </a:graphicData>
        </a:graphic>
      </p:graphicFrame>
    </p:spTree>
    <p:extLst>
      <p:ext uri="{BB962C8B-B14F-4D97-AF65-F5344CB8AC3E}">
        <p14:creationId xmlns:p14="http://schemas.microsoft.com/office/powerpoint/2010/main" val="415413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56188"/>
            <a:ext cx="4114800" cy="3387261"/>
          </a:xfrm>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A (Solution)</a:t>
            </a:r>
          </a:p>
        </p:txBody>
      </p:sp>
      <p:graphicFrame>
        <p:nvGraphicFramePr>
          <p:cNvPr id="9" name="Object 8">
            <a:extLst>
              <a:ext uri="{FF2B5EF4-FFF2-40B4-BE49-F238E27FC236}">
                <a16:creationId xmlns:a16="http://schemas.microsoft.com/office/drawing/2014/main" id="{4C8CA60A-C27F-8366-6DC6-A53877D612CC}"/>
              </a:ext>
            </a:extLst>
          </p:cNvPr>
          <p:cNvGraphicFramePr>
            <a:graphicFrameLocks noChangeAspect="1"/>
          </p:cNvGraphicFramePr>
          <p:nvPr>
            <p:extLst>
              <p:ext uri="{D42A27DB-BD31-4B8C-83A1-F6EECF244321}">
                <p14:modId xmlns:p14="http://schemas.microsoft.com/office/powerpoint/2010/main" val="2072685505"/>
              </p:ext>
            </p:extLst>
          </p:nvPr>
        </p:nvGraphicFramePr>
        <p:xfrm>
          <a:off x="741023" y="1200150"/>
          <a:ext cx="2616200" cy="2743200"/>
        </p:xfrm>
        <a:graphic>
          <a:graphicData uri="http://schemas.openxmlformats.org/presentationml/2006/ole">
            <mc:AlternateContent xmlns:mc="http://schemas.openxmlformats.org/markup-compatibility/2006">
              <mc:Choice xmlns:v="urn:schemas-microsoft-com:vml" Requires="v">
                <p:oleObj name="Equation" r:id="rId2" imgW="2616120" imgH="2743200" progId="Equation.DSMT4">
                  <p:embed/>
                </p:oleObj>
              </mc:Choice>
              <mc:Fallback>
                <p:oleObj name="Equation" r:id="rId2" imgW="2616120" imgH="2743200" progId="Equation.DSMT4">
                  <p:embed/>
                  <p:pic>
                    <p:nvPicPr>
                      <p:cNvPr id="9" name="Object 8">
                        <a:extLst>
                          <a:ext uri="{FF2B5EF4-FFF2-40B4-BE49-F238E27FC236}">
                            <a16:creationId xmlns:a16="http://schemas.microsoft.com/office/drawing/2014/main" id="{4C8CA60A-C27F-8366-6DC6-A53877D612CC}"/>
                          </a:ext>
                        </a:extLst>
                      </p:cNvPr>
                      <p:cNvPicPr/>
                      <p:nvPr/>
                    </p:nvPicPr>
                    <p:blipFill>
                      <a:blip r:embed="rId3"/>
                      <a:stretch>
                        <a:fillRect/>
                      </a:stretch>
                    </p:blipFill>
                    <p:spPr>
                      <a:xfrm>
                        <a:off x="741023" y="1200150"/>
                        <a:ext cx="2616200" cy="2743200"/>
                      </a:xfrm>
                      <a:prstGeom prst="rect">
                        <a:avLst/>
                      </a:prstGeom>
                    </p:spPr>
                  </p:pic>
                </p:oleObj>
              </mc:Fallback>
            </mc:AlternateContent>
          </a:graphicData>
        </a:graphic>
      </p:graphicFrame>
      <p:sp>
        <p:nvSpPr>
          <p:cNvPr id="2" name="Rectangle: Rounded Corners 1">
            <a:extLst>
              <a:ext uri="{FF2B5EF4-FFF2-40B4-BE49-F238E27FC236}">
                <a16:creationId xmlns:a16="http://schemas.microsoft.com/office/drawing/2014/main" id="{D4EF6F65-163E-5BF3-138A-B7B982FAC1D5}"/>
              </a:ext>
            </a:extLst>
          </p:cNvPr>
          <p:cNvSpPr/>
          <p:nvPr/>
        </p:nvSpPr>
        <p:spPr>
          <a:xfrm>
            <a:off x="636998" y="3049817"/>
            <a:ext cx="2178121" cy="993063"/>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587C693-1BFA-A807-D67F-92AAE5F799A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19324"/>
          <a:stretch/>
        </p:blipFill>
        <p:spPr>
          <a:xfrm>
            <a:off x="4846320" y="1164497"/>
            <a:ext cx="3840480" cy="3579036"/>
          </a:xfrm>
          <a:prstGeom prst="rect">
            <a:avLst/>
          </a:prstGeom>
        </p:spPr>
      </p:pic>
    </p:spTree>
    <p:extLst>
      <p:ext uri="{BB962C8B-B14F-4D97-AF65-F5344CB8AC3E}">
        <p14:creationId xmlns:p14="http://schemas.microsoft.com/office/powerpoint/2010/main" val="2218703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Use your results to find </a:t>
            </a:r>
            <a:r>
              <a:rPr lang="el-GR" i="1" dirty="0">
                <a:latin typeface="Times New Roman" panose="02020603050405020304" pitchFamily="18" charset="0"/>
                <a:cs typeface="Times New Roman" panose="02020603050405020304" pitchFamily="18" charset="0"/>
              </a:rPr>
              <a:t>θ</a:t>
            </a:r>
            <a:r>
              <a:rPr lang="en-US" dirty="0"/>
              <a:t>. Round to the nearest degree.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B</a:t>
            </a:r>
          </a:p>
        </p:txBody>
      </p:sp>
    </p:spTree>
    <p:extLst>
      <p:ext uri="{BB962C8B-B14F-4D97-AF65-F5344CB8AC3E}">
        <p14:creationId xmlns:p14="http://schemas.microsoft.com/office/powerpoint/2010/main" val="11864846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B (Solution)</a:t>
            </a:r>
          </a:p>
        </p:txBody>
      </p:sp>
      <p:graphicFrame>
        <p:nvGraphicFramePr>
          <p:cNvPr id="2" name="Object 1">
            <a:extLst>
              <a:ext uri="{FF2B5EF4-FFF2-40B4-BE49-F238E27FC236}">
                <a16:creationId xmlns:a16="http://schemas.microsoft.com/office/drawing/2014/main" id="{57B1DE32-A823-E7E2-275A-0ECC3A8BCD7B}"/>
              </a:ext>
            </a:extLst>
          </p:cNvPr>
          <p:cNvGraphicFramePr>
            <a:graphicFrameLocks noChangeAspect="1"/>
          </p:cNvGraphicFramePr>
          <p:nvPr>
            <p:extLst>
              <p:ext uri="{D42A27DB-BD31-4B8C-83A1-F6EECF244321}">
                <p14:modId xmlns:p14="http://schemas.microsoft.com/office/powerpoint/2010/main" val="950953218"/>
              </p:ext>
            </p:extLst>
          </p:nvPr>
        </p:nvGraphicFramePr>
        <p:xfrm>
          <a:off x="752475" y="1309352"/>
          <a:ext cx="4165600" cy="3136900"/>
        </p:xfrm>
        <a:graphic>
          <a:graphicData uri="http://schemas.openxmlformats.org/presentationml/2006/ole">
            <mc:AlternateContent xmlns:mc="http://schemas.openxmlformats.org/markup-compatibility/2006">
              <mc:Choice xmlns:v="urn:schemas-microsoft-com:vml" Requires="v">
                <p:oleObj name="Equation" r:id="rId2" imgW="4165560" imgH="3136680" progId="Equation.DSMT4">
                  <p:embed/>
                </p:oleObj>
              </mc:Choice>
              <mc:Fallback>
                <p:oleObj name="Equation" r:id="rId2" imgW="4165560" imgH="313668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3"/>
                      <a:stretch>
                        <a:fillRect/>
                      </a:stretch>
                    </p:blipFill>
                    <p:spPr>
                      <a:xfrm>
                        <a:off x="752475" y="1309352"/>
                        <a:ext cx="4165600" cy="3136900"/>
                      </a:xfrm>
                      <a:prstGeom prst="rect">
                        <a:avLst/>
                      </a:prstGeom>
                    </p:spPr>
                  </p:pic>
                </p:oleObj>
              </mc:Fallback>
            </mc:AlternateContent>
          </a:graphicData>
        </a:graphic>
      </p:graphicFrame>
    </p:spTree>
    <p:extLst>
      <p:ext uri="{BB962C8B-B14F-4D97-AF65-F5344CB8AC3E}">
        <p14:creationId xmlns:p14="http://schemas.microsoft.com/office/powerpoint/2010/main" val="33601482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B (Solution…continued)</a:t>
            </a:r>
          </a:p>
        </p:txBody>
      </p:sp>
      <p:graphicFrame>
        <p:nvGraphicFramePr>
          <p:cNvPr id="3" name="Object 2">
            <a:extLst>
              <a:ext uri="{FF2B5EF4-FFF2-40B4-BE49-F238E27FC236}">
                <a16:creationId xmlns:a16="http://schemas.microsoft.com/office/drawing/2014/main" id="{E85E783A-1CC3-1ED9-C098-F1E5FE90F1E5}"/>
              </a:ext>
            </a:extLst>
          </p:cNvPr>
          <p:cNvGraphicFramePr>
            <a:graphicFrameLocks noChangeAspect="1"/>
          </p:cNvGraphicFramePr>
          <p:nvPr>
            <p:extLst>
              <p:ext uri="{D42A27DB-BD31-4B8C-83A1-F6EECF244321}">
                <p14:modId xmlns:p14="http://schemas.microsoft.com/office/powerpoint/2010/main" val="2346193749"/>
              </p:ext>
            </p:extLst>
          </p:nvPr>
        </p:nvGraphicFramePr>
        <p:xfrm>
          <a:off x="752475" y="1364457"/>
          <a:ext cx="4076700" cy="2247900"/>
        </p:xfrm>
        <a:graphic>
          <a:graphicData uri="http://schemas.openxmlformats.org/presentationml/2006/ole">
            <mc:AlternateContent xmlns:mc="http://schemas.openxmlformats.org/markup-compatibility/2006">
              <mc:Choice xmlns:v="urn:schemas-microsoft-com:vml" Requires="v">
                <p:oleObj name="Equation" r:id="rId2" imgW="4076640" imgH="2247840" progId="Equation.DSMT4">
                  <p:embed/>
                </p:oleObj>
              </mc:Choice>
              <mc:Fallback>
                <p:oleObj name="Equation" r:id="rId2" imgW="4076640" imgH="2247840" progId="Equation.DSMT4">
                  <p:embed/>
                  <p:pic>
                    <p:nvPicPr>
                      <p:cNvPr id="3" name="Object 2">
                        <a:extLst>
                          <a:ext uri="{FF2B5EF4-FFF2-40B4-BE49-F238E27FC236}">
                            <a16:creationId xmlns:a16="http://schemas.microsoft.com/office/drawing/2014/main" id="{E85E783A-1CC3-1ED9-C098-F1E5FE90F1E5}"/>
                          </a:ext>
                        </a:extLst>
                      </p:cNvPr>
                      <p:cNvPicPr/>
                      <p:nvPr/>
                    </p:nvPicPr>
                    <p:blipFill>
                      <a:blip r:embed="rId3"/>
                      <a:stretch>
                        <a:fillRect/>
                      </a:stretch>
                    </p:blipFill>
                    <p:spPr>
                      <a:xfrm>
                        <a:off x="752475" y="1364457"/>
                        <a:ext cx="4076700" cy="2247900"/>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9BB812D1-9D30-A0B2-A799-AADBFC128CBB}"/>
              </a:ext>
            </a:extLst>
          </p:cNvPr>
          <p:cNvSpPr/>
          <p:nvPr/>
        </p:nvSpPr>
        <p:spPr>
          <a:xfrm>
            <a:off x="2360087" y="3127816"/>
            <a:ext cx="1099335" cy="539646"/>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051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Determine the value of </a:t>
            </a:r>
            <a:r>
              <a:rPr lang="en-US" i="1" dirty="0">
                <a:latin typeface="Times New Roman" panose="02020603050405020304" pitchFamily="18" charset="0"/>
                <a:cs typeface="Times New Roman" panose="02020603050405020304" pitchFamily="18" charset="0"/>
              </a:rPr>
              <a:t>r</a:t>
            </a:r>
            <a:r>
              <a:rPr lang="en-US" dirty="0"/>
              <a: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C</a:t>
            </a:r>
          </a:p>
        </p:txBody>
      </p:sp>
    </p:spTree>
    <p:extLst>
      <p:ext uri="{BB962C8B-B14F-4D97-AF65-F5344CB8AC3E}">
        <p14:creationId xmlns:p14="http://schemas.microsoft.com/office/powerpoint/2010/main" val="3271393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C (Solution)</a:t>
            </a:r>
          </a:p>
        </p:txBody>
      </p:sp>
      <p:graphicFrame>
        <p:nvGraphicFramePr>
          <p:cNvPr id="2" name="Object 1">
            <a:extLst>
              <a:ext uri="{FF2B5EF4-FFF2-40B4-BE49-F238E27FC236}">
                <a16:creationId xmlns:a16="http://schemas.microsoft.com/office/drawing/2014/main" id="{57B1DE32-A823-E7E2-275A-0ECC3A8BCD7B}"/>
              </a:ext>
            </a:extLst>
          </p:cNvPr>
          <p:cNvGraphicFramePr>
            <a:graphicFrameLocks noChangeAspect="1"/>
          </p:cNvGraphicFramePr>
          <p:nvPr>
            <p:extLst>
              <p:ext uri="{D42A27DB-BD31-4B8C-83A1-F6EECF244321}">
                <p14:modId xmlns:p14="http://schemas.microsoft.com/office/powerpoint/2010/main" val="4118017999"/>
              </p:ext>
            </p:extLst>
          </p:nvPr>
        </p:nvGraphicFramePr>
        <p:xfrm>
          <a:off x="755757" y="1354066"/>
          <a:ext cx="2463800" cy="1435100"/>
        </p:xfrm>
        <a:graphic>
          <a:graphicData uri="http://schemas.openxmlformats.org/presentationml/2006/ole">
            <mc:AlternateContent xmlns:mc="http://schemas.openxmlformats.org/markup-compatibility/2006">
              <mc:Choice xmlns:v="urn:schemas-microsoft-com:vml" Requires="v">
                <p:oleObj name="Equation" r:id="rId2" imgW="2463480" imgH="1434960" progId="Equation.DSMT4">
                  <p:embed/>
                </p:oleObj>
              </mc:Choice>
              <mc:Fallback>
                <p:oleObj name="Equation" r:id="rId2" imgW="2463480" imgH="143496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3"/>
                      <a:stretch>
                        <a:fillRect/>
                      </a:stretch>
                    </p:blipFill>
                    <p:spPr>
                      <a:xfrm>
                        <a:off x="755757" y="1354066"/>
                        <a:ext cx="2463800" cy="1435100"/>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C3C92A0A-0ADC-C721-B097-BA044B5C9F2D}"/>
              </a:ext>
            </a:extLst>
          </p:cNvPr>
          <p:cNvSpPr/>
          <p:nvPr/>
        </p:nvSpPr>
        <p:spPr>
          <a:xfrm>
            <a:off x="678094" y="2301927"/>
            <a:ext cx="1952091" cy="539646"/>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212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114800" cy="3434098"/>
          </a:xfrm>
        </p:spPr>
        <p:txBody>
          <a:bodyPr/>
          <a:lstStyle/>
          <a:p>
            <a:r>
              <a:rPr lang="en-US" dirty="0"/>
              <a:t>Calculate the total length of the vertical and curved portions. This total length is known as the measured depth, </a:t>
            </a:r>
            <a:r>
              <a:rPr lang="en-US" i="1" dirty="0">
                <a:latin typeface="Times New Roman" panose="02020603050405020304" pitchFamily="18" charset="0"/>
                <a:cs typeface="Times New Roman" panose="02020603050405020304" pitchFamily="18" charset="0"/>
              </a:rPr>
              <a:t>m</a:t>
            </a:r>
            <a:r>
              <a:rPr lang="en-US" dirty="0"/>
              <a:t>, and is measured in feet.</a:t>
            </a:r>
            <a:br>
              <a:rPr lang="en-US" dirty="0"/>
            </a:br>
            <a:r>
              <a:rPr lang="en-US" dirty="0"/>
              <a:t>Round to the nearest foot.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D</a:t>
            </a:r>
          </a:p>
        </p:txBody>
      </p:sp>
      <p:pic>
        <p:nvPicPr>
          <p:cNvPr id="3" name="Graphic 2">
            <a:extLst>
              <a:ext uri="{FF2B5EF4-FFF2-40B4-BE49-F238E27FC236}">
                <a16:creationId xmlns:a16="http://schemas.microsoft.com/office/drawing/2014/main" id="{7E120E2D-B4A1-0AE3-9332-D35384D10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7807" y="307247"/>
            <a:ext cx="3838993" cy="4434568"/>
          </a:xfrm>
          <a:prstGeom prst="rect">
            <a:avLst/>
          </a:prstGeom>
        </p:spPr>
      </p:pic>
    </p:spTree>
    <p:extLst>
      <p:ext uri="{BB962C8B-B14F-4D97-AF65-F5344CB8AC3E}">
        <p14:creationId xmlns:p14="http://schemas.microsoft.com/office/powerpoint/2010/main" val="2016312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numCol="2"/>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D (Solution)</a:t>
            </a:r>
          </a:p>
        </p:txBody>
      </p:sp>
      <p:graphicFrame>
        <p:nvGraphicFramePr>
          <p:cNvPr id="2" name="Object 1">
            <a:extLst>
              <a:ext uri="{FF2B5EF4-FFF2-40B4-BE49-F238E27FC236}">
                <a16:creationId xmlns:a16="http://schemas.microsoft.com/office/drawing/2014/main" id="{57B1DE32-A823-E7E2-275A-0ECC3A8BCD7B}"/>
              </a:ext>
            </a:extLst>
          </p:cNvPr>
          <p:cNvGraphicFramePr>
            <a:graphicFrameLocks noChangeAspect="1"/>
          </p:cNvGraphicFramePr>
          <p:nvPr>
            <p:extLst>
              <p:ext uri="{D42A27DB-BD31-4B8C-83A1-F6EECF244321}">
                <p14:modId xmlns:p14="http://schemas.microsoft.com/office/powerpoint/2010/main" val="4270215973"/>
              </p:ext>
            </p:extLst>
          </p:nvPr>
        </p:nvGraphicFramePr>
        <p:xfrm>
          <a:off x="742950" y="1393877"/>
          <a:ext cx="3086100" cy="2324100"/>
        </p:xfrm>
        <a:graphic>
          <a:graphicData uri="http://schemas.openxmlformats.org/presentationml/2006/ole">
            <mc:AlternateContent xmlns:mc="http://schemas.openxmlformats.org/markup-compatibility/2006">
              <mc:Choice xmlns:v="urn:schemas-microsoft-com:vml" Requires="v">
                <p:oleObj name="Equation" r:id="rId2" imgW="3085920" imgH="2323800" progId="Equation.DSMT4">
                  <p:embed/>
                </p:oleObj>
              </mc:Choice>
              <mc:Fallback>
                <p:oleObj name="Equation" r:id="rId2" imgW="3085920" imgH="232380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3"/>
                      <a:stretch>
                        <a:fillRect/>
                      </a:stretch>
                    </p:blipFill>
                    <p:spPr>
                      <a:xfrm>
                        <a:off x="742950" y="1393877"/>
                        <a:ext cx="3086100" cy="2324100"/>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C3C92A0A-0ADC-C721-B097-BA044B5C9F2D}"/>
              </a:ext>
            </a:extLst>
          </p:cNvPr>
          <p:cNvSpPr/>
          <p:nvPr/>
        </p:nvSpPr>
        <p:spPr>
          <a:xfrm>
            <a:off x="4690153" y="1789656"/>
            <a:ext cx="2316822" cy="539646"/>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AB80325B-862C-1218-1641-132DAEC04802}"/>
              </a:ext>
            </a:extLst>
          </p:cNvPr>
          <p:cNvGraphicFramePr>
            <a:graphicFrameLocks noChangeAspect="1"/>
          </p:cNvGraphicFramePr>
          <p:nvPr>
            <p:extLst>
              <p:ext uri="{D42A27DB-BD31-4B8C-83A1-F6EECF244321}">
                <p14:modId xmlns:p14="http://schemas.microsoft.com/office/powerpoint/2010/main" val="2470418492"/>
              </p:ext>
            </p:extLst>
          </p:nvPr>
        </p:nvGraphicFramePr>
        <p:xfrm>
          <a:off x="4754635" y="1393877"/>
          <a:ext cx="2159000" cy="850900"/>
        </p:xfrm>
        <a:graphic>
          <a:graphicData uri="http://schemas.openxmlformats.org/presentationml/2006/ole">
            <mc:AlternateContent xmlns:mc="http://schemas.openxmlformats.org/markup-compatibility/2006">
              <mc:Choice xmlns:v="urn:schemas-microsoft-com:vml" Requires="v">
                <p:oleObj name="Equation" r:id="rId4" imgW="2158920" imgH="850680" progId="Equation.DSMT4">
                  <p:embed/>
                </p:oleObj>
              </mc:Choice>
              <mc:Fallback>
                <p:oleObj name="Equation" r:id="rId4" imgW="2158920" imgH="850680" progId="Equation.DSMT4">
                  <p:embed/>
                  <p:pic>
                    <p:nvPicPr>
                      <p:cNvPr id="0" name=""/>
                      <p:cNvPicPr/>
                      <p:nvPr/>
                    </p:nvPicPr>
                    <p:blipFill>
                      <a:blip r:embed="rId5"/>
                      <a:stretch>
                        <a:fillRect/>
                      </a:stretch>
                    </p:blipFill>
                    <p:spPr>
                      <a:xfrm>
                        <a:off x="4754635" y="1393877"/>
                        <a:ext cx="2159000" cy="850900"/>
                      </a:xfrm>
                      <a:prstGeom prst="rect">
                        <a:avLst/>
                      </a:prstGeom>
                    </p:spPr>
                  </p:pic>
                </p:oleObj>
              </mc:Fallback>
            </mc:AlternateContent>
          </a:graphicData>
        </a:graphic>
      </p:graphicFrame>
    </p:spTree>
    <p:extLst>
      <p:ext uri="{BB962C8B-B14F-4D97-AF65-F5344CB8AC3E}">
        <p14:creationId xmlns:p14="http://schemas.microsoft.com/office/powerpoint/2010/main" val="1076906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icture containing screenshot, line, design&#10;&#10;Description automatically generated">
            <a:extLst>
              <a:ext uri="{FF2B5EF4-FFF2-40B4-BE49-F238E27FC236}">
                <a16:creationId xmlns:a16="http://schemas.microsoft.com/office/drawing/2014/main" id="{61E249F9-93AB-A9C5-CA55-C19FD34C030E}"/>
              </a:ext>
            </a:extLst>
          </p:cNvPr>
          <p:cNvPicPr>
            <a:picLocks noChangeAspect="1"/>
          </p:cNvPicPr>
          <p:nvPr/>
        </p:nvPicPr>
        <p:blipFill>
          <a:blip r:embed="rId3"/>
          <a:stretch>
            <a:fillRect/>
          </a:stretch>
        </p:blipFill>
        <p:spPr>
          <a:xfrm>
            <a:off x="457199" y="1309352"/>
            <a:ext cx="4295700" cy="3434098"/>
          </a:xfrm>
          <a:prstGeom prst="rect">
            <a:avLst/>
          </a:prstGeom>
        </p:spPr>
      </p:pic>
      <p:sp>
        <p:nvSpPr>
          <p:cNvPr id="17" name="Rectangle 16">
            <a:extLst>
              <a:ext uri="{FF2B5EF4-FFF2-40B4-BE49-F238E27FC236}">
                <a16:creationId xmlns:a16="http://schemas.microsoft.com/office/drawing/2014/main" id="{24AA72FD-04FF-7A8E-17FA-BA10DA00CBFD}"/>
              </a:ext>
            </a:extLst>
          </p:cNvPr>
          <p:cNvSpPr/>
          <p:nvPr/>
        </p:nvSpPr>
        <p:spPr>
          <a:xfrm>
            <a:off x="2011172" y="4083625"/>
            <a:ext cx="1323773" cy="78740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E52FDA-8A65-B4D9-E8BC-B8EB4EA7AC65}"/>
              </a:ext>
            </a:extLst>
          </p:cNvPr>
          <p:cNvSpPr/>
          <p:nvPr/>
        </p:nvSpPr>
        <p:spPr>
          <a:xfrm>
            <a:off x="323636" y="3601025"/>
            <a:ext cx="1073364" cy="795274"/>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016500" y="1581245"/>
            <a:ext cx="3670300" cy="3162204"/>
          </a:xfrm>
        </p:spPr>
        <p:txBody>
          <a:bodyPr/>
          <a:lstStyle/>
          <a:p>
            <a:r>
              <a:rPr lang="en-US" dirty="0"/>
              <a:t>The solutions are </a:t>
            </a:r>
          </a:p>
          <a:p>
            <a:endParaRPr lang="en-US"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dirty="0"/>
              <a:t>The sine function has the same output as the cosine function for those input values.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Bell Ringer</a:t>
            </a:r>
            <a:endParaRPr lang="en-US" dirty="0">
              <a:highlight>
                <a:srgbClr val="FFFF00"/>
              </a:highlight>
            </a:endParaRPr>
          </a:p>
        </p:txBody>
      </p:sp>
      <p:graphicFrame>
        <p:nvGraphicFramePr>
          <p:cNvPr id="7" name="Object 6">
            <a:extLst>
              <a:ext uri="{FF2B5EF4-FFF2-40B4-BE49-F238E27FC236}">
                <a16:creationId xmlns:a16="http://schemas.microsoft.com/office/drawing/2014/main" id="{6084FE2F-B6F0-5B38-4D44-7C841E2FCE7E}"/>
              </a:ext>
            </a:extLst>
          </p:cNvPr>
          <p:cNvGraphicFramePr>
            <a:graphicFrameLocks noChangeAspect="1"/>
          </p:cNvGraphicFramePr>
          <p:nvPr/>
        </p:nvGraphicFramePr>
        <p:xfrm>
          <a:off x="5308600" y="2032000"/>
          <a:ext cx="2565400" cy="787400"/>
        </p:xfrm>
        <a:graphic>
          <a:graphicData uri="http://schemas.openxmlformats.org/presentationml/2006/ole">
            <mc:AlternateContent xmlns:mc="http://schemas.openxmlformats.org/markup-compatibility/2006">
              <mc:Choice xmlns:v="urn:schemas-microsoft-com:vml" Requires="v">
                <p:oleObj name="Equation" r:id="rId4" imgW="2565360" imgH="787320" progId="Equation.DSMT4">
                  <p:embed/>
                </p:oleObj>
              </mc:Choice>
              <mc:Fallback>
                <p:oleObj name="Equation" r:id="rId4" imgW="2565360" imgH="787320" progId="Equation.DSMT4">
                  <p:embed/>
                  <p:pic>
                    <p:nvPicPr>
                      <p:cNvPr id="7" name="Object 6">
                        <a:extLst>
                          <a:ext uri="{FF2B5EF4-FFF2-40B4-BE49-F238E27FC236}">
                            <a16:creationId xmlns:a16="http://schemas.microsoft.com/office/drawing/2014/main" id="{6084FE2F-B6F0-5B38-4D44-7C841E2FCE7E}"/>
                          </a:ext>
                        </a:extLst>
                      </p:cNvPr>
                      <p:cNvPicPr/>
                      <p:nvPr/>
                    </p:nvPicPr>
                    <p:blipFill>
                      <a:blip r:embed="rId5"/>
                      <a:stretch>
                        <a:fillRect/>
                      </a:stretch>
                    </p:blipFill>
                    <p:spPr>
                      <a:xfrm>
                        <a:off x="5308600" y="2032000"/>
                        <a:ext cx="2565400" cy="787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E677CA-680A-BAC7-5ED4-78E154CBE159}"/>
              </a:ext>
            </a:extLst>
          </p:cNvPr>
          <p:cNvGraphicFramePr>
            <a:graphicFrameLocks noChangeAspect="1"/>
          </p:cNvGraphicFramePr>
          <p:nvPr/>
        </p:nvGraphicFramePr>
        <p:xfrm>
          <a:off x="352329" y="3604962"/>
          <a:ext cx="1003300" cy="787400"/>
        </p:xfrm>
        <a:graphic>
          <a:graphicData uri="http://schemas.openxmlformats.org/presentationml/2006/ole">
            <mc:AlternateContent xmlns:mc="http://schemas.openxmlformats.org/markup-compatibility/2006">
              <mc:Choice xmlns:v="urn:schemas-microsoft-com:vml" Requires="v">
                <p:oleObj name="Equation" r:id="rId6" imgW="1002960" imgH="787320" progId="Equation.DSMT4">
                  <p:embed/>
                </p:oleObj>
              </mc:Choice>
              <mc:Fallback>
                <p:oleObj name="Equation" r:id="rId6" imgW="1002960" imgH="787320" progId="Equation.DSMT4">
                  <p:embed/>
                  <p:pic>
                    <p:nvPicPr>
                      <p:cNvPr id="8" name="Object 7">
                        <a:extLst>
                          <a:ext uri="{FF2B5EF4-FFF2-40B4-BE49-F238E27FC236}">
                            <a16:creationId xmlns:a16="http://schemas.microsoft.com/office/drawing/2014/main" id="{D7E677CA-680A-BAC7-5ED4-78E154CBE159}"/>
                          </a:ext>
                        </a:extLst>
                      </p:cNvPr>
                      <p:cNvPicPr/>
                      <p:nvPr/>
                    </p:nvPicPr>
                    <p:blipFill>
                      <a:blip r:embed="rId7"/>
                      <a:stretch>
                        <a:fillRect/>
                      </a:stretch>
                    </p:blipFill>
                    <p:spPr>
                      <a:xfrm>
                        <a:off x="352329" y="3604962"/>
                        <a:ext cx="1003300" cy="7874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55058CD-8E0A-B352-D392-9FAA00BE53C0}"/>
              </a:ext>
            </a:extLst>
          </p:cNvPr>
          <p:cNvGraphicFramePr>
            <a:graphicFrameLocks noChangeAspect="1"/>
          </p:cNvGraphicFramePr>
          <p:nvPr/>
        </p:nvGraphicFramePr>
        <p:xfrm>
          <a:off x="2026845" y="4087562"/>
          <a:ext cx="1308100" cy="787400"/>
        </p:xfrm>
        <a:graphic>
          <a:graphicData uri="http://schemas.openxmlformats.org/presentationml/2006/ole">
            <mc:AlternateContent xmlns:mc="http://schemas.openxmlformats.org/markup-compatibility/2006">
              <mc:Choice xmlns:v="urn:schemas-microsoft-com:vml" Requires="v">
                <p:oleObj name="Equation" r:id="rId8" imgW="1307880" imgH="787320" progId="Equation.DSMT4">
                  <p:embed/>
                </p:oleObj>
              </mc:Choice>
              <mc:Fallback>
                <p:oleObj name="Equation" r:id="rId8" imgW="1307880" imgH="787320" progId="Equation.DSMT4">
                  <p:embed/>
                  <p:pic>
                    <p:nvPicPr>
                      <p:cNvPr id="9" name="Object 8">
                        <a:extLst>
                          <a:ext uri="{FF2B5EF4-FFF2-40B4-BE49-F238E27FC236}">
                            <a16:creationId xmlns:a16="http://schemas.microsoft.com/office/drawing/2014/main" id="{A55058CD-8E0A-B352-D392-9FAA00BE53C0}"/>
                          </a:ext>
                        </a:extLst>
                      </p:cNvPr>
                      <p:cNvPicPr/>
                      <p:nvPr/>
                    </p:nvPicPr>
                    <p:blipFill>
                      <a:blip r:embed="rId9"/>
                      <a:stretch>
                        <a:fillRect/>
                      </a:stretch>
                    </p:blipFill>
                    <p:spPr>
                      <a:xfrm>
                        <a:off x="2026845" y="4087562"/>
                        <a:ext cx="1308100" cy="787400"/>
                      </a:xfrm>
                      <a:prstGeom prst="rect">
                        <a:avLst/>
                      </a:prstGeom>
                      <a:noFill/>
                    </p:spPr>
                  </p:pic>
                </p:oleObj>
              </mc:Fallback>
            </mc:AlternateContent>
          </a:graphicData>
        </a:graphic>
      </p:graphicFrame>
      <p:cxnSp>
        <p:nvCxnSpPr>
          <p:cNvPr id="11" name="Straight Arrow Connector 10">
            <a:extLst>
              <a:ext uri="{FF2B5EF4-FFF2-40B4-BE49-F238E27FC236}">
                <a16:creationId xmlns:a16="http://schemas.microsoft.com/office/drawing/2014/main" id="{A5C52436-93FE-93EC-2723-F5F8798D356A}"/>
              </a:ext>
            </a:extLst>
          </p:cNvPr>
          <p:cNvCxnSpPr>
            <a:cxnSpLocks/>
          </p:cNvCxnSpPr>
          <p:nvPr/>
        </p:nvCxnSpPr>
        <p:spPr>
          <a:xfrm flipV="1">
            <a:off x="893852" y="2819400"/>
            <a:ext cx="611098" cy="7816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F478D89D-87AA-F2A7-8D2C-CE029BFC6A6F}"/>
              </a:ext>
            </a:extLst>
          </p:cNvPr>
          <p:cNvCxnSpPr>
            <a:cxnSpLocks/>
          </p:cNvCxnSpPr>
          <p:nvPr/>
        </p:nvCxnSpPr>
        <p:spPr>
          <a:xfrm flipV="1">
            <a:off x="2688857" y="3495086"/>
            <a:ext cx="311518" cy="59247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1" name="Picture 20" descr="A yellow bell with a black background&#10;&#10;Description automatically generated with medium confidence">
            <a:extLst>
              <a:ext uri="{FF2B5EF4-FFF2-40B4-BE49-F238E27FC236}">
                <a16:creationId xmlns:a16="http://schemas.microsoft.com/office/drawing/2014/main" id="{A8922021-FBCC-992A-6E7B-F95ECD653476}"/>
              </a:ext>
            </a:extLst>
          </p:cNvPr>
          <p:cNvPicPr>
            <a:picLocks noChangeAspect="1"/>
          </p:cNvPicPr>
          <p:nvPr/>
        </p:nvPicPr>
        <p:blipFill>
          <a:blip r:embed="rId10"/>
          <a:stretch>
            <a:fillRect/>
          </a:stretch>
        </p:blipFill>
        <p:spPr>
          <a:xfrm>
            <a:off x="7795625" y="400051"/>
            <a:ext cx="891176" cy="1088390"/>
          </a:xfrm>
          <a:prstGeom prst="rect">
            <a:avLst/>
          </a:prstGeom>
        </p:spPr>
      </p:pic>
    </p:spTree>
    <p:extLst>
      <p:ext uri="{BB962C8B-B14F-4D97-AF65-F5344CB8AC3E}">
        <p14:creationId xmlns:p14="http://schemas.microsoft.com/office/powerpoint/2010/main" val="1657399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E</a:t>
            </a:r>
          </a:p>
        </p:txBody>
      </p:sp>
      <p:graphicFrame>
        <p:nvGraphicFramePr>
          <p:cNvPr id="2" name="Object 1">
            <a:extLst>
              <a:ext uri="{FF2B5EF4-FFF2-40B4-BE49-F238E27FC236}">
                <a16:creationId xmlns:a16="http://schemas.microsoft.com/office/drawing/2014/main" id="{46EEF498-1F88-AB49-D412-3E411A065436}"/>
              </a:ext>
            </a:extLst>
          </p:cNvPr>
          <p:cNvGraphicFramePr>
            <a:graphicFrameLocks noChangeAspect="1"/>
          </p:cNvGraphicFramePr>
          <p:nvPr>
            <p:extLst>
              <p:ext uri="{D42A27DB-BD31-4B8C-83A1-F6EECF244321}">
                <p14:modId xmlns:p14="http://schemas.microsoft.com/office/powerpoint/2010/main" val="3773177618"/>
              </p:ext>
            </p:extLst>
          </p:nvPr>
        </p:nvGraphicFramePr>
        <p:xfrm>
          <a:off x="736600" y="1164497"/>
          <a:ext cx="7124700" cy="2755900"/>
        </p:xfrm>
        <a:graphic>
          <a:graphicData uri="http://schemas.openxmlformats.org/presentationml/2006/ole">
            <mc:AlternateContent xmlns:mc="http://schemas.openxmlformats.org/markup-compatibility/2006">
              <mc:Choice xmlns:v="urn:schemas-microsoft-com:vml" Requires="v">
                <p:oleObj name="Equation" r:id="rId2" imgW="7124400" imgH="2755800" progId="Equation.DSMT4">
                  <p:embed/>
                </p:oleObj>
              </mc:Choice>
              <mc:Fallback>
                <p:oleObj name="Equation" r:id="rId2" imgW="7124400" imgH="275580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3"/>
                      <a:stretch>
                        <a:fillRect/>
                      </a:stretch>
                    </p:blipFill>
                    <p:spPr>
                      <a:xfrm>
                        <a:off x="736600" y="1164497"/>
                        <a:ext cx="7124700" cy="2755900"/>
                      </a:xfrm>
                      <a:prstGeom prst="rect">
                        <a:avLst/>
                      </a:prstGeom>
                    </p:spPr>
                  </p:pic>
                </p:oleObj>
              </mc:Fallback>
            </mc:AlternateContent>
          </a:graphicData>
        </a:graphic>
      </p:graphicFrame>
    </p:spTree>
    <p:extLst>
      <p:ext uri="{BB962C8B-B14F-4D97-AF65-F5344CB8AC3E}">
        <p14:creationId xmlns:p14="http://schemas.microsoft.com/office/powerpoint/2010/main" val="27550772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numCol="1">
            <a:normAutofit/>
          </a:bodyPr>
          <a:lstStyle/>
          <a:p>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Oil Drilling: Part E (Solution)</a:t>
            </a:r>
          </a:p>
        </p:txBody>
      </p:sp>
      <p:graphicFrame>
        <p:nvGraphicFramePr>
          <p:cNvPr id="2" name="Object 1">
            <a:extLst>
              <a:ext uri="{FF2B5EF4-FFF2-40B4-BE49-F238E27FC236}">
                <a16:creationId xmlns:a16="http://schemas.microsoft.com/office/drawing/2014/main" id="{57B1DE32-A823-E7E2-275A-0ECC3A8BCD7B}"/>
              </a:ext>
            </a:extLst>
          </p:cNvPr>
          <p:cNvGraphicFramePr>
            <a:graphicFrameLocks noChangeAspect="1"/>
          </p:cNvGraphicFramePr>
          <p:nvPr>
            <p:extLst>
              <p:ext uri="{D42A27DB-BD31-4B8C-83A1-F6EECF244321}">
                <p14:modId xmlns:p14="http://schemas.microsoft.com/office/powerpoint/2010/main" val="1113050724"/>
              </p:ext>
            </p:extLst>
          </p:nvPr>
        </p:nvGraphicFramePr>
        <p:xfrm>
          <a:off x="768350" y="1158927"/>
          <a:ext cx="1943100" cy="2171700"/>
        </p:xfrm>
        <a:graphic>
          <a:graphicData uri="http://schemas.openxmlformats.org/presentationml/2006/ole">
            <mc:AlternateContent xmlns:mc="http://schemas.openxmlformats.org/markup-compatibility/2006">
              <mc:Choice xmlns:v="urn:schemas-microsoft-com:vml" Requires="v">
                <p:oleObj name="Equation" r:id="rId2" imgW="1942920" imgH="2171520" progId="Equation.DSMT4">
                  <p:embed/>
                </p:oleObj>
              </mc:Choice>
              <mc:Fallback>
                <p:oleObj name="Equation" r:id="rId2" imgW="1942920" imgH="2171520" progId="Equation.DSMT4">
                  <p:embed/>
                  <p:pic>
                    <p:nvPicPr>
                      <p:cNvPr id="2" name="Object 1">
                        <a:extLst>
                          <a:ext uri="{FF2B5EF4-FFF2-40B4-BE49-F238E27FC236}">
                            <a16:creationId xmlns:a16="http://schemas.microsoft.com/office/drawing/2014/main" id="{57B1DE32-A823-E7E2-275A-0ECC3A8BCD7B}"/>
                          </a:ext>
                        </a:extLst>
                      </p:cNvPr>
                      <p:cNvPicPr/>
                      <p:nvPr/>
                    </p:nvPicPr>
                    <p:blipFill>
                      <a:blip r:embed="rId3"/>
                      <a:stretch>
                        <a:fillRect/>
                      </a:stretch>
                    </p:blipFill>
                    <p:spPr>
                      <a:xfrm>
                        <a:off x="768350" y="1158927"/>
                        <a:ext cx="1943100" cy="2171700"/>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C3C92A0A-0ADC-C721-B097-BA044B5C9F2D}"/>
              </a:ext>
            </a:extLst>
          </p:cNvPr>
          <p:cNvSpPr/>
          <p:nvPr/>
        </p:nvSpPr>
        <p:spPr>
          <a:xfrm>
            <a:off x="689653" y="2894556"/>
            <a:ext cx="2091647" cy="489994"/>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834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a:t>
            </a:r>
            <a:endParaRPr lang="en-US" dirty="0">
              <a:highlight>
                <a:srgbClr val="FFFF00"/>
              </a:highlight>
            </a:endParaRPr>
          </a:p>
        </p:txBody>
      </p:sp>
      <p:graphicFrame>
        <p:nvGraphicFramePr>
          <p:cNvPr id="2" name="Object 1">
            <a:extLst>
              <a:ext uri="{FF2B5EF4-FFF2-40B4-BE49-F238E27FC236}">
                <a16:creationId xmlns:a16="http://schemas.microsoft.com/office/drawing/2014/main" id="{5532B274-D172-BD13-93F0-1126E2424F0E}"/>
              </a:ext>
            </a:extLst>
          </p:cNvPr>
          <p:cNvGraphicFramePr>
            <a:graphicFrameLocks noChangeAspect="1"/>
          </p:cNvGraphicFramePr>
          <p:nvPr>
            <p:extLst>
              <p:ext uri="{D42A27DB-BD31-4B8C-83A1-F6EECF244321}">
                <p14:modId xmlns:p14="http://schemas.microsoft.com/office/powerpoint/2010/main" val="2396670125"/>
              </p:ext>
            </p:extLst>
          </p:nvPr>
        </p:nvGraphicFramePr>
        <p:xfrm>
          <a:off x="457200" y="1414836"/>
          <a:ext cx="5372100" cy="927100"/>
        </p:xfrm>
        <a:graphic>
          <a:graphicData uri="http://schemas.openxmlformats.org/presentationml/2006/ole">
            <mc:AlternateContent xmlns:mc="http://schemas.openxmlformats.org/markup-compatibility/2006">
              <mc:Choice xmlns:v="urn:schemas-microsoft-com:vml" Requires="v">
                <p:oleObj name="Equation" r:id="rId3" imgW="5371920" imgH="927000" progId="Equation.DSMT4">
                  <p:embed/>
                </p:oleObj>
              </mc:Choice>
              <mc:Fallback>
                <p:oleObj name="Equation" r:id="rId3" imgW="5371920" imgH="927000" progId="Equation.DSMT4">
                  <p:embed/>
                  <p:pic>
                    <p:nvPicPr>
                      <p:cNvPr id="4" name="Object 3">
                        <a:extLst>
                          <a:ext uri="{FF2B5EF4-FFF2-40B4-BE49-F238E27FC236}">
                            <a16:creationId xmlns:a16="http://schemas.microsoft.com/office/drawing/2014/main" id="{BEB557FD-EF59-694B-17BF-DC5D0E60A532}"/>
                          </a:ext>
                        </a:extLst>
                      </p:cNvPr>
                      <p:cNvPicPr/>
                      <p:nvPr/>
                    </p:nvPicPr>
                    <p:blipFill>
                      <a:blip r:embed="rId4"/>
                      <a:stretch>
                        <a:fillRect/>
                      </a:stretch>
                    </p:blipFill>
                    <p:spPr>
                      <a:xfrm>
                        <a:off x="457200" y="1414836"/>
                        <a:ext cx="5372100" cy="927100"/>
                      </a:xfrm>
                      <a:prstGeom prst="rect">
                        <a:avLst/>
                      </a:prstGeom>
                    </p:spPr>
                  </p:pic>
                </p:oleObj>
              </mc:Fallback>
            </mc:AlternateContent>
          </a:graphicData>
        </a:graphic>
      </p:graphicFrame>
      <p:pic>
        <p:nvPicPr>
          <p:cNvPr id="5" name="Picture 4" descr="A pink sign with black text&#10;&#10;Description automatically generated with medium confidence">
            <a:extLst>
              <a:ext uri="{FF2B5EF4-FFF2-40B4-BE49-F238E27FC236}">
                <a16:creationId xmlns:a16="http://schemas.microsoft.com/office/drawing/2014/main" id="{5C93FFA6-C50D-ADED-3EBC-2D5321BF6ADA}"/>
              </a:ext>
            </a:extLst>
          </p:cNvPr>
          <p:cNvPicPr>
            <a:picLocks noChangeAspect="1"/>
          </p:cNvPicPr>
          <p:nvPr/>
        </p:nvPicPr>
        <p:blipFill>
          <a:blip r:embed="rId5"/>
          <a:stretch>
            <a:fillRect/>
          </a:stretch>
        </p:blipFill>
        <p:spPr>
          <a:xfrm>
            <a:off x="6583680" y="400050"/>
            <a:ext cx="2103120" cy="1421828"/>
          </a:xfrm>
          <a:prstGeom prst="rect">
            <a:avLst/>
          </a:prstGeom>
        </p:spPr>
      </p:pic>
    </p:spTree>
    <p:extLst>
      <p:ext uri="{BB962C8B-B14F-4D97-AF65-F5344CB8AC3E}">
        <p14:creationId xmlns:p14="http://schemas.microsoft.com/office/powerpoint/2010/main" val="2363869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(Solution)</a:t>
            </a:r>
            <a:endParaRPr lang="en-US" dirty="0">
              <a:highlight>
                <a:srgbClr val="FFFF00"/>
              </a:highlight>
            </a:endParaRPr>
          </a:p>
        </p:txBody>
      </p:sp>
      <p:graphicFrame>
        <p:nvGraphicFramePr>
          <p:cNvPr id="2" name="Object 1">
            <a:extLst>
              <a:ext uri="{FF2B5EF4-FFF2-40B4-BE49-F238E27FC236}">
                <a16:creationId xmlns:a16="http://schemas.microsoft.com/office/drawing/2014/main" id="{5532B274-D172-BD13-93F0-1126E2424F0E}"/>
              </a:ext>
            </a:extLst>
          </p:cNvPr>
          <p:cNvGraphicFramePr>
            <a:graphicFrameLocks noChangeAspect="1"/>
          </p:cNvGraphicFramePr>
          <p:nvPr>
            <p:extLst>
              <p:ext uri="{D42A27DB-BD31-4B8C-83A1-F6EECF244321}">
                <p14:modId xmlns:p14="http://schemas.microsoft.com/office/powerpoint/2010/main" val="4122783995"/>
              </p:ext>
            </p:extLst>
          </p:nvPr>
        </p:nvGraphicFramePr>
        <p:xfrm>
          <a:off x="457200" y="1399593"/>
          <a:ext cx="4533900" cy="2908300"/>
        </p:xfrm>
        <a:graphic>
          <a:graphicData uri="http://schemas.openxmlformats.org/presentationml/2006/ole">
            <mc:AlternateContent xmlns:mc="http://schemas.openxmlformats.org/markup-compatibility/2006">
              <mc:Choice xmlns:v="urn:schemas-microsoft-com:vml" Requires="v">
                <p:oleObj name="Equation" r:id="rId3" imgW="4533840" imgH="2908080" progId="Equation.DSMT4">
                  <p:embed/>
                </p:oleObj>
              </mc:Choice>
              <mc:Fallback>
                <p:oleObj name="Equation" r:id="rId3" imgW="4533840" imgH="2908080" progId="Equation.DSMT4">
                  <p:embed/>
                  <p:pic>
                    <p:nvPicPr>
                      <p:cNvPr id="2" name="Object 1">
                        <a:extLst>
                          <a:ext uri="{FF2B5EF4-FFF2-40B4-BE49-F238E27FC236}">
                            <a16:creationId xmlns:a16="http://schemas.microsoft.com/office/drawing/2014/main" id="{5532B274-D172-BD13-93F0-1126E2424F0E}"/>
                          </a:ext>
                        </a:extLst>
                      </p:cNvPr>
                      <p:cNvPicPr/>
                      <p:nvPr/>
                    </p:nvPicPr>
                    <p:blipFill>
                      <a:blip r:embed="rId4"/>
                      <a:stretch>
                        <a:fillRect/>
                      </a:stretch>
                    </p:blipFill>
                    <p:spPr>
                      <a:xfrm>
                        <a:off x="457200" y="1399593"/>
                        <a:ext cx="4533900" cy="2908300"/>
                      </a:xfrm>
                      <a:prstGeom prst="rect">
                        <a:avLst/>
                      </a:prstGeom>
                    </p:spPr>
                  </p:pic>
                </p:oleObj>
              </mc:Fallback>
            </mc:AlternateContent>
          </a:graphicData>
        </a:graphic>
      </p:graphicFrame>
      <p:pic>
        <p:nvPicPr>
          <p:cNvPr id="5" name="Picture 4" descr="A pink sign with black text&#10;&#10;Description automatically generated with medium confidence">
            <a:extLst>
              <a:ext uri="{FF2B5EF4-FFF2-40B4-BE49-F238E27FC236}">
                <a16:creationId xmlns:a16="http://schemas.microsoft.com/office/drawing/2014/main" id="{5C93FFA6-C50D-ADED-3EBC-2D5321BF6ADA}"/>
              </a:ext>
            </a:extLst>
          </p:cNvPr>
          <p:cNvPicPr>
            <a:picLocks noChangeAspect="1"/>
          </p:cNvPicPr>
          <p:nvPr/>
        </p:nvPicPr>
        <p:blipFill>
          <a:blip r:embed="rId5"/>
          <a:stretch>
            <a:fillRect/>
          </a:stretch>
        </p:blipFill>
        <p:spPr>
          <a:xfrm>
            <a:off x="6583680" y="400050"/>
            <a:ext cx="2103120" cy="1421828"/>
          </a:xfrm>
          <a:prstGeom prst="rect">
            <a:avLst/>
          </a:prstGeom>
        </p:spPr>
      </p:pic>
      <p:graphicFrame>
        <p:nvGraphicFramePr>
          <p:cNvPr id="3" name="Object 2">
            <a:extLst>
              <a:ext uri="{FF2B5EF4-FFF2-40B4-BE49-F238E27FC236}">
                <a16:creationId xmlns:a16="http://schemas.microsoft.com/office/drawing/2014/main" id="{FD814426-791B-E435-A914-4D2FF2C94281}"/>
              </a:ext>
            </a:extLst>
          </p:cNvPr>
          <p:cNvGraphicFramePr>
            <a:graphicFrameLocks noChangeAspect="1"/>
          </p:cNvGraphicFramePr>
          <p:nvPr>
            <p:extLst>
              <p:ext uri="{D42A27DB-BD31-4B8C-83A1-F6EECF244321}">
                <p14:modId xmlns:p14="http://schemas.microsoft.com/office/powerpoint/2010/main" val="1867980042"/>
              </p:ext>
            </p:extLst>
          </p:nvPr>
        </p:nvGraphicFramePr>
        <p:xfrm>
          <a:off x="5101855" y="3321623"/>
          <a:ext cx="3683000" cy="1358900"/>
        </p:xfrm>
        <a:graphic>
          <a:graphicData uri="http://schemas.openxmlformats.org/presentationml/2006/ole">
            <mc:AlternateContent xmlns:mc="http://schemas.openxmlformats.org/markup-compatibility/2006">
              <mc:Choice xmlns:v="urn:schemas-microsoft-com:vml" Requires="v">
                <p:oleObj name="Equation" r:id="rId6" imgW="3682800" imgH="1358640" progId="Equation.DSMT4">
                  <p:embed/>
                </p:oleObj>
              </mc:Choice>
              <mc:Fallback>
                <p:oleObj name="Equation" r:id="rId6" imgW="3682800" imgH="1358640" progId="Equation.DSMT4">
                  <p:embed/>
                  <p:pic>
                    <p:nvPicPr>
                      <p:cNvPr id="0" name=""/>
                      <p:cNvPicPr/>
                      <p:nvPr/>
                    </p:nvPicPr>
                    <p:blipFill>
                      <a:blip r:embed="rId7"/>
                      <a:stretch>
                        <a:fillRect/>
                      </a:stretch>
                    </p:blipFill>
                    <p:spPr>
                      <a:xfrm>
                        <a:off x="5101855" y="3321623"/>
                        <a:ext cx="3683000" cy="1358900"/>
                      </a:xfrm>
                      <a:prstGeom prst="rect">
                        <a:avLst/>
                      </a:prstGeom>
                    </p:spPr>
                  </p:pic>
                </p:oleObj>
              </mc:Fallback>
            </mc:AlternateContent>
          </a:graphicData>
        </a:graphic>
      </p:graphicFrame>
      <p:cxnSp>
        <p:nvCxnSpPr>
          <p:cNvPr id="6" name="Connector: Curved 5">
            <a:extLst>
              <a:ext uri="{FF2B5EF4-FFF2-40B4-BE49-F238E27FC236}">
                <a16:creationId xmlns:a16="http://schemas.microsoft.com/office/drawing/2014/main" id="{A1E391AB-55EE-C7BF-6B44-0263A12C8567}"/>
              </a:ext>
            </a:extLst>
          </p:cNvPr>
          <p:cNvCxnSpPr>
            <a:cxnSpLocks/>
          </p:cNvCxnSpPr>
          <p:nvPr/>
        </p:nvCxnSpPr>
        <p:spPr>
          <a:xfrm flipV="1">
            <a:off x="4572000" y="3598606"/>
            <a:ext cx="529855" cy="495546"/>
          </a:xfrm>
          <a:prstGeom prst="curved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Rectangle: Rounded Corners 9">
            <a:extLst>
              <a:ext uri="{FF2B5EF4-FFF2-40B4-BE49-F238E27FC236}">
                <a16:creationId xmlns:a16="http://schemas.microsoft.com/office/drawing/2014/main" id="{A3872E45-652E-E8B5-F869-8AB960FF0DDD}"/>
              </a:ext>
            </a:extLst>
          </p:cNvPr>
          <p:cNvSpPr/>
          <p:nvPr/>
        </p:nvSpPr>
        <p:spPr>
          <a:xfrm>
            <a:off x="5038049" y="3861432"/>
            <a:ext cx="3857561" cy="9161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46845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55563" indent="0">
              <a:buNone/>
            </a:pPr>
            <a:r>
              <a:rPr lang="en-US" dirty="0"/>
              <a:t>How do we use trigonometric identities?</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a:xfrm>
            <a:off x="530352" y="933764"/>
            <a:ext cx="7772400" cy="871130"/>
          </a:xfrm>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404606"/>
          </a:xfrm>
        </p:spPr>
        <p:txBody>
          <a:bodyPr>
            <a:normAutofit/>
          </a:bodyPr>
          <a:lstStyle/>
          <a:p>
            <a:r>
              <a:rPr lang="en-US" dirty="0"/>
              <a:t>Use reciprocal, quotient, and/or Pythagorean identities to solve equations.</a:t>
            </a:r>
          </a:p>
          <a:p>
            <a:r>
              <a:rPr lang="en-US" dirty="0"/>
              <a:t>Use trigonometric identities to solve real-world problems.</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lnSpcReduction="10000"/>
          </a:bodyPr>
          <a:lstStyle/>
          <a:p>
            <a:r>
              <a:rPr lang="en-US" dirty="0"/>
              <a:t>You will work with 4 different </a:t>
            </a:r>
            <a:br>
              <a:rPr lang="en-US" dirty="0"/>
            </a:br>
            <a:r>
              <a:rPr lang="en-US" dirty="0"/>
              <a:t>partners to complete this activity.</a:t>
            </a:r>
          </a:p>
          <a:p>
            <a:r>
              <a:rPr lang="en-US" dirty="0"/>
              <a:t>For each appointment, you will find a </a:t>
            </a:r>
            <a:br>
              <a:rPr lang="en-US" dirty="0"/>
            </a:br>
            <a:r>
              <a:rPr lang="en-US" dirty="0"/>
              <a:t>partner and write each other’s name </a:t>
            </a:r>
            <a:br>
              <a:rPr lang="en-US" dirty="0"/>
            </a:br>
            <a:r>
              <a:rPr lang="en-US" dirty="0"/>
              <a:t>in the corresponding space on your handout.</a:t>
            </a:r>
          </a:p>
          <a:p>
            <a:r>
              <a:rPr lang="en-US" dirty="0"/>
              <a:t>You will work together to answer the questions on your handout for that appointment.</a:t>
            </a:r>
          </a:p>
          <a:p>
            <a:r>
              <a:rPr lang="en-US" dirty="0"/>
              <a:t>Repeat these steps for each appointment.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a:t>
            </a:r>
          </a:p>
        </p:txBody>
      </p:sp>
      <p:pic>
        <p:nvPicPr>
          <p:cNvPr id="5" name="Picture 4" descr="A clock with numbers on it&#10;&#10;Description automatically generated with low confidence">
            <a:extLst>
              <a:ext uri="{FF2B5EF4-FFF2-40B4-BE49-F238E27FC236}">
                <a16:creationId xmlns:a16="http://schemas.microsoft.com/office/drawing/2014/main" id="{BBC7B251-6884-0985-B8D9-19D3E55C99B2}"/>
              </a:ext>
            </a:extLst>
          </p:cNvPr>
          <p:cNvPicPr>
            <a:picLocks noChangeAspect="1"/>
          </p:cNvPicPr>
          <p:nvPr/>
        </p:nvPicPr>
        <p:blipFill rotWithShape="1">
          <a:blip r:embed="rId2"/>
          <a:srcRect l="13778" t="14972" r="11777" b="9917"/>
          <a:stretch/>
        </p:blipFill>
        <p:spPr>
          <a:xfrm>
            <a:off x="6248400" y="307248"/>
            <a:ext cx="2438400" cy="2460250"/>
          </a:xfrm>
          <a:prstGeom prst="rect">
            <a:avLst/>
          </a:prstGeom>
        </p:spPr>
      </p:pic>
    </p:spTree>
    <p:extLst>
      <p:ext uri="{BB962C8B-B14F-4D97-AF65-F5344CB8AC3E}">
        <p14:creationId xmlns:p14="http://schemas.microsoft.com/office/powerpoint/2010/main" val="12662537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515492" cy="3434098"/>
          </a:xfrm>
        </p:spPr>
        <p:txBody>
          <a:bodyPr numCol="1">
            <a:normAutofit/>
          </a:bodyPr>
          <a:lstStyle/>
          <a:p>
            <a:r>
              <a:rPr lang="en-US" dirty="0"/>
              <a:t>Find a partner.</a:t>
            </a:r>
          </a:p>
          <a:p>
            <a:r>
              <a:rPr lang="en-US" dirty="0"/>
              <a:t>Write your name on your partner’s handout for the </a:t>
            </a:r>
            <a:br>
              <a:rPr lang="en-US" dirty="0"/>
            </a:br>
            <a:r>
              <a:rPr lang="en-US" dirty="0"/>
              <a:t>3:00 appointment.</a:t>
            </a:r>
          </a:p>
          <a:p>
            <a:r>
              <a:rPr lang="en-US" dirty="0"/>
              <a:t>Solve problems 1-2.</a:t>
            </a:r>
          </a:p>
          <a:p>
            <a:r>
              <a:rPr lang="en-US" dirty="0"/>
              <a:t>Give a thumbs-up when you are done.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3:00</a:t>
            </a:r>
          </a:p>
        </p:txBody>
      </p:sp>
      <p:pic>
        <p:nvPicPr>
          <p:cNvPr id="5" name="Online Media 4" title="K20 Center 3 minute timer">
            <a:hlinkClick r:id="" action="ppaction://media"/>
            <a:extLst>
              <a:ext uri="{FF2B5EF4-FFF2-40B4-BE49-F238E27FC236}">
                <a16:creationId xmlns:a16="http://schemas.microsoft.com/office/drawing/2014/main" id="{9CCA1F0D-D31E-6C1B-67E0-FECFC28B463F}"/>
              </a:ext>
            </a:extLst>
          </p:cNvPr>
          <p:cNvPicPr>
            <a:picLocks noRot="1" noChangeAspect="1"/>
          </p:cNvPicPr>
          <p:nvPr>
            <a:videoFile r:link="rId1"/>
          </p:nvPr>
        </p:nvPicPr>
        <p:blipFill>
          <a:blip r:embed="rId4"/>
          <a:stretch>
            <a:fillRect/>
          </a:stretch>
        </p:blipFill>
        <p:spPr>
          <a:xfrm>
            <a:off x="5156485" y="1309352"/>
            <a:ext cx="3530315" cy="1994628"/>
          </a:xfrm>
          <a:prstGeom prst="rect">
            <a:avLst/>
          </a:prstGeom>
        </p:spPr>
      </p:pic>
      <p:sp>
        <p:nvSpPr>
          <p:cNvPr id="7" name="Content Placeholder 19">
            <a:extLst>
              <a:ext uri="{FF2B5EF4-FFF2-40B4-BE49-F238E27FC236}">
                <a16:creationId xmlns:a16="http://schemas.microsoft.com/office/drawing/2014/main" id="{50A6F77B-ED30-BB5B-99CC-654DC74E024D}"/>
              </a:ext>
            </a:extLst>
          </p:cNvPr>
          <p:cNvSpPr txBox="1">
            <a:spLocks/>
          </p:cNvSpPr>
          <p:nvPr/>
        </p:nvSpPr>
        <p:spPr>
          <a:xfrm>
            <a:off x="5156485" y="3303980"/>
            <a:ext cx="3530315" cy="577795"/>
          </a:xfrm>
          <a:prstGeom prst="rect">
            <a:avLst/>
          </a:prstGeom>
        </p:spPr>
        <p:txBody>
          <a:bodyPr vert="horz" lIns="91435" tIns="45718" rIns="91435" bIns="45718" numCol="1">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lgn="ctr">
              <a:buNone/>
            </a:pPr>
            <a:r>
              <a:rPr lang="en-US" dirty="0">
                <a:solidFill>
                  <a:schemeClr val="accent2"/>
                </a:solidFill>
                <a:hlinkClick r:id="rId5">
                  <a:extLst>
                    <a:ext uri="{A12FA001-AC4F-418D-AE19-62706E023703}">
                      <ahyp:hlinkClr xmlns:ahyp="http://schemas.microsoft.com/office/drawing/2018/hyperlinkcolor" val="tx"/>
                    </a:ext>
                  </a:extLst>
                </a:hlinkClick>
              </a:rPr>
              <a:t>3-Minute Timer</a:t>
            </a:r>
            <a:endParaRPr lang="en-US" dirty="0">
              <a:solidFill>
                <a:schemeClr val="accent2"/>
              </a:solidFill>
            </a:endParaRPr>
          </a:p>
        </p:txBody>
      </p:sp>
    </p:spTree>
    <p:extLst>
      <p:ext uri="{BB962C8B-B14F-4D97-AF65-F5344CB8AC3E}">
        <p14:creationId xmlns:p14="http://schemas.microsoft.com/office/powerpoint/2010/main" val="328850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numCol="2">
            <a:normAutofit/>
          </a:bodyPr>
          <a:lstStyle/>
          <a:p>
            <a:pPr marL="514350" indent="-514350">
              <a:buFont typeface="+mj-lt"/>
              <a:buAutoNum type="arabicParenR"/>
            </a:pPr>
            <a:r>
              <a:rPr lang="en-US" dirty="0"/>
              <a:t> </a:t>
            </a:r>
          </a:p>
          <a:p>
            <a:endParaRPr lang="en-US" dirty="0"/>
          </a:p>
          <a:p>
            <a:endParaRPr lang="en-US" dirty="0"/>
          </a:p>
          <a:p>
            <a:endParaRPr lang="en-US" dirty="0"/>
          </a:p>
          <a:p>
            <a:endParaRPr lang="en-US" dirty="0"/>
          </a:p>
          <a:p>
            <a:endParaRPr lang="en-US" dirty="0"/>
          </a:p>
          <a:p>
            <a:endParaRPr lang="en-US" dirty="0"/>
          </a:p>
          <a:p>
            <a:pPr marL="514350" indent="-514350">
              <a:buFont typeface="+mj-lt"/>
              <a:buAutoNum type="arabicParenR" startAt="2"/>
            </a:pPr>
            <a:r>
              <a:rPr lang="en-US" dirty="0"/>
              <a:t> </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Appointment Clocks – 3:00</a:t>
            </a:r>
          </a:p>
        </p:txBody>
      </p:sp>
      <p:graphicFrame>
        <p:nvGraphicFramePr>
          <p:cNvPr id="2" name="Object 1">
            <a:extLst>
              <a:ext uri="{FF2B5EF4-FFF2-40B4-BE49-F238E27FC236}">
                <a16:creationId xmlns:a16="http://schemas.microsoft.com/office/drawing/2014/main" id="{9896D005-5047-E177-4E58-4BD2DB960323}"/>
              </a:ext>
            </a:extLst>
          </p:cNvPr>
          <p:cNvGraphicFramePr>
            <a:graphicFrameLocks noChangeAspect="1"/>
          </p:cNvGraphicFramePr>
          <p:nvPr/>
        </p:nvGraphicFramePr>
        <p:xfrm>
          <a:off x="847408" y="1421130"/>
          <a:ext cx="1930400" cy="850900"/>
        </p:xfrm>
        <a:graphic>
          <a:graphicData uri="http://schemas.openxmlformats.org/presentationml/2006/ole">
            <mc:AlternateContent xmlns:mc="http://schemas.openxmlformats.org/markup-compatibility/2006">
              <mc:Choice xmlns:v="urn:schemas-microsoft-com:vml" Requires="v">
                <p:oleObj name="Equation" r:id="rId2" imgW="1930320" imgH="850680" progId="Equation.DSMT4">
                  <p:embed/>
                </p:oleObj>
              </mc:Choice>
              <mc:Fallback>
                <p:oleObj name="Equation" r:id="rId2" imgW="1930320" imgH="850680" progId="Equation.DSMT4">
                  <p:embed/>
                  <p:pic>
                    <p:nvPicPr>
                      <p:cNvPr id="2" name="Object 1">
                        <a:extLst>
                          <a:ext uri="{FF2B5EF4-FFF2-40B4-BE49-F238E27FC236}">
                            <a16:creationId xmlns:a16="http://schemas.microsoft.com/office/drawing/2014/main" id="{9896D005-5047-E177-4E58-4BD2DB960323}"/>
                          </a:ext>
                        </a:extLst>
                      </p:cNvPr>
                      <p:cNvPicPr/>
                      <p:nvPr/>
                    </p:nvPicPr>
                    <p:blipFill>
                      <a:blip r:embed="rId3"/>
                      <a:stretch>
                        <a:fillRect/>
                      </a:stretch>
                    </p:blipFill>
                    <p:spPr>
                      <a:xfrm>
                        <a:off x="847408" y="1421130"/>
                        <a:ext cx="1930400" cy="850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59DCCFF-BB6F-14A8-174D-837FC3E625E3}"/>
              </a:ext>
            </a:extLst>
          </p:cNvPr>
          <p:cNvGraphicFramePr>
            <a:graphicFrameLocks noChangeAspect="1"/>
          </p:cNvGraphicFramePr>
          <p:nvPr/>
        </p:nvGraphicFramePr>
        <p:xfrm>
          <a:off x="4812030" y="1421130"/>
          <a:ext cx="2984500" cy="1739900"/>
        </p:xfrm>
        <a:graphic>
          <a:graphicData uri="http://schemas.openxmlformats.org/presentationml/2006/ole">
            <mc:AlternateContent xmlns:mc="http://schemas.openxmlformats.org/markup-compatibility/2006">
              <mc:Choice xmlns:v="urn:schemas-microsoft-com:vml" Requires="v">
                <p:oleObj name="Equation" r:id="rId4" imgW="2984400" imgH="1739880" progId="Equation.DSMT4">
                  <p:embed/>
                </p:oleObj>
              </mc:Choice>
              <mc:Fallback>
                <p:oleObj name="Equation" r:id="rId4" imgW="2984400" imgH="1739880" progId="Equation.DSMT4">
                  <p:embed/>
                  <p:pic>
                    <p:nvPicPr>
                      <p:cNvPr id="3" name="Object 2">
                        <a:extLst>
                          <a:ext uri="{FF2B5EF4-FFF2-40B4-BE49-F238E27FC236}">
                            <a16:creationId xmlns:a16="http://schemas.microsoft.com/office/drawing/2014/main" id="{C59DCCFF-BB6F-14A8-174D-837FC3E625E3}"/>
                          </a:ext>
                        </a:extLst>
                      </p:cNvPr>
                      <p:cNvPicPr/>
                      <p:nvPr/>
                    </p:nvPicPr>
                    <p:blipFill>
                      <a:blip r:embed="rId5"/>
                      <a:stretch>
                        <a:fillRect/>
                      </a:stretch>
                    </p:blipFill>
                    <p:spPr>
                      <a:xfrm>
                        <a:off x="4812030" y="1421130"/>
                        <a:ext cx="2984500" cy="1739900"/>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FD00AC14-BF7A-C3F7-35CB-0389E9F1BB9E}"/>
              </a:ext>
            </a:extLst>
          </p:cNvPr>
          <p:cNvSpPr/>
          <p:nvPr/>
        </p:nvSpPr>
        <p:spPr>
          <a:xfrm>
            <a:off x="1183640" y="1863090"/>
            <a:ext cx="1112520" cy="40894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E272433-2E05-8A6D-C435-4D9489182308}"/>
              </a:ext>
            </a:extLst>
          </p:cNvPr>
          <p:cNvSpPr/>
          <p:nvPr/>
        </p:nvSpPr>
        <p:spPr>
          <a:xfrm>
            <a:off x="4942840" y="2326228"/>
            <a:ext cx="1778000" cy="9161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9542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2388</TotalTime>
  <Words>1362</Words>
  <Application>Microsoft Office PowerPoint</Application>
  <PresentationFormat>On-screen Show (16:9)</PresentationFormat>
  <Paragraphs>170</Paragraphs>
  <Slides>43</Slides>
  <Notes>9</Notes>
  <HiddenSlides>6</HiddenSlides>
  <MMClips>5</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Times New Roman</vt:lpstr>
      <vt:lpstr>Wingdings</vt:lpstr>
      <vt:lpstr>Wingdings 2</vt:lpstr>
      <vt:lpstr>LEARN theme</vt:lpstr>
      <vt:lpstr>Equation</vt:lpstr>
      <vt:lpstr>PowerPoint Presentation</vt:lpstr>
      <vt:lpstr>Trig Identities, Part 2</vt:lpstr>
      <vt:lpstr>Bell Ringer</vt:lpstr>
      <vt:lpstr>Bell Ringer</vt:lpstr>
      <vt:lpstr>Essential Question</vt:lpstr>
      <vt:lpstr>Lesson Objectives</vt:lpstr>
      <vt:lpstr>Appointment Clocks</vt:lpstr>
      <vt:lpstr>Appointment Clocks – 3:00</vt:lpstr>
      <vt:lpstr>Appointment Clocks – 3:00</vt:lpstr>
      <vt:lpstr>Appointment Clocks – 6:00</vt:lpstr>
      <vt:lpstr>Appointment Clocks – 6:00</vt:lpstr>
      <vt:lpstr>Appointment Clocks – 9:00</vt:lpstr>
      <vt:lpstr>Appointment Clocks – 9:00</vt:lpstr>
      <vt:lpstr>Appointment Clocks – 12:00</vt:lpstr>
      <vt:lpstr>Appointment Clocks – 12:00</vt:lpstr>
      <vt:lpstr>Guided Notes</vt:lpstr>
      <vt:lpstr>Drilling for Filling</vt:lpstr>
      <vt:lpstr>Drilling for Filling: Hypothesis</vt:lpstr>
      <vt:lpstr>Drilling for Filling: Materials</vt:lpstr>
      <vt:lpstr>Drilling for Filling: Overview</vt:lpstr>
      <vt:lpstr>Drilling for Filling: Let’s Begin</vt:lpstr>
      <vt:lpstr>Drilling for Filling: Extraction</vt:lpstr>
      <vt:lpstr>Drilling for Filling: Another Approach</vt:lpstr>
      <vt:lpstr>Drilling for Filling: Extraction</vt:lpstr>
      <vt:lpstr>Oil Drilling: Petroleum Engineer</vt:lpstr>
      <vt:lpstr>Oil Drilling</vt:lpstr>
      <vt:lpstr>Oil Drilling</vt:lpstr>
      <vt:lpstr>Oil Drilling</vt:lpstr>
      <vt:lpstr>Oil Drilling</vt:lpstr>
      <vt:lpstr>Oil Drilling: Part A</vt:lpstr>
      <vt:lpstr>Oil Drilling: Part A (Solution)</vt:lpstr>
      <vt:lpstr>Oil Drilling: Part A (Solution)</vt:lpstr>
      <vt:lpstr>Oil Drilling: Part B</vt:lpstr>
      <vt:lpstr>Oil Drilling: Part B (Solution)</vt:lpstr>
      <vt:lpstr>Oil Drilling: Part B (Solution…continued)</vt:lpstr>
      <vt:lpstr>Oil Drilling: Part C</vt:lpstr>
      <vt:lpstr>Oil Drilling: Part C (Solution)</vt:lpstr>
      <vt:lpstr>Oil Drilling: Part D</vt:lpstr>
      <vt:lpstr>Oil Drilling: Part D (Solution)</vt:lpstr>
      <vt:lpstr>Oil Drilling: Part E</vt:lpstr>
      <vt:lpstr>Oil Drilling: Part E (Solution)</vt:lpstr>
      <vt:lpstr>Exit Ticket</vt:lpstr>
      <vt:lpstr>Exit Ticket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Eike, Michell L.</dc:creator>
  <cp:lastModifiedBy>McLeod Porter, Delma</cp:lastModifiedBy>
  <cp:revision>35</cp:revision>
  <dcterms:created xsi:type="dcterms:W3CDTF">2023-05-09T18:49:05Z</dcterms:created>
  <dcterms:modified xsi:type="dcterms:W3CDTF">2023-09-20T19:04:12Z</dcterms:modified>
</cp:coreProperties>
</file>