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26"/>
  </p:notesMasterIdLst>
  <p:sldIdLst>
    <p:sldId id="276" r:id="rId2"/>
    <p:sldId id="256" r:id="rId3"/>
    <p:sldId id="274" r:id="rId4"/>
    <p:sldId id="275" r:id="rId5"/>
    <p:sldId id="273" r:id="rId6"/>
    <p:sldId id="289" r:id="rId7"/>
    <p:sldId id="290" r:id="rId8"/>
    <p:sldId id="296" r:id="rId9"/>
    <p:sldId id="297" r:id="rId10"/>
    <p:sldId id="298" r:id="rId11"/>
    <p:sldId id="299" r:id="rId12"/>
    <p:sldId id="305" r:id="rId13"/>
    <p:sldId id="291" r:id="rId14"/>
    <p:sldId id="300" r:id="rId15"/>
    <p:sldId id="292" r:id="rId16"/>
    <p:sldId id="304" r:id="rId17"/>
    <p:sldId id="282" r:id="rId18"/>
    <p:sldId id="301" r:id="rId19"/>
    <p:sldId id="303" r:id="rId20"/>
    <p:sldId id="283" r:id="rId21"/>
    <p:sldId id="288" r:id="rId22"/>
    <p:sldId id="284" r:id="rId23"/>
    <p:sldId id="287" r:id="rId24"/>
    <p:sldId id="286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4602"/>
  </p:normalViewPr>
  <p:slideViewPr>
    <p:cSldViewPr snapToGrid="0" snapToObjects="1">
      <p:cViewPr varScale="1">
        <p:scale>
          <a:sx n="136" d="100"/>
          <a:sy n="136" d="100"/>
        </p:scale>
        <p:origin x="20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3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3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3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Inverted Pyramid. Strategies. </a:t>
            </a:r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https://learn.k20center.ou.edu/strategy/173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906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Inverted Pyramid. Strategies. </a:t>
            </a:r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https://learn.k20center.ou.edu/strategy/173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829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Inverted Pyramid. Strategies. </a:t>
            </a:r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https://learn.k20center.ou.edu/strategy/173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701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499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Bell Ringers and Exit Tickets. Strategies. </a:t>
            </a:r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https://learn.k20center.ou.edu/strategy/125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759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Bell Ringers and Exit Tickets. Strategies. </a:t>
            </a:r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https://learn.k20center.ou.edu/strategy/125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351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Bell Ringers and Exit Tickets. Strategies. </a:t>
            </a:r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https://learn.k20center.ou.edu/strategy/125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053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vzulc7RlNpA?feature=oembed" TargetMode="Externa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93F4AC-8EBE-A8B7-1900-EA4E1B80A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09" y="1809093"/>
            <a:ext cx="2027555" cy="2057400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Even, Odd, or Neither? (Solution)</a:t>
            </a:r>
          </a:p>
        </p:txBody>
      </p:sp>
      <p:graphicFrame>
        <p:nvGraphicFramePr>
          <p:cNvPr id="4" name="Table Placeholder 10">
            <a:extLst>
              <a:ext uri="{FF2B5EF4-FFF2-40B4-BE49-F238E27FC236}">
                <a16:creationId xmlns:a16="http://schemas.microsoft.com/office/drawing/2014/main" id="{643F0A25-6552-1DFC-9CD7-2ECF0844D6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479184"/>
              </p:ext>
            </p:extLst>
          </p:nvPr>
        </p:nvGraphicFramePr>
        <p:xfrm>
          <a:off x="399393" y="1277007"/>
          <a:ext cx="8229599" cy="3605004"/>
        </p:xfrm>
        <a:graphic>
          <a:graphicData uri="http://schemas.openxmlformats.org/drawingml/2006/table">
            <a:tbl>
              <a:tblPr firstRow="1" firstCol="1" bandRow="1"/>
              <a:tblGrid>
                <a:gridCol w="2477622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2231013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3520964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414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Graph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Symmetry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Even, Odd, Neither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11456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This graph has point symmetry. It is symmetric with respect to the </a:t>
                      </a:r>
                      <a:b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origin.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</a:tbl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396C353-C3FC-1621-C690-3675EA24B6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09536"/>
              </p:ext>
            </p:extLst>
          </p:nvPr>
        </p:nvGraphicFramePr>
        <p:xfrm>
          <a:off x="723900" y="3951288"/>
          <a:ext cx="1778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77680" imgH="571320" progId="Equation.DSMT4">
                  <p:embed/>
                </p:oleObj>
              </mc:Choice>
              <mc:Fallback>
                <p:oleObj name="Equation" r:id="rId3" imgW="1777680" imgH="57132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396C353-C3FC-1621-C690-3675EA24B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3900" y="3951288"/>
                        <a:ext cx="17780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9A86E2A-B448-D494-029F-E7D4EF5C0C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16433"/>
              </p:ext>
            </p:extLst>
          </p:nvPr>
        </p:nvGraphicFramePr>
        <p:xfrm>
          <a:off x="5252438" y="1712479"/>
          <a:ext cx="2514600" cy="31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14600" imgH="3187440" progId="Equation.DSMT4">
                  <p:embed/>
                </p:oleObj>
              </mc:Choice>
              <mc:Fallback>
                <p:oleObj name="Equation" r:id="rId5" imgW="2514600" imgH="31874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9A86E2A-B448-D494-029F-E7D4EF5C0C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52438" y="1712479"/>
                        <a:ext cx="2514600" cy="318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75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219EAB-93F7-BF97-B94B-9A1276595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07" y="1853050"/>
            <a:ext cx="2038985" cy="1351915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Even, Odd, or Neither? (Solution)</a:t>
            </a:r>
          </a:p>
        </p:txBody>
      </p:sp>
      <p:graphicFrame>
        <p:nvGraphicFramePr>
          <p:cNvPr id="4" name="Table Placeholder 10">
            <a:extLst>
              <a:ext uri="{FF2B5EF4-FFF2-40B4-BE49-F238E27FC236}">
                <a16:creationId xmlns:a16="http://schemas.microsoft.com/office/drawing/2014/main" id="{643F0A25-6552-1DFC-9CD7-2ECF0844D6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525234"/>
              </p:ext>
            </p:extLst>
          </p:nvPr>
        </p:nvGraphicFramePr>
        <p:xfrm>
          <a:off x="399393" y="1277007"/>
          <a:ext cx="8229599" cy="2507724"/>
        </p:xfrm>
        <a:graphic>
          <a:graphicData uri="http://schemas.openxmlformats.org/drawingml/2006/table">
            <a:tbl>
              <a:tblPr firstRow="1" firstCol="1" bandRow="1"/>
              <a:tblGrid>
                <a:gridCol w="2477622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2231013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3520964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414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Graph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Symmetry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Even, Odd, Neither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11456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This graph has line symmetry. It is symmetric with respect to the </a:t>
                      </a:r>
                      <a:b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line 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0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</a:tbl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396C353-C3FC-1621-C690-3675EA24B6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479524"/>
              </p:ext>
            </p:extLst>
          </p:nvPr>
        </p:nvGraphicFramePr>
        <p:xfrm>
          <a:off x="1041400" y="3298332"/>
          <a:ext cx="1143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3000" imgH="342720" progId="Equation.DSMT4">
                  <p:embed/>
                </p:oleObj>
              </mc:Choice>
              <mc:Fallback>
                <p:oleObj name="Equation" r:id="rId3" imgW="1143000" imgH="34272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396C353-C3FC-1621-C690-3675EA24B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1400" y="3298332"/>
                        <a:ext cx="11430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9A86E2A-B448-D494-029F-E7D4EF5C0C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656638"/>
              </p:ext>
            </p:extLst>
          </p:nvPr>
        </p:nvGraphicFramePr>
        <p:xfrm>
          <a:off x="5334000" y="1797050"/>
          <a:ext cx="15875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87240" imgH="1460160" progId="Equation.DSMT4">
                  <p:embed/>
                </p:oleObj>
              </mc:Choice>
              <mc:Fallback>
                <p:oleObj name="Equation" r:id="rId5" imgW="1587240" imgH="14601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9A86E2A-B448-D494-029F-E7D4EF5C0C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0" y="1797050"/>
                        <a:ext cx="1587500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58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7050339" cy="2833826"/>
          </a:xfrm>
        </p:spPr>
        <p:txBody>
          <a:bodyPr>
            <a:normAutofit/>
          </a:bodyPr>
          <a:lstStyle/>
          <a:p>
            <a:r>
              <a:rPr lang="en-US" sz="2200" dirty="0"/>
              <a:t>Through your research, you have learned that, unfortunately, all but one of Hipparchus’ works have been lost, and very little is known of his life.</a:t>
            </a:r>
          </a:p>
          <a:p>
            <a:pPr lvl="0">
              <a:spcAft>
                <a:spcPts val="0"/>
              </a:spcAft>
            </a:pPr>
            <a:r>
              <a:rPr lang="en-US" sz="2200" dirty="0"/>
              <a:t>When you get to the dig site, you are momentarily dazzled by the beauty of the island.</a:t>
            </a:r>
          </a:p>
          <a:p>
            <a:pPr lvl="0">
              <a:spcAft>
                <a:spcPts val="0"/>
              </a:spcAft>
            </a:pPr>
            <a:r>
              <a:rPr lang="en-US" sz="2200" dirty="0"/>
              <a:t>But the team has unearthed a scroll that needs your attention.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Ancient Greece</a:t>
            </a:r>
          </a:p>
        </p:txBody>
      </p:sp>
    </p:spTree>
    <p:extLst>
      <p:ext uri="{BB962C8B-B14F-4D97-AF65-F5344CB8AC3E}">
        <p14:creationId xmlns:p14="http://schemas.microsoft.com/office/powerpoint/2010/main" val="72477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6687732" cy="2572118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en-US" sz="2200" dirty="0"/>
              <a:t>Being buried in rubble for centuries has taken its toll. </a:t>
            </a:r>
          </a:p>
          <a:p>
            <a:pPr lvl="0">
              <a:spcAft>
                <a:spcPts val="0"/>
              </a:spcAft>
            </a:pPr>
            <a:r>
              <a:rPr lang="en-US" sz="2200" dirty="0"/>
              <a:t>So, you unroll the scroll very carefully, inch by inch. Could this be one of his lost writings?</a:t>
            </a:r>
          </a:p>
          <a:p>
            <a:r>
              <a:rPr lang="en-US" sz="2200" dirty="0"/>
              <a:t>We are not sure how long this scroll is going to hold up in the wind from the Aegean Sea.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Ancient Greece</a:t>
            </a:r>
          </a:p>
        </p:txBody>
      </p:sp>
    </p:spTree>
    <p:extLst>
      <p:ext uri="{BB962C8B-B14F-4D97-AF65-F5344CB8AC3E}">
        <p14:creationId xmlns:p14="http://schemas.microsoft.com/office/powerpoint/2010/main" val="279039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Oh no! It has been torn into two pieces!</a:t>
            </a:r>
          </a:p>
          <a:p>
            <a:r>
              <a:rPr lang="en-US" dirty="0"/>
              <a:t>Grab a partner and examine your artifact.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Each pair needs 2 copies of The Scroll handout. One for Student A and one for Student B.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Work quickly to get through Steps 1-2 on your handout.</a:t>
            </a:r>
          </a:p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Scrolls: Steps 1-2</a:t>
            </a:r>
          </a:p>
        </p:txBody>
      </p:sp>
    </p:spTree>
    <p:extLst>
      <p:ext uri="{BB962C8B-B14F-4D97-AF65-F5344CB8AC3E}">
        <p14:creationId xmlns:p14="http://schemas.microsoft.com/office/powerpoint/2010/main" val="337769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4802188" cy="3434098"/>
          </a:xfrm>
        </p:spPr>
        <p:txBody>
          <a:bodyPr/>
          <a:lstStyle/>
          <a:p>
            <a:r>
              <a:rPr lang="en-US" dirty="0"/>
              <a:t>Now it’s time to figure out the problem together.</a:t>
            </a:r>
          </a:p>
          <a:p>
            <a:r>
              <a:rPr lang="en-US" dirty="0"/>
              <a:t>Use the information you just gathered to find the sum identity for sine.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Into the Unknown: Step 3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D213171-206C-CF9B-0C24-E235D43E38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499695"/>
              </p:ext>
            </p:extLst>
          </p:nvPr>
        </p:nvGraphicFramePr>
        <p:xfrm>
          <a:off x="1720850" y="3843338"/>
          <a:ext cx="1841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41400" imgH="469800" progId="Equation.DSMT4">
                  <p:embed/>
                </p:oleObj>
              </mc:Choice>
              <mc:Fallback>
                <p:oleObj name="Equation" r:id="rId2" imgW="18414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20850" y="3843338"/>
                        <a:ext cx="18415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phic 2">
            <a:extLst>
              <a:ext uri="{FF2B5EF4-FFF2-40B4-BE49-F238E27FC236}">
                <a16:creationId xmlns:a16="http://schemas.microsoft.com/office/drawing/2014/main" id="{864F44F9-0F78-8A28-9A36-FDC2571250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6206" r="23610" b="15966"/>
          <a:stretch/>
        </p:blipFill>
        <p:spPr bwMode="auto">
          <a:xfrm>
            <a:off x="5259388" y="817655"/>
            <a:ext cx="3552825" cy="388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987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1462" y="1309352"/>
            <a:ext cx="6185338" cy="3434098"/>
          </a:xfrm>
        </p:spPr>
        <p:txBody>
          <a:bodyPr/>
          <a:lstStyle/>
          <a:p>
            <a:r>
              <a:rPr lang="en-US" dirty="0"/>
              <a:t>What did your team discover?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Into the Unknown: Step 3</a:t>
            </a:r>
          </a:p>
        </p:txBody>
      </p:sp>
      <p:pic>
        <p:nvPicPr>
          <p:cNvPr id="4" name="Graphic 2">
            <a:extLst>
              <a:ext uri="{FF2B5EF4-FFF2-40B4-BE49-F238E27FC236}">
                <a16:creationId xmlns:a16="http://schemas.microsoft.com/office/drawing/2014/main" id="{864F44F9-0F78-8A28-9A36-FDC2571250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06" r="23610" b="15966"/>
          <a:stretch/>
        </p:blipFill>
        <p:spPr bwMode="auto">
          <a:xfrm>
            <a:off x="6680498" y="2641693"/>
            <a:ext cx="2006302" cy="2194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623A767-86A7-37B9-E148-4C47734707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633232"/>
              </p:ext>
            </p:extLst>
          </p:nvPr>
        </p:nvGraphicFramePr>
        <p:xfrm>
          <a:off x="667407" y="3648767"/>
          <a:ext cx="5880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79880" imgH="469800" progId="Equation.DSMT4">
                  <p:embed/>
                </p:oleObj>
              </mc:Choice>
              <mc:Fallback>
                <p:oleObj name="Equation" r:id="rId4" imgW="5879880" imgH="469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551BABB-EF23-87B4-F489-2552B792AD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7407" y="3648767"/>
                        <a:ext cx="58801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phic 1">
            <a:extLst>
              <a:ext uri="{FF2B5EF4-FFF2-40B4-BE49-F238E27FC236}">
                <a16:creationId xmlns:a16="http://schemas.microsoft.com/office/drawing/2014/main" id="{774AC7D8-9B81-A36E-C37F-22C4EAFFC7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60348" b="15555"/>
          <a:stretch/>
        </p:blipFill>
        <p:spPr bwMode="auto">
          <a:xfrm>
            <a:off x="457200" y="1309352"/>
            <a:ext cx="1970084" cy="2194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181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7488" y="1309352"/>
            <a:ext cx="4709311" cy="34340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Try to find the sum identity for cosine.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Into the Unknown: Cosine – Step 4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237DB8A-85D6-F862-CB4E-2777792535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11755"/>
              </p:ext>
            </p:extLst>
          </p:nvPr>
        </p:nvGraphicFramePr>
        <p:xfrm>
          <a:off x="5511800" y="2336800"/>
          <a:ext cx="1879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79560" imgH="469800" progId="Equation.DSMT4">
                  <p:embed/>
                </p:oleObj>
              </mc:Choice>
              <mc:Fallback>
                <p:oleObj name="Equation" r:id="rId3" imgW="1879560" imgH="4698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E374FFB-CB38-6474-3A48-2BFA53113B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1800" y="2336800"/>
                        <a:ext cx="18796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triangle with a purple arrow&#10;&#10;Description automatically generated">
            <a:extLst>
              <a:ext uri="{FF2B5EF4-FFF2-40B4-BE49-F238E27FC236}">
                <a16:creationId xmlns:a16="http://schemas.microsoft.com/office/drawing/2014/main" id="{20C56EBF-457D-321F-7F96-C2D80EF41C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57200" y="1447747"/>
            <a:ext cx="3151003" cy="271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6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7488" y="1309352"/>
            <a:ext cx="4709311" cy="34340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Find another pair and compare your proofs.</a:t>
            </a:r>
          </a:p>
          <a:p>
            <a:r>
              <a:rPr lang="en-US" dirty="0"/>
              <a:t>Did you get the same result?</a:t>
            </a:r>
          </a:p>
          <a:p>
            <a:r>
              <a:rPr lang="en-US" dirty="0"/>
              <a:t>Were your steps the same or different?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Into the Unknown: Cosine – Small Groups</a:t>
            </a:r>
          </a:p>
        </p:txBody>
      </p:sp>
      <p:pic>
        <p:nvPicPr>
          <p:cNvPr id="3" name="Picture 2" descr="A triangle with a purple arrow&#10;&#10;Description automatically generated">
            <a:extLst>
              <a:ext uri="{FF2B5EF4-FFF2-40B4-BE49-F238E27FC236}">
                <a16:creationId xmlns:a16="http://schemas.microsoft.com/office/drawing/2014/main" id="{20C56EBF-457D-321F-7F96-C2D80EF41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57200" y="1447747"/>
            <a:ext cx="3151003" cy="271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6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7488" y="1309352"/>
            <a:ext cx="4709311" cy="34340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Did we all get the same result?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Into the Unknown: Cosine – Whole Class</a:t>
            </a:r>
          </a:p>
        </p:txBody>
      </p:sp>
      <p:pic>
        <p:nvPicPr>
          <p:cNvPr id="3" name="Picture 2" descr="A triangle with a purple arrow&#10;&#10;Description automatically generated">
            <a:extLst>
              <a:ext uri="{FF2B5EF4-FFF2-40B4-BE49-F238E27FC236}">
                <a16:creationId xmlns:a16="http://schemas.microsoft.com/office/drawing/2014/main" id="{20C56EBF-457D-321F-7F96-C2D80EF41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57200" y="1447747"/>
            <a:ext cx="3151003" cy="2717906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5060BC6-9898-06C2-657C-0DA674E3B2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505278"/>
              </p:ext>
            </p:extLst>
          </p:nvPr>
        </p:nvGraphicFramePr>
        <p:xfrm>
          <a:off x="2768600" y="3398708"/>
          <a:ext cx="5918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18040" imgH="469800" progId="Equation.DSMT4">
                  <p:embed/>
                </p:oleObj>
              </mc:Choice>
              <mc:Fallback>
                <p:oleObj name="Equation" r:id="rId4" imgW="5918040" imgH="4698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2F87C7F-8966-5EA2-BBE0-A0220276BE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68600" y="3398708"/>
                        <a:ext cx="59182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817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Trig Identities, Part 3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Sum, Difference, and Double-Angle Identities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7176463" cy="3434098"/>
          </a:xfrm>
        </p:spPr>
        <p:txBody>
          <a:bodyPr>
            <a:normAutofit fontScale="92500"/>
          </a:bodyPr>
          <a:lstStyle/>
          <a:p>
            <a:r>
              <a:rPr lang="en-US" dirty="0"/>
              <a:t>The scroll has started to crumble.</a:t>
            </a:r>
          </a:p>
          <a:p>
            <a:r>
              <a:rPr lang="en-US" dirty="0"/>
              <a:t>Luckily, you have collected the information you need.</a:t>
            </a:r>
          </a:p>
          <a:p>
            <a:r>
              <a:rPr lang="en-US" dirty="0"/>
              <a:t>There are some additional artifacts that have been brought to your attention. What else can we prove?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Use the sum identities for sine and cosine</a:t>
            </a:r>
            <a:br>
              <a:rPr lang="en-US" dirty="0"/>
            </a:br>
            <a:r>
              <a:rPr lang="en-US" dirty="0"/>
              <a:t>to find new identities.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Artifacts</a:t>
            </a:r>
          </a:p>
        </p:txBody>
      </p:sp>
    </p:spTree>
    <p:extLst>
      <p:ext uri="{BB962C8B-B14F-4D97-AF65-F5344CB8AC3E}">
        <p14:creationId xmlns:p14="http://schemas.microsoft.com/office/powerpoint/2010/main" val="1260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with a partner on this epic quest </a:t>
            </a:r>
            <a:br>
              <a:rPr lang="en-US" dirty="0"/>
            </a:br>
            <a:r>
              <a:rPr lang="en-US" dirty="0"/>
              <a:t>to inspect each artifact carefully.</a:t>
            </a:r>
          </a:p>
          <a:p>
            <a:r>
              <a:rPr lang="en-US" dirty="0"/>
              <a:t>After checking your work for Artifact 1, collect Artifact 2 and begin inspecting. Repeat for Artifact 3.</a:t>
            </a:r>
          </a:p>
          <a:p>
            <a:r>
              <a:rPr lang="en-US" dirty="0"/>
              <a:t>Record </a:t>
            </a:r>
            <a:r>
              <a:rPr lang="en-US" b="1" dirty="0"/>
              <a:t>all</a:t>
            </a:r>
            <a:r>
              <a:rPr lang="en-US" dirty="0"/>
              <a:t> of your work (which will become your </a:t>
            </a:r>
            <a:r>
              <a:rPr lang="en-US" i="1" dirty="0"/>
              <a:t>research papers</a:t>
            </a:r>
            <a:r>
              <a:rPr lang="en-US" dirty="0"/>
              <a:t>) on a piece of notebook paper.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Artifacts</a:t>
            </a:r>
          </a:p>
        </p:txBody>
      </p:sp>
      <p:pic>
        <p:nvPicPr>
          <p:cNvPr id="2" name="Online Media 1" title="Indiana Jones | Adventurous Ambient Soundscapes with Epic Music from the Film Series, 4 Scenes in 4k">
            <a:hlinkClick r:id="" action="ppaction://media"/>
            <a:extLst>
              <a:ext uri="{FF2B5EF4-FFF2-40B4-BE49-F238E27FC236}">
                <a16:creationId xmlns:a16="http://schemas.microsoft.com/office/drawing/2014/main" id="{374113E0-080A-B3D0-E1F1-6B309C7B9B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146800" y="446947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6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Belongs in a Museum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B7AD8F8-D4DF-27FC-A866-F7582AB18A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030032"/>
              </p:ext>
            </p:extLst>
          </p:nvPr>
        </p:nvGraphicFramePr>
        <p:xfrm>
          <a:off x="523023" y="1331654"/>
          <a:ext cx="4533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33840" imgH="482400" progId="Equation.DSMT4">
                  <p:embed/>
                </p:oleObj>
              </mc:Choice>
              <mc:Fallback>
                <p:oleObj name="Equation" r:id="rId3" imgW="45338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3023" y="1331654"/>
                        <a:ext cx="45339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715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Belongs in a Museum (Solution)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6DD3B1A-B1C7-FD82-B0FE-54CBAC0A59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158138"/>
              </p:ext>
            </p:extLst>
          </p:nvPr>
        </p:nvGraphicFramePr>
        <p:xfrm>
          <a:off x="303213" y="1285875"/>
          <a:ext cx="861060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610480" imgH="2958840" progId="Equation.DSMT4">
                  <p:embed/>
                </p:oleObj>
              </mc:Choice>
              <mc:Fallback>
                <p:oleObj name="Equation" r:id="rId3" imgW="8610480" imgH="29588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6DD3B1A-B1C7-FD82-B0FE-54CBAC0A59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213" y="1285875"/>
                        <a:ext cx="8610600" cy="295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903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Belongs in a Museum (Solution)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6DD3B1A-B1C7-FD82-B0FE-54CBAC0A59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649804"/>
              </p:ext>
            </p:extLst>
          </p:nvPr>
        </p:nvGraphicFramePr>
        <p:xfrm>
          <a:off x="1185567" y="1333500"/>
          <a:ext cx="4902200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902120" imgH="2476440" progId="Equation.DSMT4">
                  <p:embed/>
                </p:oleObj>
              </mc:Choice>
              <mc:Fallback>
                <p:oleObj name="Equation" r:id="rId3" imgW="4902120" imgH="24764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B7AD8F8-D4DF-27FC-A866-F7582AB18A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5567" y="1333500"/>
                        <a:ext cx="4902200" cy="247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190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563" indent="0">
              <a:buNone/>
            </a:pPr>
            <a:r>
              <a:rPr lang="en-US" dirty="0"/>
              <a:t>How do we use trigonometric identities?</a:t>
            </a:r>
          </a:p>
          <a:p>
            <a:pPr marL="5556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3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575D-3662-4A13-BACA-E7044AD3F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42" y="558731"/>
            <a:ext cx="7772400" cy="1021842"/>
          </a:xfrm>
        </p:spPr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4266-61E7-4912-8A51-C9B03DDB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1823546"/>
            <a:ext cx="7772400" cy="1852126"/>
          </a:xfrm>
        </p:spPr>
        <p:txBody>
          <a:bodyPr>
            <a:normAutofit/>
          </a:bodyPr>
          <a:lstStyle/>
          <a:p>
            <a:r>
              <a:rPr lang="en-US" dirty="0"/>
              <a:t>Use sum, difference, and/or double-angle identities to simplify expressions.</a:t>
            </a:r>
          </a:p>
          <a:p>
            <a:r>
              <a:rPr lang="en-US" dirty="0"/>
              <a:t>Verify trigonometric identities.</a:t>
            </a:r>
          </a:p>
        </p:txBody>
      </p:sp>
    </p:spTree>
    <p:extLst>
      <p:ext uri="{BB962C8B-B14F-4D97-AF65-F5344CB8AC3E}">
        <p14:creationId xmlns:p14="http://schemas.microsoft.com/office/powerpoint/2010/main" val="14950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434" y="1148544"/>
            <a:ext cx="6880071" cy="3434098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en-US" sz="2200" dirty="0"/>
              <a:t>Wake up! The taxi to take you to the airport is on its way.</a:t>
            </a:r>
          </a:p>
          <a:p>
            <a:pPr lvl="0">
              <a:spcAft>
                <a:spcPts val="0"/>
              </a:spcAft>
            </a:pPr>
            <a:r>
              <a:rPr lang="en-US" sz="2200" dirty="0"/>
              <a:t>Pack your bag and put on your archeologist’s hat.</a:t>
            </a:r>
          </a:p>
          <a:p>
            <a:pPr lvl="0">
              <a:spcAft>
                <a:spcPts val="0"/>
              </a:spcAft>
            </a:pPr>
            <a:r>
              <a:rPr lang="en-US" sz="2200" dirty="0"/>
              <a:t>The meter is running!</a:t>
            </a:r>
          </a:p>
          <a:p>
            <a:pPr lvl="0">
              <a:spcAft>
                <a:spcPts val="0"/>
              </a:spcAft>
            </a:pPr>
            <a:r>
              <a:rPr lang="en-US" sz="2200" dirty="0"/>
              <a:t>Your ticket says you are going to Rhodes, Greece. </a:t>
            </a:r>
          </a:p>
          <a:p>
            <a:pPr lvl="0">
              <a:spcAft>
                <a:spcPts val="0"/>
              </a:spcAft>
            </a:pPr>
            <a:r>
              <a:rPr lang="en-US" sz="2200" dirty="0"/>
              <a:t>You have it on good authority that some ancient trigonometry artifacts have been found there.</a:t>
            </a:r>
          </a:p>
          <a:p>
            <a:pPr lvl="0">
              <a:spcAft>
                <a:spcPts val="0"/>
              </a:spcAft>
            </a:pPr>
            <a:r>
              <a:rPr lang="en-US" sz="2200" dirty="0"/>
              <a:t>You have 19 hours and 42 minutes before arriving. It’s  time to catch up on some basics.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10" y="149592"/>
            <a:ext cx="8229600" cy="857250"/>
          </a:xfrm>
        </p:spPr>
        <p:txBody>
          <a:bodyPr/>
          <a:lstStyle/>
          <a:p>
            <a:r>
              <a:rPr lang="en-US" dirty="0"/>
              <a:t>Setting the Scene</a:t>
            </a:r>
          </a:p>
        </p:txBody>
      </p:sp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But first some history:</a:t>
            </a:r>
          </a:p>
          <a:p>
            <a:pPr marL="227013" lvl="1" indent="-227013">
              <a:buClr>
                <a:schemeClr val="accent4"/>
              </a:buClr>
            </a:pPr>
            <a:r>
              <a:rPr lang="en-US" sz="2200" dirty="0"/>
              <a:t>Hipparchus (</a:t>
            </a:r>
            <a:r>
              <a:rPr lang="en-US" sz="2200" dirty="0" err="1"/>
              <a:t>huh·paar·kuhs</a:t>
            </a:r>
            <a:r>
              <a:rPr lang="en-US" sz="2200" dirty="0"/>
              <a:t>), a Greek astronomer, was fascinated with both astronomy and mathematics. He is thought to have written many works using trigonometry and is known as the </a:t>
            </a:r>
            <a:r>
              <a:rPr lang="en-US" sz="2200" i="1" dirty="0"/>
              <a:t>Founder of Trigonometry</a:t>
            </a:r>
            <a:r>
              <a:rPr lang="en-US" sz="2200" dirty="0"/>
              <a:t>.</a:t>
            </a:r>
          </a:p>
          <a:p>
            <a:pPr marL="227013" lvl="1" indent="-227013">
              <a:buClr>
                <a:schemeClr val="accent4"/>
              </a:buClr>
            </a:pPr>
            <a:r>
              <a:rPr lang="en-US" sz="2200" dirty="0"/>
              <a:t>He recorded observations during the second century BCE and was exceptionally precise. One of his accomplishments was estimating the length of a year within seven minutes of accuracy.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Hipparchus, The Founder of Trigonometry</a:t>
            </a:r>
          </a:p>
        </p:txBody>
      </p:sp>
    </p:spTree>
    <p:extLst>
      <p:ext uri="{BB962C8B-B14F-4D97-AF65-F5344CB8AC3E}">
        <p14:creationId xmlns:p14="http://schemas.microsoft.com/office/powerpoint/2010/main" val="224509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Before you arrive on site, you want to brush up on some basics:</a:t>
            </a:r>
          </a:p>
          <a:p>
            <a:r>
              <a:rPr lang="en-US" sz="2400" dirty="0"/>
              <a:t>The symmetry of a graph can help us decide if we should check whether a function is even, odd, or neither.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Even functions</a:t>
            </a:r>
            <a:r>
              <a:rPr lang="en-US" sz="2400" dirty="0"/>
              <a:t> are symmetric about the y-axis.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Odd functions</a:t>
            </a:r>
            <a:r>
              <a:rPr lang="en-US" sz="2400" dirty="0"/>
              <a:t> are symmetric about the origin.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Even, Odd, or Neither?</a:t>
            </a:r>
          </a:p>
        </p:txBody>
      </p:sp>
    </p:spTree>
    <p:extLst>
      <p:ext uri="{BB962C8B-B14F-4D97-AF65-F5344CB8AC3E}">
        <p14:creationId xmlns:p14="http://schemas.microsoft.com/office/powerpoint/2010/main" val="324365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Even, Odd, or Neither? (Solution)</a:t>
            </a:r>
          </a:p>
        </p:txBody>
      </p:sp>
      <p:graphicFrame>
        <p:nvGraphicFramePr>
          <p:cNvPr id="4" name="Table Placeholder 10">
            <a:extLst>
              <a:ext uri="{FF2B5EF4-FFF2-40B4-BE49-F238E27FC236}">
                <a16:creationId xmlns:a16="http://schemas.microsoft.com/office/drawing/2014/main" id="{643F0A25-6552-1DFC-9CD7-2ECF0844D6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312026"/>
              </p:ext>
            </p:extLst>
          </p:nvPr>
        </p:nvGraphicFramePr>
        <p:xfrm>
          <a:off x="399393" y="1277007"/>
          <a:ext cx="8229599" cy="3330684"/>
        </p:xfrm>
        <a:graphic>
          <a:graphicData uri="http://schemas.openxmlformats.org/drawingml/2006/table">
            <a:tbl>
              <a:tblPr firstRow="1" firstCol="1" bandRow="1"/>
              <a:tblGrid>
                <a:gridCol w="2477622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2231013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3520964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414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Graph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Symmetry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Even, Odd, Neither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11456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This graph has line symmetry. It is symmetric with respect to the </a:t>
                      </a:r>
                      <a:b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line 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= 1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46969A0-BB00-F480-D353-7B253245F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04" y="1809093"/>
            <a:ext cx="2042160" cy="2057400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396C353-C3FC-1621-C690-3675EA24B6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90940"/>
              </p:ext>
            </p:extLst>
          </p:nvPr>
        </p:nvGraphicFramePr>
        <p:xfrm>
          <a:off x="679734" y="4046592"/>
          <a:ext cx="1866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66600" imgH="380880" progId="Equation.DSMT4">
                  <p:embed/>
                </p:oleObj>
              </mc:Choice>
              <mc:Fallback>
                <p:oleObj name="Equation" r:id="rId3" imgW="18666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9734" y="4046592"/>
                        <a:ext cx="18669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9A86E2A-B448-D494-029F-E7D4EF5C0C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96094"/>
              </p:ext>
            </p:extLst>
          </p:nvPr>
        </p:nvGraphicFramePr>
        <p:xfrm>
          <a:off x="5497786" y="1785992"/>
          <a:ext cx="2552700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52400" imgH="2450880" progId="Equation.DSMT4">
                  <p:embed/>
                </p:oleObj>
              </mc:Choice>
              <mc:Fallback>
                <p:oleObj name="Equation" r:id="rId5" imgW="2552400" imgH="245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97786" y="1785992"/>
                        <a:ext cx="2552700" cy="245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432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Even, Odd, or Neither? (Solution)</a:t>
            </a:r>
          </a:p>
        </p:txBody>
      </p:sp>
      <p:graphicFrame>
        <p:nvGraphicFramePr>
          <p:cNvPr id="4" name="Table Placeholder 10">
            <a:extLst>
              <a:ext uri="{FF2B5EF4-FFF2-40B4-BE49-F238E27FC236}">
                <a16:creationId xmlns:a16="http://schemas.microsoft.com/office/drawing/2014/main" id="{643F0A25-6552-1DFC-9CD7-2ECF0844D6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296091"/>
              </p:ext>
            </p:extLst>
          </p:nvPr>
        </p:nvGraphicFramePr>
        <p:xfrm>
          <a:off x="399393" y="1277007"/>
          <a:ext cx="8229599" cy="2507724"/>
        </p:xfrm>
        <a:graphic>
          <a:graphicData uri="http://schemas.openxmlformats.org/drawingml/2006/table">
            <a:tbl>
              <a:tblPr firstRow="1" firstCol="1" bandRow="1"/>
              <a:tblGrid>
                <a:gridCol w="2477622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2231013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3520964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414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Graph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Symmetry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Even, Odd, Neither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11456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This graph has point symmetry. It is symmetric with respect to the </a:t>
                      </a:r>
                      <a:b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origin.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</a:tbl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396C353-C3FC-1621-C690-3675EA24B6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470813"/>
              </p:ext>
            </p:extLst>
          </p:nvPr>
        </p:nvGraphicFramePr>
        <p:xfrm>
          <a:off x="1041400" y="3298332"/>
          <a:ext cx="1143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342720" progId="Equation.DSMT4">
                  <p:embed/>
                </p:oleObj>
              </mc:Choice>
              <mc:Fallback>
                <p:oleObj name="Equation" r:id="rId2" imgW="1143000" imgH="34272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396C353-C3FC-1621-C690-3675EA24B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1400" y="3298332"/>
                        <a:ext cx="11430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9A86E2A-B448-D494-029F-E7D4EF5C0C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255617"/>
              </p:ext>
            </p:extLst>
          </p:nvPr>
        </p:nvGraphicFramePr>
        <p:xfrm>
          <a:off x="5308326" y="1797487"/>
          <a:ext cx="16383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38000" imgH="1460160" progId="Equation.DSMT4">
                  <p:embed/>
                </p:oleObj>
              </mc:Choice>
              <mc:Fallback>
                <p:oleObj name="Equation" r:id="rId4" imgW="1638000" imgH="14601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9A86E2A-B448-D494-029F-E7D4EF5C0C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08326" y="1797487"/>
                        <a:ext cx="1638300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FE0A6A8-4F4C-B98D-6FF2-0DB8DDDBA4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279" y="1853050"/>
            <a:ext cx="2038985" cy="134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3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 Template" id="{418F4C7D-6FF6-4BC3-8FFB-630639050169}" vid="{6C158D59-EBB1-47A7-9CFF-6E4552F2CE41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Template</Template>
  <TotalTime>760</TotalTime>
  <Words>979</Words>
  <Application>Microsoft Macintosh PowerPoint</Application>
  <PresentationFormat>On-screen Show (16:9)</PresentationFormat>
  <Paragraphs>119</Paragraphs>
  <Slides>24</Slides>
  <Notes>8</Notes>
  <HiddenSlides>2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Wingdings 2</vt:lpstr>
      <vt:lpstr>LEARN theme</vt:lpstr>
      <vt:lpstr>Equation</vt:lpstr>
      <vt:lpstr>PowerPoint Presentation</vt:lpstr>
      <vt:lpstr>Trig Identities, Part 3</vt:lpstr>
      <vt:lpstr>Essential Question</vt:lpstr>
      <vt:lpstr>Lesson Objectives</vt:lpstr>
      <vt:lpstr>Setting the Scene</vt:lpstr>
      <vt:lpstr>Hipparchus, The Founder of Trigonometry</vt:lpstr>
      <vt:lpstr>Even, Odd, or Neither?</vt:lpstr>
      <vt:lpstr>Even, Odd, or Neither? (Solution)</vt:lpstr>
      <vt:lpstr>Even, Odd, or Neither? (Solution)</vt:lpstr>
      <vt:lpstr>Even, Odd, or Neither? (Solution)</vt:lpstr>
      <vt:lpstr>Even, Odd, or Neither? (Solution)</vt:lpstr>
      <vt:lpstr>Ancient Greece</vt:lpstr>
      <vt:lpstr>Ancient Greece</vt:lpstr>
      <vt:lpstr>The Scrolls: Steps 1-2</vt:lpstr>
      <vt:lpstr>Into the Unknown: Step 3</vt:lpstr>
      <vt:lpstr>Into the Unknown: Step 3</vt:lpstr>
      <vt:lpstr>Into the Unknown: Cosine – Step 4</vt:lpstr>
      <vt:lpstr>Into the Unknown: Cosine – Small Groups</vt:lpstr>
      <vt:lpstr>Into the Unknown: Cosine – Whole Class</vt:lpstr>
      <vt:lpstr>Artifacts</vt:lpstr>
      <vt:lpstr>Artifacts</vt:lpstr>
      <vt:lpstr>It Belongs in a Museum</vt:lpstr>
      <vt:lpstr>It Belongs in a Museum (Solution)</vt:lpstr>
      <vt:lpstr>It Belongs in a Museum (Solution)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Eike, Michell L.</dc:creator>
  <cp:lastModifiedBy>Shogren, Caitlin E.</cp:lastModifiedBy>
  <cp:revision>15</cp:revision>
  <dcterms:created xsi:type="dcterms:W3CDTF">2023-07-03T17:41:28Z</dcterms:created>
  <dcterms:modified xsi:type="dcterms:W3CDTF">2023-08-28T21:29:02Z</dcterms:modified>
</cp:coreProperties>
</file>