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9"/>
  </p:notesMasterIdLst>
  <p:sldIdLst>
    <p:sldId id="256" r:id="rId2"/>
    <p:sldId id="262" r:id="rId3"/>
    <p:sldId id="263" r:id="rId4"/>
    <p:sldId id="266" r:id="rId5"/>
    <p:sldId id="267" r:id="rId6"/>
    <p:sldId id="265" r:id="rId7"/>
    <p:sldId id="264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7"/>
  </p:normalViewPr>
  <p:slideViewPr>
    <p:cSldViewPr snapToGrid="0">
      <p:cViewPr varScale="1">
        <p:scale>
          <a:sx n="118" d="100"/>
          <a:sy n="118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18841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692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2837700"/>
            <a:ext cx="3458700" cy="2305800"/>
            <a:chOff x="310150" y="-217625"/>
            <a:chExt cx="3458700" cy="2305800"/>
          </a:xfrm>
        </p:grpSpPr>
        <p:grpSp>
          <p:nvGrpSpPr>
            <p:cNvPr id="11" name="Shape 11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" name="Shape 12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" name="Shape 13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" name="Shape 17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" name="Shape 18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" name="Shape 1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" name="Shape 2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" name="Shape 2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25" name="Shape 2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26" name="Shape 2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7" name="Shape 2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8" name="Shape 2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" name="Shape 3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" name="Shape 3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" name="Shape 3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pic>
        <p:nvPicPr>
          <p:cNvPr id="40" name="Shape 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18150" y="2017600"/>
            <a:ext cx="4707699" cy="110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1A283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5" name="Shape 215"/>
          <p:cNvGrpSpPr/>
          <p:nvPr/>
        </p:nvGrpSpPr>
        <p:grpSpPr>
          <a:xfrm flipH="1">
            <a:off x="5685300" y="2837825"/>
            <a:ext cx="3458700" cy="2305800"/>
            <a:chOff x="803750" y="-275225"/>
            <a:chExt cx="3458700" cy="2305800"/>
          </a:xfrm>
        </p:grpSpPr>
        <p:grpSp>
          <p:nvGrpSpPr>
            <p:cNvPr id="216" name="Shape 21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17" name="Shape 21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8" name="Shape 21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2" name="Shape 22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23" name="Shape 22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24" name="Shape 2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6" name="Shape 2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7" name="Shape 2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8" name="Shape 2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9" name="Shape 2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rgbClr val="1A2836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9A821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35" name="Shape 23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236" name="Shape 23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37" name="Shape 23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8" name="Shape 23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9" name="Shape 23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0" name="Shape 24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1" name="Shape 24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2" name="Shape 24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43" name="Shape 24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44" name="Shape 2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5" name="Shape 2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6" name="Shape 2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7" name="Shape 2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9" name="Shape 2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rgbClr val="9A8219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434343"/>
                </a:solidFill>
              </a:rPr>
              <a:t>‹#›</a:t>
            </a:fld>
            <a:endParaRPr lang="en">
              <a:solidFill>
                <a:srgbClr val="43434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258" name="Shape 258"/>
          <p:cNvSpPr/>
          <p:nvPr/>
        </p:nvSpPr>
        <p:spPr>
          <a:xfrm rot="10800000">
            <a:off x="0" y="0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59" name="Shape 259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260" name="Shape 260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1" name="Shape 26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2" name="Shape 26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4" name="Shape 26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67" name="Shape 267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8" name="Shape 26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3" name="Shape 27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rgbClr val="383838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Shape 27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276" name="Shape 27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2" name="Shape 282"/>
          <p:cNvGrpSpPr/>
          <p:nvPr/>
        </p:nvGrpSpPr>
        <p:grpSpPr>
          <a:xfrm>
            <a:off x="-157" y="3772619"/>
            <a:ext cx="2056197" cy="1370798"/>
            <a:chOff x="3274650" y="-614875"/>
            <a:chExt cx="3458700" cy="2305800"/>
          </a:xfrm>
        </p:grpSpPr>
        <p:sp>
          <p:nvSpPr>
            <p:cNvPr id="283" name="Shape 28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89" name="Shape 28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0" name="Shape 2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red">
    <p:bg>
      <p:bgPr>
        <a:solidFill>
          <a:srgbClr val="6B1214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294" name="Shape 294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295" name="Shape 295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96" name="Shape 2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7" name="Shape 2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8" name="Shape 2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9" name="Shape 2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0" name="Shape 3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1" name="Shape 3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02" name="Shape 302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03" name="Shape 3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4" name="Shape 3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5" name="Shape 3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6" name="Shape 3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7" name="Shape 3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8" name="Shape 3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09" name="Shape 309"/>
          <p:cNvGrpSpPr/>
          <p:nvPr/>
        </p:nvGrpSpPr>
        <p:grpSpPr>
          <a:xfrm>
            <a:off x="846" y="3751278"/>
            <a:ext cx="2075219" cy="1383480"/>
            <a:chOff x="310150" y="-217625"/>
            <a:chExt cx="3458700" cy="2305800"/>
          </a:xfrm>
        </p:grpSpPr>
        <p:grpSp>
          <p:nvGrpSpPr>
            <p:cNvPr id="310" name="Shape 31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1" name="Shape 31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2" name="Shape 31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3" name="Shape 31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4" name="Shape 31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5" name="Shape 31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6" name="Shape 31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17" name="Shape 31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8" name="Shape 31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9" name="Shape 31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0" name="Shape 32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1" name="Shape 32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2" name="Shape 32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3" name="Shape 32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blue">
    <p:bg>
      <p:bgPr>
        <a:solidFill>
          <a:srgbClr val="1A2836"/>
        </a:solid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327" name="Shape 327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328" name="Shape 328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29" name="Shape 32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4" name="Shape 33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5" name="Shape 335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36" name="Shape 33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8" name="Shape 33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9" name="Shape 33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42" name="Shape 342"/>
          <p:cNvGrpSpPr/>
          <p:nvPr/>
        </p:nvGrpSpPr>
        <p:grpSpPr>
          <a:xfrm>
            <a:off x="804" y="3757353"/>
            <a:ext cx="2065881" cy="1377254"/>
            <a:chOff x="803750" y="-275225"/>
            <a:chExt cx="3458700" cy="2305800"/>
          </a:xfrm>
        </p:grpSpPr>
        <p:grpSp>
          <p:nvGrpSpPr>
            <p:cNvPr id="343" name="Shape 34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4" name="Shape 3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7" name="Shape 3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50" name="Shape 350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51" name="Shape 35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3" name="Shape 35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4" name="Shape 35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06" name="Shape 4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09" name="Shape 40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0" name="Shape 41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11" name="Shape 411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412" name="Shape 41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13" name="Shape 41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4" name="Shape 41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5" name="Shape 41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6" name="Shape 41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7" name="Shape 41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8" name="Shape 41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419" name="Shape 41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20" name="Shape 42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1" name="Shape 42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2" name="Shape 42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3" name="Shape 42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4" name="Shape 42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 gray">
    <p:bg>
      <p:bgPr>
        <a:solidFill>
          <a:srgbClr val="43434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5" name="Shape 4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46" name="Shape 4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blue">
    <p:bg>
      <p:bgPr>
        <a:solidFill>
          <a:srgbClr val="1A2836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75" name="Shape 7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76" name="Shape 7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77" name="Shape 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8" name="Shape 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9" name="Shape 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0" name="Shape 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1" name="Shape 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2" name="Shape 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83" name="Shape 8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84" name="Shape 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5" name="Shape 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9" name="Shape 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yellow">
    <p:bg>
      <p:bgPr>
        <a:solidFill>
          <a:srgbClr val="9A8219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ct val="100000"/>
              <a:buNone/>
              <a:defRPr sz="2800">
                <a:solidFill>
                  <a:srgbClr val="EFEFE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94" name="Shape 94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95" name="Shape 95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96" name="Shape 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1" name="Shape 1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02" name="Shape 10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03" name="Shape 1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4" name="Shape 1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8" name="Shape 1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rgbClr val="43434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12" name="Shape 112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113" name="Shape 11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red">
    <p:bg>
      <p:bgPr>
        <a:solidFill>
          <a:srgbClr val="6B1214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22" name="Shape 122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123" name="Shape 12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4" name="Shape 1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5" name="Shape 1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6" name="Shape 1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9" name="Shape 1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31" name="Shape 13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yellow">
    <p:bg>
      <p:bgPr>
        <a:solidFill>
          <a:srgbClr val="9A8219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58" name="Shape 158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159" name="Shape 15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0" name="Shape 16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4" name="Shape 16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5" name="Shape 16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66" name="Shape 16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7" name="Shape 16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75" name="Shape 17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176" name="Shape 17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77" name="Shape 1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8" name="Shape 1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2" name="Shape 1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3" name="Shape 18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84" name="Shape 1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5" name="Shape 1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6" name="Shape 1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6B121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95" name="Shape 195"/>
          <p:cNvGrpSpPr/>
          <p:nvPr/>
        </p:nvGrpSpPr>
        <p:grpSpPr>
          <a:xfrm flipH="1">
            <a:off x="5685300" y="2837700"/>
            <a:ext cx="3458700" cy="2305800"/>
            <a:chOff x="310150" y="-217625"/>
            <a:chExt cx="3458700" cy="2305800"/>
          </a:xfrm>
        </p:grpSpPr>
        <p:grpSp>
          <p:nvGrpSpPr>
            <p:cNvPr id="196" name="Shape 196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7" name="Shape 19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8" name="Shape 19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2" name="Shape 20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03" name="Shape 20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04" name="Shape 20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5" name="Shape 20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7" name="Shape 20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8" name="Shape 20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9" name="Shape 20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7" r:id="rId16"/>
    <p:sldLayoutId id="2147483668" r:id="rId17"/>
    <p:sldLayoutId id="2147483669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1856" y="3276052"/>
            <a:ext cx="4190452" cy="5232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When Should the Courts Act?</a:t>
            </a:r>
            <a:endParaRPr lang="en-US" dirty="0" smtClean="0"/>
          </a:p>
          <a:p>
            <a:pPr algn="ctr"/>
            <a:r>
              <a:rPr lang="en-US" dirty="0" smtClean="0"/>
              <a:t>A US Government Lesson</a:t>
            </a:r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cartoon mean?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2475"/>
            <a:ext cx="4297993" cy="3991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97993" y="1166884"/>
            <a:ext cx="4780223" cy="28931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base"/>
            <a:r>
              <a:rPr lang="en-US" dirty="0" smtClean="0"/>
              <a:t>1.Who </a:t>
            </a:r>
            <a:r>
              <a:rPr lang="en-US" dirty="0"/>
              <a:t>or what do each of the buildings in the cartoon represent</a:t>
            </a:r>
            <a:r>
              <a:rPr lang="en-US" dirty="0" smtClean="0"/>
              <a:t>?</a:t>
            </a:r>
          </a:p>
          <a:p>
            <a:pPr fontAlgn="base"/>
            <a:endParaRPr lang="en-US" dirty="0" smtClean="0"/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2. How </a:t>
            </a:r>
            <a:r>
              <a:rPr lang="en-US" dirty="0"/>
              <a:t>do these groups interact with each other</a:t>
            </a:r>
            <a:r>
              <a:rPr lang="en-US" dirty="0" smtClean="0"/>
              <a:t>?</a:t>
            </a:r>
          </a:p>
          <a:p>
            <a:pPr fontAlgn="base"/>
            <a:endParaRPr lang="en-US" dirty="0" smtClean="0"/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3. What </a:t>
            </a:r>
            <a:r>
              <a:rPr lang="en-US" dirty="0"/>
              <a:t>does it mean when the third building says, “We can fix that!”  </a:t>
            </a:r>
            <a:r>
              <a:rPr lang="en-US" dirty="0" smtClean="0"/>
              <a:t>What is their role?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5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43401"/>
            <a:ext cx="8520600" cy="4325474"/>
          </a:xfrm>
        </p:spPr>
        <p:txBody>
          <a:bodyPr/>
          <a:lstStyle/>
          <a:p>
            <a:pPr algn="ctr">
              <a:buNone/>
            </a:pPr>
            <a:r>
              <a:rPr lang="en-US" i="1" dirty="0"/>
              <a:t>What is the difference between judicial activism or judicial restraint? </a:t>
            </a: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Activism??   	</a:t>
            </a:r>
            <a:r>
              <a:rPr lang="en-US" dirty="0" smtClean="0"/>
              <a:t>			</a:t>
            </a:r>
            <a:r>
              <a:rPr lang="en-US" b="1" dirty="0" smtClean="0"/>
              <a:t>Restraint??</a:t>
            </a:r>
          </a:p>
          <a:p>
            <a:pPr algn="ctr">
              <a:buNone/>
            </a:pPr>
            <a:endParaRPr lang="en-US" b="1" dirty="0"/>
          </a:p>
          <a:p>
            <a:pPr algn="ctr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76" y="2021372"/>
            <a:ext cx="5552184" cy="31221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719" y="661405"/>
            <a:ext cx="1587318" cy="1359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05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26050"/>
            <a:ext cx="8520600" cy="572700"/>
          </a:xfrm>
        </p:spPr>
        <p:txBody>
          <a:bodyPr/>
          <a:lstStyle/>
          <a:p>
            <a:r>
              <a:rPr lang="en-US" dirty="0" smtClean="0"/>
              <a:t>Judicial Activism or Judicial Restraint?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271" y="798750"/>
            <a:ext cx="4670676" cy="433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82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905" y="71825"/>
            <a:ext cx="8520600" cy="572700"/>
          </a:xfrm>
        </p:spPr>
        <p:txBody>
          <a:bodyPr/>
          <a:lstStyle/>
          <a:p>
            <a:pPr algn="ctr"/>
            <a:r>
              <a:rPr lang="en-US" dirty="0" err="1" smtClean="0"/>
              <a:t>Frayer</a:t>
            </a:r>
            <a:r>
              <a:rPr lang="en-US" dirty="0" smtClean="0"/>
              <a:t> Model Activity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848616"/>
            <a:ext cx="8520600" cy="3720259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587247"/>
              </p:ext>
            </p:extLst>
          </p:nvPr>
        </p:nvGraphicFramePr>
        <p:xfrm>
          <a:off x="1188501" y="684155"/>
          <a:ext cx="6096000" cy="466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2436471"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Supreme Court case examples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Pros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Cons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3124748" y="2256398"/>
            <a:ext cx="2236662" cy="12498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Judicial Activism or Judicial Restraint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7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3-2-1 Activity on Notebook paper: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You </a:t>
            </a:r>
            <a:r>
              <a:rPr lang="en-US" i="1" dirty="0"/>
              <a:t>may need to refer back to </a:t>
            </a:r>
            <a:r>
              <a:rPr lang="en-US" i="1" dirty="0" smtClean="0"/>
              <a:t>your </a:t>
            </a:r>
            <a:r>
              <a:rPr lang="en-US" i="1" dirty="0" err="1"/>
              <a:t>Frayer</a:t>
            </a:r>
            <a:r>
              <a:rPr lang="en-US" i="1" dirty="0"/>
              <a:t> Model to help compose </a:t>
            </a:r>
            <a:r>
              <a:rPr lang="en-US" i="1" dirty="0" smtClean="0"/>
              <a:t>your </a:t>
            </a:r>
            <a:r>
              <a:rPr lang="en-US" i="1" dirty="0"/>
              <a:t>answers.</a:t>
            </a:r>
          </a:p>
          <a:p>
            <a:pPr fontAlgn="base">
              <a:buNone/>
            </a:pPr>
            <a:r>
              <a:rPr lang="en-US" sz="2800" dirty="0"/>
              <a:t>3</a:t>
            </a:r>
            <a:r>
              <a:rPr lang="en-US" dirty="0"/>
              <a:t>  reasons or circumstances for the courts to practice Judicial </a:t>
            </a:r>
            <a:r>
              <a:rPr lang="en-US" dirty="0" smtClean="0"/>
              <a:t>Activism.</a:t>
            </a:r>
            <a:endParaRPr lang="en-US" dirty="0"/>
          </a:p>
          <a:p>
            <a:pPr fontAlgn="base">
              <a:buNone/>
            </a:pPr>
            <a:r>
              <a:rPr lang="en-US" sz="2800" dirty="0"/>
              <a:t>2 </a:t>
            </a:r>
            <a:r>
              <a:rPr lang="en-US" dirty="0"/>
              <a:t>circumstances or reasons for the courts to practice </a:t>
            </a:r>
            <a:r>
              <a:rPr lang="en-US" dirty="0" smtClean="0"/>
              <a:t>Judicial Restraint.</a:t>
            </a:r>
            <a:endParaRPr lang="en-US" dirty="0"/>
          </a:p>
          <a:p>
            <a:pPr fontAlgn="base">
              <a:buNone/>
            </a:pPr>
            <a:r>
              <a:rPr lang="en-US" sz="2800" dirty="0"/>
              <a:t>1</a:t>
            </a:r>
            <a:r>
              <a:rPr lang="en-US" dirty="0"/>
              <a:t> court case in which you </a:t>
            </a:r>
            <a:r>
              <a:rPr lang="en-US" dirty="0" smtClean="0"/>
              <a:t>agree </a:t>
            </a:r>
            <a:r>
              <a:rPr lang="en-US" dirty="0"/>
              <a:t>with the decision of the Supreme </a:t>
            </a:r>
            <a:r>
              <a:rPr lang="en-US" dirty="0" smtClean="0"/>
              <a:t>Court. </a:t>
            </a:r>
            <a:endParaRPr lang="en-US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66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400" y="428849"/>
            <a:ext cx="8520600" cy="34164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A Symbol of the Law: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Justice </a:t>
            </a:r>
            <a:r>
              <a:rPr lang="en-US" dirty="0" smtClean="0"/>
              <a:t>is blind to bias or special interest</a:t>
            </a:r>
          </a:p>
          <a:p>
            <a:pPr>
              <a:buNone/>
            </a:pPr>
            <a:r>
              <a:rPr lang="en-US" dirty="0" smtClean="0"/>
              <a:t>The scales are balanced for</a:t>
            </a:r>
            <a:r>
              <a:rPr lang="en-US" dirty="0"/>
              <a:t> </a:t>
            </a:r>
            <a:r>
              <a:rPr lang="en-US" dirty="0" smtClean="0">
                <a:solidFill>
                  <a:srgbClr val="C00000"/>
                </a:solidFill>
              </a:rPr>
              <a:t>fairness</a:t>
            </a:r>
          </a:p>
          <a:p>
            <a:pPr>
              <a:buNone/>
            </a:pPr>
            <a:r>
              <a:rPr lang="en-US" dirty="0" smtClean="0"/>
              <a:t>The sword represents </a:t>
            </a:r>
            <a:r>
              <a:rPr lang="en-US" dirty="0" smtClean="0">
                <a:solidFill>
                  <a:srgbClr val="C00000"/>
                </a:solidFill>
              </a:rPr>
              <a:t>truth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914" y="-329926"/>
            <a:ext cx="4960195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62167"/>
      </p:ext>
    </p:extLst>
  </p:cSld>
  <p:clrMapOvr>
    <a:masterClrMapping/>
  </p:clrMapOvr>
</p:sld>
</file>

<file path=ppt/theme/theme1.xml><?xml version="1.0" encoding="utf-8"?>
<a:theme xmlns:a="http://schemas.openxmlformats.org/drawingml/2006/main" name="K20 Center General 2016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146</Words>
  <Application>Microsoft Macintosh PowerPoint</Application>
  <PresentationFormat>On-screen Show (16:9)</PresentationFormat>
  <Paragraphs>53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Roboto Condensed</vt:lpstr>
      <vt:lpstr>Arial</vt:lpstr>
      <vt:lpstr>Roboto</vt:lpstr>
      <vt:lpstr>K20 Center General 2016</vt:lpstr>
      <vt:lpstr>PowerPoint Presentation</vt:lpstr>
      <vt:lpstr>What does this cartoon mean?</vt:lpstr>
      <vt:lpstr>PowerPoint Presentation</vt:lpstr>
      <vt:lpstr>Judicial Activism or Judicial Restraint?</vt:lpstr>
      <vt:lpstr>Frayer Model Activity</vt:lpstr>
      <vt:lpstr> 3-2-1 Activity on Notebook paper:</vt:lpstr>
      <vt:lpstr>PowerPoint Presentation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McHale, Susan</dc:creator>
  <cp:lastModifiedBy>Sublett, Kristen A.</cp:lastModifiedBy>
  <cp:revision>8</cp:revision>
  <dcterms:modified xsi:type="dcterms:W3CDTF">2017-03-23T20:09:39Z</dcterms:modified>
</cp:coreProperties>
</file>