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6" r:id="rId2"/>
  </p:sldMasterIdLst>
  <p:notesMasterIdLst>
    <p:notesMasterId r:id="rId18"/>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2" roundtripDataSignature="AMtx7mjKY9w57/1WK+xxE3ZQaaFxz299B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A33EC6-BE84-4BD6-AA1B-512B9D1DC2B9}" v="2" dt="2023-07-12T18:39:06.796"/>
  </p1510:revLst>
</p1510:revInfo>
</file>

<file path=ppt/tableStyles.xml><?xml version="1.0" encoding="utf-8"?>
<a:tblStyleLst xmlns:a="http://schemas.openxmlformats.org/drawingml/2006/main" def="{7558326F-AAEC-4BEF-9431-7A57B2FB5D49}">
  <a:tblStyle styleId="{7558326F-AAEC-4BEF-9431-7A57B2FB5D49}"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100" autoAdjust="0"/>
  </p:normalViewPr>
  <p:slideViewPr>
    <p:cSldViewPr snapToGrid="0">
      <p:cViewPr varScale="1">
        <p:scale>
          <a:sx n="121" d="100"/>
          <a:sy n="121" d="100"/>
        </p:scale>
        <p:origin x="130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26"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customschemas.google.com/relationships/presentationmetadata" Target="metadata"/><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cken, Pam" userId="f3aa402d-8a3c-4841-b939-af5e5b41e404" providerId="ADAL" clId="{8EA33EC6-BE84-4BD6-AA1B-512B9D1DC2B9}"/>
    <pc:docChg chg="undo custSel modSld">
      <pc:chgData name="Bracken, Pam" userId="f3aa402d-8a3c-4841-b939-af5e5b41e404" providerId="ADAL" clId="{8EA33EC6-BE84-4BD6-AA1B-512B9D1DC2B9}" dt="2023-07-12T18:40:42.447" v="24" actId="20577"/>
      <pc:docMkLst>
        <pc:docMk/>
      </pc:docMkLst>
      <pc:sldChg chg="modSp mod">
        <pc:chgData name="Bracken, Pam" userId="f3aa402d-8a3c-4841-b939-af5e5b41e404" providerId="ADAL" clId="{8EA33EC6-BE84-4BD6-AA1B-512B9D1DC2B9}" dt="2023-07-12T18:33:19.022" v="8" actId="20577"/>
        <pc:sldMkLst>
          <pc:docMk/>
          <pc:sldMk cId="0" sldId="258"/>
        </pc:sldMkLst>
        <pc:spChg chg="mod">
          <ac:chgData name="Bracken, Pam" userId="f3aa402d-8a3c-4841-b939-af5e5b41e404" providerId="ADAL" clId="{8EA33EC6-BE84-4BD6-AA1B-512B9D1DC2B9}" dt="2023-07-12T18:33:19.022" v="8" actId="20577"/>
          <ac:spMkLst>
            <pc:docMk/>
            <pc:sldMk cId="0" sldId="258"/>
            <ac:spMk id="101" creationId="{00000000-0000-0000-0000-000000000000}"/>
          </ac:spMkLst>
        </pc:spChg>
      </pc:sldChg>
      <pc:sldChg chg="modSp mod">
        <pc:chgData name="Bracken, Pam" userId="f3aa402d-8a3c-4841-b939-af5e5b41e404" providerId="ADAL" clId="{8EA33EC6-BE84-4BD6-AA1B-512B9D1DC2B9}" dt="2023-07-12T18:34:21.659" v="10" actId="313"/>
        <pc:sldMkLst>
          <pc:docMk/>
          <pc:sldMk cId="0" sldId="259"/>
        </pc:sldMkLst>
        <pc:spChg chg="mod">
          <ac:chgData name="Bracken, Pam" userId="f3aa402d-8a3c-4841-b939-af5e5b41e404" providerId="ADAL" clId="{8EA33EC6-BE84-4BD6-AA1B-512B9D1DC2B9}" dt="2023-07-12T18:34:21.659" v="10" actId="313"/>
          <ac:spMkLst>
            <pc:docMk/>
            <pc:sldMk cId="0" sldId="259"/>
            <ac:spMk id="107" creationId="{00000000-0000-0000-0000-000000000000}"/>
          </ac:spMkLst>
        </pc:spChg>
      </pc:sldChg>
      <pc:sldChg chg="modSp mod">
        <pc:chgData name="Bracken, Pam" userId="f3aa402d-8a3c-4841-b939-af5e5b41e404" providerId="ADAL" clId="{8EA33EC6-BE84-4BD6-AA1B-512B9D1DC2B9}" dt="2023-07-12T18:39:06.796" v="23" actId="20577"/>
        <pc:sldMkLst>
          <pc:docMk/>
          <pc:sldMk cId="0" sldId="262"/>
        </pc:sldMkLst>
        <pc:spChg chg="mod">
          <ac:chgData name="Bracken, Pam" userId="f3aa402d-8a3c-4841-b939-af5e5b41e404" providerId="ADAL" clId="{8EA33EC6-BE84-4BD6-AA1B-512B9D1DC2B9}" dt="2023-07-12T18:39:06.796" v="23" actId="20577"/>
          <ac:spMkLst>
            <pc:docMk/>
            <pc:sldMk cId="0" sldId="262"/>
            <ac:spMk id="125" creationId="{00000000-0000-0000-0000-000000000000}"/>
          </ac:spMkLst>
        </pc:spChg>
      </pc:sldChg>
      <pc:sldChg chg="modSp mod">
        <pc:chgData name="Bracken, Pam" userId="f3aa402d-8a3c-4841-b939-af5e5b41e404" providerId="ADAL" clId="{8EA33EC6-BE84-4BD6-AA1B-512B9D1DC2B9}" dt="2023-07-12T18:40:42.447" v="24" actId="20577"/>
        <pc:sldMkLst>
          <pc:docMk/>
          <pc:sldMk cId="0" sldId="268"/>
        </pc:sldMkLst>
        <pc:spChg chg="mod">
          <ac:chgData name="Bracken, Pam" userId="f3aa402d-8a3c-4841-b939-af5e5b41e404" providerId="ADAL" clId="{8EA33EC6-BE84-4BD6-AA1B-512B9D1DC2B9}" dt="2023-07-12T18:40:42.447" v="24" actId="20577"/>
          <ac:spMkLst>
            <pc:docMk/>
            <pc:sldMk cId="0" sldId="268"/>
            <ac:spMk id="16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youtu.be/4vucaKopYlw"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youtu.be/JkbNhRmnHM0"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88" name="Google Shape;88;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42" name="Google Shape;142;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226e222026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226e222026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K20 Center. (2023, July 13). </a:t>
            </a:r>
            <a:r>
              <a:rPr lang="en-US" i="1" dirty="0"/>
              <a:t>K20 ICAP – Designing for Culture. </a:t>
            </a:r>
            <a:r>
              <a:rPr lang="en-US" dirty="0"/>
              <a:t>YouTube. </a:t>
            </a:r>
            <a:r>
              <a:rPr lang="en-US" dirty="0">
                <a:hlinkClick r:id="rId3"/>
              </a:rPr>
              <a:t>https://youtu.be/4vucaKopYlw</a:t>
            </a: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226e222026f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226e222026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60" name="Google Shape;160;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2253bb34010_0_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2253bb34010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73" name="Google Shape;173;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lt1"/>
              </a:buClr>
              <a:buSzPts val="1100"/>
              <a:buFont typeface="Arial"/>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04" name="Google Shape;10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10" name="Google Shape;11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247aeb3df4e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247aeb3df4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23" name="Google Shape;123;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247aeb3df4e_0_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29" name="Google Shape;129;g247aeb3df4e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err="1"/>
              <a:t>DiscoverOklahoma</a:t>
            </a:r>
            <a:r>
              <a:rPr lang="en-US" dirty="0"/>
              <a:t>. (2021, October 14). </a:t>
            </a:r>
            <a:r>
              <a:rPr lang="en-US" i="1" dirty="0"/>
              <a:t>First Americans Museum</a:t>
            </a:r>
            <a:r>
              <a:rPr lang="en-US" dirty="0"/>
              <a:t>. YouTube. </a:t>
            </a:r>
            <a:r>
              <a:rPr lang="en-US" dirty="0">
                <a:hlinkClick r:id="rId3"/>
              </a:rPr>
              <a:t>https://youtu.be/JkbNhRmnHM0</a:t>
            </a:r>
            <a:endParaRPr dirty="0"/>
          </a:p>
        </p:txBody>
      </p:sp>
      <p:sp>
        <p:nvSpPr>
          <p:cNvPr id="136" name="Google Shape;13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18"/>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48"/>
        <p:cNvGrpSpPr/>
        <p:nvPr/>
      </p:nvGrpSpPr>
      <p:grpSpPr>
        <a:xfrm>
          <a:off x="0" y="0"/>
          <a:ext cx="0" cy="0"/>
          <a:chOff x="0" y="0"/>
          <a:chExt cx="0" cy="0"/>
        </a:xfrm>
      </p:grpSpPr>
      <p:sp>
        <p:nvSpPr>
          <p:cNvPr id="49" name="Google Shape;49;p3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30"/>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1" name="Google Shape;51;p30"/>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2" name="Google Shape;52;p30"/>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3" name="Google Shape;53;p3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4" name="Google Shape;54;p30"/>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55"/>
        <p:cNvGrpSpPr/>
        <p:nvPr/>
      </p:nvGrpSpPr>
      <p:grpSpPr>
        <a:xfrm>
          <a:off x="0" y="0"/>
          <a:ext cx="0" cy="0"/>
          <a:chOff x="0" y="0"/>
          <a:chExt cx="0" cy="0"/>
        </a:xfrm>
      </p:grpSpPr>
      <p:sp>
        <p:nvSpPr>
          <p:cNvPr id="56" name="Google Shape;56;p31"/>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lnSpc>
                <a:spcPct val="100000"/>
              </a:lnSpc>
              <a:spcBef>
                <a:spcPts val="420"/>
              </a:spcBef>
              <a:spcAft>
                <a:spcPts val="0"/>
              </a:spcAft>
              <a:buSzPts val="2100"/>
              <a:buNone/>
              <a:defRPr sz="2100"/>
            </a:lvl1pPr>
            <a:lvl2pPr marL="914400" lvl="1" indent="-333883" algn="l">
              <a:lnSpc>
                <a:spcPct val="100000"/>
              </a:lnSpc>
              <a:spcBef>
                <a:spcPts val="390"/>
              </a:spcBef>
              <a:spcAft>
                <a:spcPts val="0"/>
              </a:spcAft>
              <a:buSzPts val="1658"/>
              <a:buChar char="⚫"/>
              <a:defRPr sz="1950"/>
            </a:lvl2pPr>
            <a:lvl3pPr marL="1371600" lvl="2" indent="-308610" algn="l">
              <a:lnSpc>
                <a:spcPct val="100000"/>
              </a:lnSpc>
              <a:spcBef>
                <a:spcPts val="360"/>
              </a:spcBef>
              <a:spcAft>
                <a:spcPts val="0"/>
              </a:spcAft>
              <a:buSzPts val="1260"/>
              <a:buChar char="⚫"/>
              <a:defRPr sz="1800"/>
            </a:lvl3pPr>
            <a:lvl4pPr marL="1828800" lvl="3" indent="-290512" algn="l">
              <a:lnSpc>
                <a:spcPct val="100000"/>
              </a:lnSpc>
              <a:spcBef>
                <a:spcPts val="300"/>
              </a:spcBef>
              <a:spcAft>
                <a:spcPts val="0"/>
              </a:spcAft>
              <a:buSzPts val="975"/>
              <a:buChar char="⚫"/>
              <a:defRPr sz="1500"/>
            </a:lvl4pPr>
            <a:lvl5pPr marL="2286000" lvl="4" indent="-284289" algn="l">
              <a:lnSpc>
                <a:spcPct val="100000"/>
              </a:lnSpc>
              <a:spcBef>
                <a:spcPts val="270"/>
              </a:spcBef>
              <a:spcAft>
                <a:spcPts val="0"/>
              </a:spcAft>
              <a:buSzPts val="877"/>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7" name="Google Shape;57;p31"/>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30200" algn="l">
              <a:lnSpc>
                <a:spcPct val="100000"/>
              </a:lnSpc>
              <a:spcBef>
                <a:spcPts val="320"/>
              </a:spcBef>
              <a:spcAft>
                <a:spcPts val="0"/>
              </a:spcAft>
              <a:buSzPts val="1600"/>
              <a:buFont typeface="Arial"/>
              <a:buChar char="•"/>
              <a:defRPr sz="1600"/>
            </a:lvl2pPr>
            <a:lvl3pPr marL="1371600" lvl="2" indent="-317500" algn="l">
              <a:lnSpc>
                <a:spcPct val="100000"/>
              </a:lnSpc>
              <a:spcBef>
                <a:spcPts val="280"/>
              </a:spcBef>
              <a:spcAft>
                <a:spcPts val="0"/>
              </a:spcAft>
              <a:buSzPts val="1400"/>
              <a:buFont typeface="Arial"/>
              <a:buChar char="•"/>
              <a:defRPr sz="1400"/>
            </a:lvl3pPr>
            <a:lvl4pPr marL="1828800" lvl="3" indent="-311150" algn="l">
              <a:lnSpc>
                <a:spcPct val="100000"/>
              </a:lnSpc>
              <a:spcBef>
                <a:spcPts val="260"/>
              </a:spcBef>
              <a:spcAft>
                <a:spcPts val="0"/>
              </a:spcAft>
              <a:buSzPts val="1300"/>
              <a:buFont typeface="Arial"/>
              <a:buChar char="•"/>
              <a:defRPr sz="13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8" name="Google Shape;58;p3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9" name="Google Shape;59;p3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60"/>
        <p:cNvGrpSpPr/>
        <p:nvPr/>
      </p:nvGrpSpPr>
      <p:grpSpPr>
        <a:xfrm>
          <a:off x="0" y="0"/>
          <a:ext cx="0" cy="0"/>
          <a:chOff x="0" y="0"/>
          <a:chExt cx="0" cy="0"/>
        </a:xfrm>
      </p:grpSpPr>
      <p:pic>
        <p:nvPicPr>
          <p:cNvPr id="61" name="Google Shape;61;p3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2" name="Google Shape;62;p32"/>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rmAutofit/>
          </a:bodyPr>
          <a:lstStyle>
            <a:lvl1pPr marR="0" lvl="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63" name="Google Shape;63;p3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64"/>
        <p:cNvGrpSpPr/>
        <p:nvPr/>
      </p:nvGrpSpPr>
      <p:grpSpPr>
        <a:xfrm>
          <a:off x="0" y="0"/>
          <a:ext cx="0" cy="0"/>
          <a:chOff x="0" y="0"/>
          <a:chExt cx="0" cy="0"/>
        </a:xfrm>
      </p:grpSpPr>
      <p:pic>
        <p:nvPicPr>
          <p:cNvPr id="65" name="Google Shape;65;p3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6" name="Google Shape;66;p3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7"/>
        <p:cNvGrpSpPr/>
        <p:nvPr/>
      </p:nvGrpSpPr>
      <p:grpSpPr>
        <a:xfrm>
          <a:off x="0" y="0"/>
          <a:ext cx="0" cy="0"/>
          <a:chOff x="0" y="0"/>
          <a:chExt cx="0" cy="0"/>
        </a:xfrm>
      </p:grpSpPr>
      <p:pic>
        <p:nvPicPr>
          <p:cNvPr id="68" name="Google Shape;68;p3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9" name="Google Shape;69;p3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0"/>
        <p:cNvGrpSpPr/>
        <p:nvPr/>
      </p:nvGrpSpPr>
      <p:grpSpPr>
        <a:xfrm>
          <a:off x="0" y="0"/>
          <a:ext cx="0" cy="0"/>
          <a:chOff x="0" y="0"/>
          <a:chExt cx="0" cy="0"/>
        </a:xfrm>
      </p:grpSpPr>
      <p:pic>
        <p:nvPicPr>
          <p:cNvPr id="71" name="Google Shape;71;p35"/>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2"/>
        <p:cNvGrpSpPr/>
        <p:nvPr/>
      </p:nvGrpSpPr>
      <p:grpSpPr>
        <a:xfrm>
          <a:off x="0" y="0"/>
          <a:ext cx="0" cy="0"/>
          <a:chOff x="0" y="0"/>
          <a:chExt cx="0" cy="0"/>
        </a:xfrm>
      </p:grpSpPr>
      <p:pic>
        <p:nvPicPr>
          <p:cNvPr id="73" name="Google Shape;73;p3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74"/>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78"/>
        <p:cNvGrpSpPr/>
        <p:nvPr/>
      </p:nvGrpSpPr>
      <p:grpSpPr>
        <a:xfrm>
          <a:off x="0" y="0"/>
          <a:ext cx="0" cy="0"/>
          <a:chOff x="0" y="0"/>
          <a:chExt cx="0" cy="0"/>
        </a:xfrm>
      </p:grpSpPr>
      <p:sp>
        <p:nvSpPr>
          <p:cNvPr id="79" name="Google Shape;79;p21"/>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1"/>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81" name="Google Shape;81;p2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82"/>
        <p:cNvGrpSpPr/>
        <p:nvPr/>
      </p:nvGrpSpPr>
      <p:grpSpPr>
        <a:xfrm>
          <a:off x="0" y="0"/>
          <a:ext cx="0" cy="0"/>
          <a:chOff x="0" y="0"/>
          <a:chExt cx="0" cy="0"/>
        </a:xfrm>
      </p:grpSpPr>
      <p:sp>
        <p:nvSpPr>
          <p:cNvPr id="83" name="Google Shape;83;p23"/>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23"/>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85" name="Google Shape;85;p23"/>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
        <p:cNvGrpSpPr/>
        <p:nvPr/>
      </p:nvGrpSpPr>
      <p:grpSpPr>
        <a:xfrm>
          <a:off x="0" y="0"/>
          <a:ext cx="0" cy="0"/>
          <a:chOff x="0" y="0"/>
          <a:chExt cx="0" cy="0"/>
        </a:xfrm>
      </p:grpSpPr>
      <p:sp>
        <p:nvSpPr>
          <p:cNvPr id="11" name="Google Shape;11;p24"/>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Arial"/>
              <a:buChar char="•"/>
              <a:defRPr sz="2600"/>
            </a:lvl1pPr>
            <a:lvl2pPr marL="914400" lvl="1" indent="-355600" algn="l">
              <a:lnSpc>
                <a:spcPct val="100000"/>
              </a:lnSpc>
              <a:spcBef>
                <a:spcPts val="400"/>
              </a:spcBef>
              <a:spcAft>
                <a:spcPts val="0"/>
              </a:spcAft>
              <a:buSzPts val="2000"/>
              <a:buFont typeface="Arial"/>
              <a:buChar char="•"/>
              <a:defRPr sz="2000"/>
            </a:lvl2pPr>
            <a:lvl3pPr marL="1371600" lvl="2" indent="-336550" algn="l">
              <a:lnSpc>
                <a:spcPct val="100000"/>
              </a:lnSpc>
              <a:spcBef>
                <a:spcPts val="340"/>
              </a:spcBef>
              <a:spcAft>
                <a:spcPts val="0"/>
              </a:spcAft>
              <a:buSzPts val="1700"/>
              <a:buFont typeface="Arial"/>
              <a:buChar char="•"/>
              <a:defRPr sz="1700"/>
            </a:lvl3pPr>
            <a:lvl4pPr marL="1828800" lvl="3" indent="-323850" algn="l">
              <a:lnSpc>
                <a:spcPct val="100000"/>
              </a:lnSpc>
              <a:spcBef>
                <a:spcPts val="300"/>
              </a:spcBef>
              <a:spcAft>
                <a:spcPts val="0"/>
              </a:spcAft>
              <a:buSzPts val="1500"/>
              <a:buFont typeface="Arial"/>
              <a:buChar char="•"/>
              <a:defRPr/>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12" name="Google Shape;12;p2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3" name="Google Shape;13;p2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14"/>
        <p:cNvGrpSpPr/>
        <p:nvPr/>
      </p:nvGrpSpPr>
      <p:grpSpPr>
        <a:xfrm>
          <a:off x="0" y="0"/>
          <a:ext cx="0" cy="0"/>
          <a:chOff x="0" y="0"/>
          <a:chExt cx="0" cy="0"/>
        </a:xfrm>
      </p:grpSpPr>
      <p:pic>
        <p:nvPicPr>
          <p:cNvPr id="15" name="Google Shape;15;p2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6" name="Google Shape;16;p2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5"/>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18" name="Google Shape;18;p25"/>
          <p:cNvSpPr>
            <a:spLocks noGrp="1"/>
          </p:cNvSpPr>
          <p:nvPr>
            <p:ph type="pic" idx="2"/>
          </p:nvPr>
        </p:nvSpPr>
        <p:spPr>
          <a:xfrm>
            <a:off x="5911850" y="1663336"/>
            <a:ext cx="1828800" cy="1828009"/>
          </a:xfrm>
          <a:prstGeom prst="rect">
            <a:avLst/>
          </a:prstGeom>
          <a:noFill/>
          <a:ln>
            <a:noFill/>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19"/>
        <p:cNvGrpSpPr/>
        <p:nvPr/>
      </p:nvGrpSpPr>
      <p:grpSpPr>
        <a:xfrm>
          <a:off x="0" y="0"/>
          <a:ext cx="0" cy="0"/>
          <a:chOff x="0" y="0"/>
          <a:chExt cx="0" cy="0"/>
        </a:xfrm>
      </p:grpSpPr>
      <p:pic>
        <p:nvPicPr>
          <p:cNvPr id="20" name="Google Shape;20;p2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1" name="Google Shape;21;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6"/>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3" name="Google Shape;23;p26"/>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24"/>
        <p:cNvGrpSpPr/>
        <p:nvPr/>
      </p:nvGrpSpPr>
      <p:grpSpPr>
        <a:xfrm>
          <a:off x="0" y="0"/>
          <a:ext cx="0" cy="0"/>
          <a:chOff x="0" y="0"/>
          <a:chExt cx="0" cy="0"/>
        </a:xfrm>
      </p:grpSpPr>
      <p:sp>
        <p:nvSpPr>
          <p:cNvPr id="25" name="Google Shape;25;p27"/>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26" name="Google Shape;26;p2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7" name="Google Shape;27;p2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27"/>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520"/>
              </a:spcBef>
              <a:spcAft>
                <a:spcPts val="0"/>
              </a:spcAft>
              <a:buSzPts val="2600"/>
              <a:buNone/>
              <a:defRPr b="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9" name="Google Shape;29;p27"/>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320"/>
              </a:spcBef>
              <a:spcAft>
                <a:spcPts val="0"/>
              </a:spcAft>
              <a:buSzPts val="1600"/>
              <a:buNone/>
              <a:defRPr sz="1600" b="1" i="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pic>
        <p:nvPicPr>
          <p:cNvPr id="30" name="Google Shape;30;p27" descr="A picture containing icon&#10;&#10;Description automatically generated"/>
          <p:cNvPicPr preferRelativeResize="0"/>
          <p:nvPr/>
        </p:nvPicPr>
        <p:blipFill rotWithShape="1">
          <a:blip r:embed="rId3">
            <a:alphaModFix/>
          </a:blip>
          <a:srcRect l="34179" t="21571" r="32616" b="56088"/>
          <a:stretch/>
        </p:blipFill>
        <p:spPr>
          <a:xfrm>
            <a:off x="1828288" y="1352281"/>
            <a:ext cx="639651" cy="536620"/>
          </a:xfrm>
          <a:prstGeom prst="rect">
            <a:avLst/>
          </a:prstGeom>
          <a:solidFill>
            <a:srgbClr val="1C3C58"/>
          </a:solid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31"/>
        <p:cNvGrpSpPr/>
        <p:nvPr/>
      </p:nvGrpSpPr>
      <p:grpSpPr>
        <a:xfrm>
          <a:off x="0" y="0"/>
          <a:ext cx="0" cy="0"/>
          <a:chOff x="0" y="0"/>
          <a:chExt cx="0" cy="0"/>
        </a:xfrm>
      </p:grpSpPr>
      <p:sp>
        <p:nvSpPr>
          <p:cNvPr id="32" name="Google Shape;32;p20"/>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0"/>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34" name="Google Shape;34;p2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35"/>
        <p:cNvGrpSpPr/>
        <p:nvPr/>
      </p:nvGrpSpPr>
      <p:grpSpPr>
        <a:xfrm>
          <a:off x="0" y="0"/>
          <a:ext cx="0" cy="0"/>
          <a:chOff x="0" y="0"/>
          <a:chExt cx="0" cy="0"/>
        </a:xfrm>
      </p:grpSpPr>
      <p:sp>
        <p:nvSpPr>
          <p:cNvPr id="36" name="Google Shape;36;p28"/>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Calibri"/>
              <a:buAutoNum type="arabicPeriod"/>
              <a:defRPr sz="2600"/>
            </a:lvl1pPr>
            <a:lvl2pPr marL="914400" lvl="1" indent="-355600" algn="l">
              <a:lnSpc>
                <a:spcPct val="100000"/>
              </a:lnSpc>
              <a:spcBef>
                <a:spcPts val="400"/>
              </a:spcBef>
              <a:spcAft>
                <a:spcPts val="0"/>
              </a:spcAft>
              <a:buClr>
                <a:schemeClr val="accent4"/>
              </a:buClr>
              <a:buSzPts val="2000"/>
              <a:buFont typeface="Calibri"/>
              <a:buAutoNum type="alphaLcParenR"/>
              <a:defRPr sz="2000"/>
            </a:lvl2pPr>
            <a:lvl3pPr marL="1371600" lvl="2" indent="-336550" algn="l">
              <a:lnSpc>
                <a:spcPct val="100000"/>
              </a:lnSpc>
              <a:spcBef>
                <a:spcPts val="340"/>
              </a:spcBef>
              <a:spcAft>
                <a:spcPts val="0"/>
              </a:spcAft>
              <a:buClr>
                <a:schemeClr val="accent4"/>
              </a:buClr>
              <a:buSzPts val="1700"/>
              <a:buFont typeface="Calibri"/>
              <a:buAutoNum type="romanLcPeriod"/>
              <a:defRPr sz="1700"/>
            </a:lvl3pPr>
            <a:lvl4pPr marL="1828800" lvl="3" indent="-323850" algn="l">
              <a:lnSpc>
                <a:spcPct val="100000"/>
              </a:lnSpc>
              <a:spcBef>
                <a:spcPts val="300"/>
              </a:spcBef>
              <a:spcAft>
                <a:spcPts val="0"/>
              </a:spcAft>
              <a:buSzPts val="1500"/>
              <a:buFont typeface="Calibri"/>
              <a:buAutoNum type="arabicPeriod"/>
              <a:defRPr/>
            </a:lvl4pPr>
            <a:lvl5pPr marL="2286000" lvl="4" indent="-314325" algn="l">
              <a:lnSpc>
                <a:spcPct val="100000"/>
              </a:lnSpc>
              <a:spcBef>
                <a:spcPts val="270"/>
              </a:spcBef>
              <a:spcAft>
                <a:spcPts val="0"/>
              </a:spcAft>
              <a:buSzPts val="1350"/>
              <a:buFont typeface="Calibri"/>
              <a:buAutoNum type="arabicPeriod"/>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37" name="Google Shape;37;p2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2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39"/>
        <p:cNvGrpSpPr/>
        <p:nvPr/>
      </p:nvGrpSpPr>
      <p:grpSpPr>
        <a:xfrm>
          <a:off x="0" y="0"/>
          <a:ext cx="0" cy="0"/>
          <a:chOff x="0" y="0"/>
          <a:chExt cx="0" cy="0"/>
        </a:xfrm>
      </p:grpSpPr>
      <p:sp>
        <p:nvSpPr>
          <p:cNvPr id="40" name="Google Shape;40;p22"/>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2"/>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2" name="Google Shape;42;p2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3"/>
        <p:cNvGrpSpPr/>
        <p:nvPr/>
      </p:nvGrpSpPr>
      <p:grpSpPr>
        <a:xfrm>
          <a:off x="0" y="0"/>
          <a:ext cx="0" cy="0"/>
          <a:chOff x="0" y="0"/>
          <a:chExt cx="0" cy="0"/>
        </a:xfrm>
      </p:grpSpPr>
      <p:sp>
        <p:nvSpPr>
          <p:cNvPr id="44" name="Google Shape;44;p29"/>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29"/>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6" name="Google Shape;46;p2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7" name="Google Shape;47;p29"/>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7"/>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7"/>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40000" scaled="0"/>
        </a:gradFill>
        <a:effectLst/>
      </p:bgPr>
    </p:bg>
    <p:spTree>
      <p:nvGrpSpPr>
        <p:cNvPr id="1" name="Shape 75"/>
        <p:cNvGrpSpPr/>
        <p:nvPr/>
      </p:nvGrpSpPr>
      <p:grpSpPr>
        <a:xfrm>
          <a:off x="0" y="0"/>
          <a:ext cx="0" cy="0"/>
          <a:chOff x="0" y="0"/>
          <a:chExt cx="0" cy="0"/>
        </a:xfrm>
      </p:grpSpPr>
      <p:sp>
        <p:nvSpPr>
          <p:cNvPr id="76" name="Google Shape;76;p19"/>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7" name="Google Shape;77;p19"/>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lt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lt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lt2"/>
              </a:buClr>
              <a:buSzPts val="1200"/>
              <a:buFont typeface="Calibri"/>
              <a:buChar char="•"/>
              <a:defRPr sz="1200" b="0" i="0" u="none" strike="noStrike" cap="none">
                <a:solidFill>
                  <a:schemeClr val="lt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lt2"/>
              </a:buClr>
              <a:buSzPts val="1050"/>
              <a:buFont typeface="Calibri"/>
              <a:buChar char="•"/>
              <a:defRPr sz="1050" b="0" i="0" u="none" strike="noStrike" cap="none">
                <a:solidFill>
                  <a:schemeClr val="lt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7" r:id="rId1"/>
    <p:sldLayoutId id="2147483668" r:id="rId2"/>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ideo" Target="https://www.youtube.com/embed/4vucaKopYlw?feature=oembed" TargetMode="External"/><Relationship Id="rId5" Type="http://schemas.openxmlformats.org/officeDocument/2006/relationships/image" Target="../media/image7.jpeg"/><Relationship Id="rId4" Type="http://schemas.openxmlformats.org/officeDocument/2006/relationships/hyperlink" Target="https://youtu.be/4vucaKopYlw"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k20.ou.edu/pasthome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youtube.com/watch?v=JkbNhRmnHM0" TargetMode="External"/><Relationship Id="rId2" Type="http://schemas.openxmlformats.org/officeDocument/2006/relationships/notesSlide" Target="../notesSlides/notesSlide9.xml"/><Relationship Id="rId1" Type="http://schemas.openxmlformats.org/officeDocument/2006/relationships/slideLayout" Target="../slideLayouts/slideLayout15.xml"/><Relationship Id="rId5" Type="http://schemas.openxmlformats.org/officeDocument/2006/relationships/hyperlink" Target="https://youtu.be/JkbNhRmnHM0" TargetMode="External"/><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7"/>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p>
            <a:pPr marL="227012" lvl="0" indent="-227012" algn="l" rtl="0">
              <a:lnSpc>
                <a:spcPct val="100000"/>
              </a:lnSpc>
              <a:spcBef>
                <a:spcPts val="0"/>
              </a:spcBef>
              <a:spcAft>
                <a:spcPts val="0"/>
              </a:spcAft>
              <a:buClr>
                <a:schemeClr val="accent4"/>
              </a:buClr>
              <a:buSzPts val="2600"/>
              <a:buFont typeface="Arial"/>
              <a:buChar char="•"/>
            </a:pPr>
            <a:r>
              <a:rPr lang="en-US"/>
              <a:t>Read about how architects designed the First Americans Museum.</a:t>
            </a:r>
            <a:endParaRPr/>
          </a:p>
          <a:p>
            <a:pPr marL="227013" lvl="0" indent="-227013" algn="l" rtl="0">
              <a:lnSpc>
                <a:spcPct val="100000"/>
              </a:lnSpc>
              <a:spcBef>
                <a:spcPts val="0"/>
              </a:spcBef>
              <a:spcAft>
                <a:spcPts val="0"/>
              </a:spcAft>
              <a:buSzPts val="2600"/>
              <a:buChar char="•"/>
            </a:pPr>
            <a:r>
              <a:rPr lang="en-US"/>
              <a:t>As you read, write down</a:t>
            </a:r>
            <a:endParaRPr/>
          </a:p>
          <a:p>
            <a:pPr marL="480034" lvl="1" indent="-185155" algn="l" rtl="0">
              <a:lnSpc>
                <a:spcPct val="100000"/>
              </a:lnSpc>
              <a:spcBef>
                <a:spcPts val="400"/>
              </a:spcBef>
              <a:spcAft>
                <a:spcPts val="0"/>
              </a:spcAft>
              <a:buSzPts val="2000"/>
              <a:buChar char="•"/>
            </a:pPr>
            <a:r>
              <a:rPr lang="en-US" b="1"/>
              <a:t>3</a:t>
            </a:r>
            <a:r>
              <a:rPr lang="en-US"/>
              <a:t> things you learned</a:t>
            </a:r>
            <a:endParaRPr/>
          </a:p>
          <a:p>
            <a:pPr marL="480034" lvl="1" indent="-185155" algn="l" rtl="0">
              <a:lnSpc>
                <a:spcPct val="100000"/>
              </a:lnSpc>
              <a:spcBef>
                <a:spcPts val="400"/>
              </a:spcBef>
              <a:spcAft>
                <a:spcPts val="0"/>
              </a:spcAft>
              <a:buSzPts val="2000"/>
              <a:buChar char="•"/>
            </a:pPr>
            <a:r>
              <a:rPr lang="en-US" b="1"/>
              <a:t>2</a:t>
            </a:r>
            <a:r>
              <a:rPr lang="en-US"/>
              <a:t> questions you have</a:t>
            </a:r>
            <a:endParaRPr/>
          </a:p>
          <a:p>
            <a:pPr marL="480035" lvl="1" indent="-185156" algn="l" rtl="0">
              <a:lnSpc>
                <a:spcPct val="100000"/>
              </a:lnSpc>
              <a:spcBef>
                <a:spcPts val="400"/>
              </a:spcBef>
              <a:spcAft>
                <a:spcPts val="0"/>
              </a:spcAft>
              <a:buSzPts val="2000"/>
              <a:buChar char="•"/>
            </a:pPr>
            <a:r>
              <a:rPr lang="en-US" b="1"/>
              <a:t>1</a:t>
            </a:r>
            <a:r>
              <a:rPr lang="en-US"/>
              <a:t> thing you found interesting</a:t>
            </a:r>
            <a:endParaRPr/>
          </a:p>
          <a:p>
            <a:pPr marL="1371600" lvl="0" indent="0" algn="l" rtl="0">
              <a:lnSpc>
                <a:spcPct val="100000"/>
              </a:lnSpc>
              <a:spcBef>
                <a:spcPts val="340"/>
              </a:spcBef>
              <a:spcAft>
                <a:spcPts val="0"/>
              </a:spcAft>
              <a:buNone/>
            </a:pPr>
            <a:endParaRPr/>
          </a:p>
          <a:p>
            <a:pPr marL="1645836" lvl="7" indent="-60951" algn="l" rtl="0">
              <a:lnSpc>
                <a:spcPct val="100000"/>
              </a:lnSpc>
              <a:spcBef>
                <a:spcPts val="240"/>
              </a:spcBef>
              <a:spcAft>
                <a:spcPts val="0"/>
              </a:spcAft>
              <a:buSzPts val="1200"/>
              <a:buFont typeface="Calibri"/>
              <a:buNone/>
            </a:pPr>
            <a:endParaRPr/>
          </a:p>
        </p:txBody>
      </p:sp>
      <p:sp>
        <p:nvSpPr>
          <p:cNvPr id="145" name="Google Shape;145;p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Designing First Americans Museum</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3" name="TextBox 2">
            <a:extLst>
              <a:ext uri="{FF2B5EF4-FFF2-40B4-BE49-F238E27FC236}">
                <a16:creationId xmlns:a16="http://schemas.microsoft.com/office/drawing/2014/main" id="{01F4BA29-80FA-51E5-241D-0C77582887A7}"/>
              </a:ext>
            </a:extLst>
          </p:cNvPr>
          <p:cNvSpPr txBox="1"/>
          <p:nvPr/>
        </p:nvSpPr>
        <p:spPr>
          <a:xfrm>
            <a:off x="1347794" y="4676485"/>
            <a:ext cx="6448411" cy="307777"/>
          </a:xfrm>
          <a:prstGeom prst="rect">
            <a:avLst/>
          </a:prstGeom>
          <a:noFill/>
        </p:spPr>
        <p:txBody>
          <a:bodyPr wrap="square" rtlCol="0">
            <a:spAutoFit/>
          </a:bodyPr>
          <a:lstStyle/>
          <a:p>
            <a:pPr algn="ctr"/>
            <a:r>
              <a:rPr lang="en-US" dirty="0">
                <a:solidFill>
                  <a:schemeClr val="tx1"/>
                </a:solidFill>
                <a:latin typeface="Calibri" panose="020F0502020204030204" pitchFamily="34" charset="0"/>
                <a:cs typeface="Calibri" panose="020F0502020204030204" pitchFamily="34" charset="0"/>
                <a:hlinkClick r:id="rId4"/>
              </a:rPr>
              <a:t>K20 ICAP – Designing for Culture</a:t>
            </a:r>
            <a:endParaRPr lang="en-US" dirty="0">
              <a:solidFill>
                <a:schemeClr val="tx1"/>
              </a:solidFill>
              <a:latin typeface="Calibri" panose="020F0502020204030204" pitchFamily="34" charset="0"/>
              <a:cs typeface="Calibri" panose="020F0502020204030204" pitchFamily="34" charset="0"/>
            </a:endParaRPr>
          </a:p>
        </p:txBody>
      </p:sp>
      <p:pic>
        <p:nvPicPr>
          <p:cNvPr id="4" name="Online Media 3" title="K20 ICAP - Designing For Culture">
            <a:hlinkClick r:id="" action="ppaction://media"/>
            <a:extLst>
              <a:ext uri="{FF2B5EF4-FFF2-40B4-BE49-F238E27FC236}">
                <a16:creationId xmlns:a16="http://schemas.microsoft.com/office/drawing/2014/main" id="{59A122C7-CE89-1B5D-6EA7-93BDA0FE24D5}"/>
              </a:ext>
            </a:extLst>
          </p:cNvPr>
          <p:cNvPicPr>
            <a:picLocks noRot="1" noChangeAspect="1"/>
          </p:cNvPicPr>
          <p:nvPr>
            <a:videoFile r:link="rId1"/>
          </p:nvPr>
        </p:nvPicPr>
        <p:blipFill>
          <a:blip r:embed="rId5"/>
          <a:stretch>
            <a:fillRect/>
          </a:stretch>
        </p:blipFill>
        <p:spPr>
          <a:xfrm>
            <a:off x="1347794" y="750074"/>
            <a:ext cx="6448411" cy="364335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g226e222026f_0_5"/>
          <p:cNvSpPr txBox="1">
            <a:spLocks noGrp="1"/>
          </p:cNvSpPr>
          <p:nvPr>
            <p:ph type="body" idx="1"/>
          </p:nvPr>
        </p:nvSpPr>
        <p:spPr>
          <a:xfrm>
            <a:off x="457200" y="1309352"/>
            <a:ext cx="8229600" cy="3434100"/>
          </a:xfrm>
          <a:prstGeom prst="rect">
            <a:avLst/>
          </a:prstGeom>
        </p:spPr>
        <p:txBody>
          <a:bodyPr spcFirstLastPara="1" wrap="square" lIns="91425" tIns="45700" rIns="91425" bIns="45700" anchor="t" anchorCtr="0">
            <a:normAutofit/>
          </a:bodyPr>
          <a:lstStyle/>
          <a:p>
            <a:pPr marL="457200" lvl="0" indent="-393700" algn="l" rtl="0">
              <a:spcBef>
                <a:spcPts val="520"/>
              </a:spcBef>
              <a:spcAft>
                <a:spcPts val="0"/>
              </a:spcAft>
              <a:buSzPts val="2600"/>
              <a:buChar char="•"/>
            </a:pPr>
            <a:r>
              <a:rPr lang="en-US"/>
              <a:t>What was something interesting about the architect’s educational background?</a:t>
            </a:r>
            <a:endParaRPr/>
          </a:p>
          <a:p>
            <a:pPr marL="457200" lvl="0" indent="-393700" algn="l" rtl="0">
              <a:spcBef>
                <a:spcPts val="0"/>
              </a:spcBef>
              <a:spcAft>
                <a:spcPts val="0"/>
              </a:spcAft>
              <a:buSzPts val="2600"/>
              <a:buChar char="•"/>
            </a:pPr>
            <a:r>
              <a:rPr lang="en-US"/>
              <a:t>How did the architect keep indigenous culture in mind as the FAM was designed? </a:t>
            </a:r>
            <a:endParaRPr/>
          </a:p>
        </p:txBody>
      </p:sp>
      <p:sp>
        <p:nvSpPr>
          <p:cNvPr id="157" name="Google Shape;157;g226e222026f_0_5"/>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FAM Architecture Reflection</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9"/>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p>
            <a:pPr marL="457200" lvl="0" indent="-393700" algn="l" rtl="0">
              <a:lnSpc>
                <a:spcPct val="115000"/>
              </a:lnSpc>
              <a:spcBef>
                <a:spcPts val="0"/>
              </a:spcBef>
              <a:spcAft>
                <a:spcPts val="0"/>
              </a:spcAft>
              <a:buSzPts val="2600"/>
              <a:buChar char="•"/>
            </a:pPr>
            <a:r>
              <a:rPr lang="en-US">
                <a:latin typeface="Arial"/>
                <a:ea typeface="Arial"/>
                <a:cs typeface="Arial"/>
                <a:sym typeface="Arial"/>
              </a:rPr>
              <a:t>You are an architect, and a tribe has hired your firm to design a community center with an outside area large enough to hold dances.</a:t>
            </a:r>
            <a:endParaRPr>
              <a:latin typeface="Arial"/>
              <a:ea typeface="Arial"/>
              <a:cs typeface="Arial"/>
              <a:sym typeface="Arial"/>
            </a:endParaRPr>
          </a:p>
          <a:p>
            <a:pPr marL="457200" lvl="0" indent="-393700" algn="l" rtl="0">
              <a:lnSpc>
                <a:spcPct val="115000"/>
              </a:lnSpc>
              <a:spcBef>
                <a:spcPts val="0"/>
              </a:spcBef>
              <a:spcAft>
                <a:spcPts val="0"/>
              </a:spcAft>
              <a:buSzPts val="2600"/>
              <a:buFont typeface="Arial"/>
              <a:buChar char="•"/>
            </a:pPr>
            <a:r>
              <a:rPr lang="en-US" dirty="0">
                <a:latin typeface="Arial"/>
                <a:ea typeface="Arial"/>
                <a:cs typeface="Arial"/>
                <a:sym typeface="Arial"/>
              </a:rPr>
              <a:t>Design a space that is modern but incorporates aspects of the tribe’s culture.</a:t>
            </a:r>
            <a:endParaRPr dirty="0">
              <a:latin typeface="Arial"/>
              <a:ea typeface="Arial"/>
              <a:cs typeface="Arial"/>
              <a:sym typeface="Arial"/>
            </a:endParaRPr>
          </a:p>
          <a:p>
            <a:pPr marL="457200" lvl="0" indent="-393700" algn="l" rtl="0">
              <a:lnSpc>
                <a:spcPct val="115000"/>
              </a:lnSpc>
              <a:spcBef>
                <a:spcPts val="0"/>
              </a:spcBef>
              <a:spcAft>
                <a:spcPts val="0"/>
              </a:spcAft>
              <a:buSzPts val="2600"/>
              <a:buFont typeface="Arial"/>
              <a:buChar char="•"/>
            </a:pPr>
            <a:r>
              <a:rPr lang="en-US" dirty="0">
                <a:latin typeface="Arial"/>
                <a:ea typeface="Arial"/>
                <a:cs typeface="Arial"/>
                <a:sym typeface="Arial"/>
              </a:rPr>
              <a:t>After planning your community center, use </a:t>
            </a:r>
            <a:r>
              <a:rPr lang="en-US" dirty="0" err="1">
                <a:latin typeface="Arial"/>
                <a:ea typeface="Arial"/>
                <a:cs typeface="Arial"/>
                <a:sym typeface="Arial"/>
              </a:rPr>
              <a:t>Tinkercad</a:t>
            </a:r>
            <a:r>
              <a:rPr lang="en-US" dirty="0">
                <a:latin typeface="Arial"/>
                <a:ea typeface="Arial"/>
                <a:cs typeface="Arial"/>
                <a:sym typeface="Arial"/>
              </a:rPr>
              <a:t> to create your design.</a:t>
            </a:r>
            <a:endParaRPr dirty="0"/>
          </a:p>
          <a:p>
            <a:pPr marL="1645836" lvl="7" indent="-60951" algn="l" rtl="0">
              <a:lnSpc>
                <a:spcPct val="100000"/>
              </a:lnSpc>
              <a:spcBef>
                <a:spcPts val="240"/>
              </a:spcBef>
              <a:spcAft>
                <a:spcPts val="0"/>
              </a:spcAft>
              <a:buSzPts val="1200"/>
              <a:buFont typeface="Calibri"/>
              <a:buNone/>
            </a:pPr>
            <a:endParaRPr dirty="0"/>
          </a:p>
        </p:txBody>
      </p:sp>
      <p:sp>
        <p:nvSpPr>
          <p:cNvPr id="163" name="Google Shape;163;p9"/>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Designing with Culture in Mind</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g2253bb34010_0_2"/>
          <p:cNvSpPr txBox="1">
            <a:spLocks noGrp="1"/>
          </p:cNvSpPr>
          <p:nvPr>
            <p:ph type="body" idx="1"/>
          </p:nvPr>
        </p:nvSpPr>
        <p:spPr>
          <a:xfrm>
            <a:off x="457200" y="1309350"/>
            <a:ext cx="6854700" cy="3434100"/>
          </a:xfrm>
          <a:prstGeom prst="rect">
            <a:avLst/>
          </a:prstGeom>
        </p:spPr>
        <p:txBody>
          <a:bodyPr spcFirstLastPara="1" wrap="square" lIns="91425" tIns="45700" rIns="91425" bIns="45700" anchor="t" anchorCtr="0">
            <a:normAutofit/>
          </a:bodyPr>
          <a:lstStyle/>
          <a:p>
            <a:pPr marL="457200" lvl="0" indent="-393700" algn="l" rtl="0">
              <a:spcBef>
                <a:spcPts val="520"/>
              </a:spcBef>
              <a:spcAft>
                <a:spcPts val="0"/>
              </a:spcAft>
              <a:buSzPts val="2600"/>
              <a:buChar char="•"/>
            </a:pPr>
            <a:r>
              <a:rPr lang="en-US"/>
              <a:t>Read the press release that details the grand opening of the FAM.</a:t>
            </a:r>
            <a:endParaRPr/>
          </a:p>
          <a:p>
            <a:pPr marL="457200" lvl="0" indent="-393700" algn="l" rtl="0">
              <a:spcBef>
                <a:spcPts val="0"/>
              </a:spcBef>
              <a:spcAft>
                <a:spcPts val="0"/>
              </a:spcAft>
              <a:buSzPts val="2600"/>
              <a:buChar char="•"/>
            </a:pPr>
            <a:r>
              <a:rPr lang="en-US"/>
              <a:t>As you read, highlight important details that are important for people to know about a new museum. </a:t>
            </a:r>
            <a:endParaRPr/>
          </a:p>
          <a:p>
            <a:pPr marL="457200" lvl="0" indent="-393700" algn="l" rtl="0">
              <a:spcBef>
                <a:spcPts val="0"/>
              </a:spcBef>
              <a:spcAft>
                <a:spcPts val="0"/>
              </a:spcAft>
              <a:buSzPts val="2600"/>
              <a:buChar char="•"/>
            </a:pPr>
            <a:r>
              <a:rPr lang="en-US"/>
              <a:t>Write notes in the margins that explain the reason for highlighting details. </a:t>
            </a:r>
            <a:endParaRPr/>
          </a:p>
        </p:txBody>
      </p:sp>
      <p:sp>
        <p:nvSpPr>
          <p:cNvPr id="169" name="Google Shape;169;g2253bb34010_0_2"/>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FAM Press Release	</a:t>
            </a:r>
            <a:endParaRPr/>
          </a:p>
        </p:txBody>
      </p:sp>
      <p:pic>
        <p:nvPicPr>
          <p:cNvPr id="170" name="Google Shape;170;g2253bb34010_0_2"/>
          <p:cNvPicPr preferRelativeResize="0"/>
          <p:nvPr/>
        </p:nvPicPr>
        <p:blipFill>
          <a:blip r:embed="rId3">
            <a:alphaModFix/>
          </a:blip>
          <a:stretch>
            <a:fillRect/>
          </a:stretch>
        </p:blipFill>
        <p:spPr>
          <a:xfrm>
            <a:off x="7404125" y="1489625"/>
            <a:ext cx="1681151" cy="1681151"/>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10"/>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lnSpcReduction="10000"/>
          </a:bodyPr>
          <a:lstStyle/>
          <a:p>
            <a:pPr marL="227012" lvl="0" indent="-227012" algn="l" rtl="0">
              <a:lnSpc>
                <a:spcPct val="100000"/>
              </a:lnSpc>
              <a:spcBef>
                <a:spcPts val="0"/>
              </a:spcBef>
              <a:spcAft>
                <a:spcPts val="0"/>
              </a:spcAft>
              <a:buClr>
                <a:schemeClr val="accent4"/>
              </a:buClr>
              <a:buSzPts val="2600"/>
              <a:buFont typeface="Arial"/>
              <a:buChar char="•"/>
            </a:pPr>
            <a:r>
              <a:rPr lang="en-US"/>
              <a:t>Present your design and explain the reasons for the choices made.</a:t>
            </a:r>
            <a:endParaRPr/>
          </a:p>
          <a:p>
            <a:pPr marL="227013" lvl="0" indent="-227013" algn="l" rtl="0">
              <a:lnSpc>
                <a:spcPct val="100000"/>
              </a:lnSpc>
              <a:spcBef>
                <a:spcPts val="0"/>
              </a:spcBef>
              <a:spcAft>
                <a:spcPts val="0"/>
              </a:spcAft>
              <a:buSzPts val="2600"/>
              <a:buChar char="•"/>
            </a:pPr>
            <a:r>
              <a:rPr lang="en-US"/>
              <a:t>Write a press release to advertise your new space, include the following information.</a:t>
            </a:r>
            <a:endParaRPr/>
          </a:p>
          <a:p>
            <a:pPr marL="480034" lvl="1" indent="-185155" algn="l" rtl="0">
              <a:lnSpc>
                <a:spcPct val="100000"/>
              </a:lnSpc>
              <a:spcBef>
                <a:spcPts val="400"/>
              </a:spcBef>
              <a:spcAft>
                <a:spcPts val="0"/>
              </a:spcAft>
              <a:buSzPts val="2000"/>
              <a:buChar char="•"/>
            </a:pPr>
            <a:r>
              <a:rPr lang="en-US"/>
              <a:t>Name of the space</a:t>
            </a:r>
            <a:endParaRPr/>
          </a:p>
          <a:p>
            <a:pPr marL="480034" lvl="1" indent="-185155" algn="l" rtl="0">
              <a:lnSpc>
                <a:spcPct val="100000"/>
              </a:lnSpc>
              <a:spcBef>
                <a:spcPts val="400"/>
              </a:spcBef>
              <a:spcAft>
                <a:spcPts val="0"/>
              </a:spcAft>
              <a:buSzPts val="2000"/>
              <a:buChar char="•"/>
            </a:pPr>
            <a:r>
              <a:rPr lang="en-US"/>
              <a:t>Opening date</a:t>
            </a:r>
            <a:endParaRPr/>
          </a:p>
          <a:p>
            <a:pPr marL="480034" lvl="1" indent="-185155" algn="l" rtl="0">
              <a:lnSpc>
                <a:spcPct val="100000"/>
              </a:lnSpc>
              <a:spcBef>
                <a:spcPts val="400"/>
              </a:spcBef>
              <a:spcAft>
                <a:spcPts val="0"/>
              </a:spcAft>
              <a:buSzPts val="2000"/>
              <a:buChar char="•"/>
            </a:pPr>
            <a:r>
              <a:rPr lang="en-US"/>
              <a:t>Description of the space</a:t>
            </a:r>
            <a:endParaRPr/>
          </a:p>
          <a:p>
            <a:pPr marL="480034" lvl="1" indent="-185155" algn="l" rtl="0">
              <a:lnSpc>
                <a:spcPct val="100000"/>
              </a:lnSpc>
              <a:spcBef>
                <a:spcPts val="400"/>
              </a:spcBef>
              <a:spcAft>
                <a:spcPts val="0"/>
              </a:spcAft>
              <a:buSzPts val="2000"/>
              <a:buChar char="•"/>
            </a:pPr>
            <a:r>
              <a:rPr lang="en-US"/>
              <a:t>The tribe(s) that the space was designed for</a:t>
            </a:r>
            <a:endParaRPr/>
          </a:p>
          <a:p>
            <a:pPr marL="480035" lvl="1" indent="-185156" algn="l" rtl="0">
              <a:lnSpc>
                <a:spcPct val="100000"/>
              </a:lnSpc>
              <a:spcBef>
                <a:spcPts val="400"/>
              </a:spcBef>
              <a:spcAft>
                <a:spcPts val="0"/>
              </a:spcAft>
              <a:buSzPts val="2000"/>
              <a:buChar char="•"/>
            </a:pPr>
            <a:r>
              <a:rPr lang="en-US"/>
              <a:t>The cultural pieces that are included in the building’s design</a:t>
            </a:r>
            <a:endParaRPr/>
          </a:p>
          <a:p>
            <a:pPr marL="1371600" lvl="0" indent="0" algn="l" rtl="0">
              <a:lnSpc>
                <a:spcPct val="100000"/>
              </a:lnSpc>
              <a:spcBef>
                <a:spcPts val="340"/>
              </a:spcBef>
              <a:spcAft>
                <a:spcPts val="0"/>
              </a:spcAft>
              <a:buNone/>
            </a:pPr>
            <a:endParaRPr/>
          </a:p>
          <a:p>
            <a:pPr marL="1645836" lvl="7" indent="-60951" algn="l" rtl="0">
              <a:lnSpc>
                <a:spcPct val="100000"/>
              </a:lnSpc>
              <a:spcBef>
                <a:spcPts val="240"/>
              </a:spcBef>
              <a:spcAft>
                <a:spcPts val="0"/>
              </a:spcAft>
              <a:buSzPts val="1200"/>
              <a:buFont typeface="Calibri"/>
              <a:buNone/>
            </a:pPr>
            <a:endParaRPr/>
          </a:p>
        </p:txBody>
      </p:sp>
      <p:sp>
        <p:nvSpPr>
          <p:cNvPr id="176" name="Google Shape;176;p1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Presentation and Press Release</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p>
            <a:pPr marL="0" lvl="0" indent="0" algn="l" rtl="0">
              <a:lnSpc>
                <a:spcPct val="100000"/>
              </a:lnSpc>
              <a:spcBef>
                <a:spcPts val="0"/>
              </a:spcBef>
              <a:spcAft>
                <a:spcPts val="0"/>
              </a:spcAft>
              <a:buClr>
                <a:schemeClr val="lt1"/>
              </a:buClr>
              <a:buSzPts val="5000"/>
              <a:buFont typeface="Calibri"/>
              <a:buNone/>
            </a:pPr>
            <a:r>
              <a:rPr lang="en-US"/>
              <a:t>Homes of the Past</a:t>
            </a:r>
            <a:endParaRPr/>
          </a:p>
        </p:txBody>
      </p:sp>
      <p:sp>
        <p:nvSpPr>
          <p:cNvPr id="95" name="Google Shape;95;p2"/>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p>
            <a:pPr marL="0" marR="0" lvl="0" indent="0" algn="l" rtl="0">
              <a:spcBef>
                <a:spcPts val="0"/>
              </a:spcBef>
              <a:spcAft>
                <a:spcPts val="0"/>
              </a:spcAft>
              <a:buClr>
                <a:schemeClr val="lt1"/>
              </a:buClr>
              <a:buSzPts val="5000"/>
              <a:buFont typeface="Calibri"/>
              <a:buNone/>
            </a:pPr>
            <a:r>
              <a:rPr lang="en-US"/>
              <a:t> Traditional Tribal Architecture</a:t>
            </a:r>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3"/>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a:t>Essential Question</a:t>
            </a:r>
            <a:endParaRPr/>
          </a:p>
        </p:txBody>
      </p:sp>
      <p:sp>
        <p:nvSpPr>
          <p:cNvPr id="101" name="Google Shape;101;p3"/>
          <p:cNvSpPr txBox="1">
            <a:spLocks noGrp="1"/>
          </p:cNvSpPr>
          <p:nvPr>
            <p:ph type="body" idx="1"/>
          </p:nvPr>
        </p:nvSpPr>
        <p:spPr>
          <a:xfrm>
            <a:off x="530352" y="2028497"/>
            <a:ext cx="7772400" cy="1950719"/>
          </a:xfrm>
          <a:prstGeom prst="rect">
            <a:avLst/>
          </a:prstGeom>
          <a:noFill/>
          <a:ln>
            <a:noFill/>
          </a:ln>
        </p:spPr>
        <p:txBody>
          <a:bodyPr spcFirstLastPara="1" wrap="square" lIns="45700" tIns="45700" rIns="45700" bIns="45700" anchor="t" anchorCtr="0">
            <a:normAutofit/>
          </a:bodyPr>
          <a:lstStyle/>
          <a:p>
            <a:pPr lvl="0">
              <a:lnSpc>
                <a:spcPct val="115000"/>
              </a:lnSpc>
              <a:spcBef>
                <a:spcPts val="0"/>
              </a:spcBef>
              <a:buFont typeface="Calibri"/>
              <a:buChar char="•"/>
            </a:pPr>
            <a:r>
              <a:rPr lang="en-US" dirty="0"/>
              <a:t>How did the structures of North American indigenous tribes reflect their culture prior to European contact?</a:t>
            </a: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4"/>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a:t>Lesson Objectives</a:t>
            </a:r>
            <a:endParaRPr/>
          </a:p>
        </p:txBody>
      </p:sp>
      <p:sp>
        <p:nvSpPr>
          <p:cNvPr id="107" name="Google Shape;107;p4"/>
          <p:cNvSpPr txBox="1">
            <a:spLocks noGrp="1"/>
          </p:cNvSpPr>
          <p:nvPr>
            <p:ph type="body" idx="1"/>
          </p:nvPr>
        </p:nvSpPr>
        <p:spPr>
          <a:xfrm>
            <a:off x="530350" y="2028501"/>
            <a:ext cx="7772400" cy="1551600"/>
          </a:xfrm>
          <a:prstGeom prst="rect">
            <a:avLst/>
          </a:prstGeom>
          <a:noFill/>
          <a:ln>
            <a:noFill/>
          </a:ln>
        </p:spPr>
        <p:txBody>
          <a:bodyPr spcFirstLastPara="1" wrap="square" lIns="45700" tIns="45700" rIns="45700" bIns="45700" anchor="t" anchorCtr="0">
            <a:noAutofit/>
          </a:bodyPr>
          <a:lstStyle/>
          <a:p>
            <a:pPr marL="457200" lvl="0" indent="-393700" algn="l" rtl="0">
              <a:lnSpc>
                <a:spcPct val="115000"/>
              </a:lnSpc>
              <a:spcBef>
                <a:spcPts val="0"/>
              </a:spcBef>
              <a:spcAft>
                <a:spcPts val="0"/>
              </a:spcAft>
              <a:buSzPts val="2600"/>
              <a:buFont typeface="Calibri"/>
              <a:buChar char="•"/>
            </a:pPr>
            <a:r>
              <a:rPr lang="en-US" dirty="0"/>
              <a:t>Examine types of First Americans’ dwellings.</a:t>
            </a:r>
            <a:endParaRPr dirty="0"/>
          </a:p>
          <a:p>
            <a:pPr marL="457200" lvl="0" indent="-393700" algn="l" rtl="0">
              <a:lnSpc>
                <a:spcPct val="115000"/>
              </a:lnSpc>
              <a:spcBef>
                <a:spcPts val="0"/>
              </a:spcBef>
              <a:spcAft>
                <a:spcPts val="0"/>
              </a:spcAft>
              <a:buSzPts val="2600"/>
              <a:buFont typeface="Calibri"/>
              <a:buChar char="•"/>
            </a:pPr>
            <a:r>
              <a:rPr lang="en-US" dirty="0"/>
              <a:t>Create a modern structure that incorporates aspects of First American tribes’ history and culture. </a:t>
            </a: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5"/>
          <p:cNvSpPr txBox="1">
            <a:spLocks noGrp="1"/>
          </p:cNvSpPr>
          <p:nvPr>
            <p:ph type="body" idx="1"/>
          </p:nvPr>
        </p:nvSpPr>
        <p:spPr>
          <a:xfrm>
            <a:off x="457200" y="1309350"/>
            <a:ext cx="5845200" cy="3434100"/>
          </a:xfrm>
          <a:prstGeom prst="rect">
            <a:avLst/>
          </a:prstGeom>
          <a:noFill/>
          <a:ln>
            <a:noFill/>
          </a:ln>
        </p:spPr>
        <p:txBody>
          <a:bodyPr spcFirstLastPara="1" wrap="square" lIns="91425" tIns="45700" rIns="91425" bIns="45700" anchor="t" anchorCtr="0">
            <a:normAutofit/>
          </a:bodyPr>
          <a:lstStyle/>
          <a:p>
            <a:pPr marL="227012" lvl="0" indent="-227012" algn="l" rtl="0">
              <a:lnSpc>
                <a:spcPct val="100000"/>
              </a:lnSpc>
              <a:spcBef>
                <a:spcPts val="0"/>
              </a:spcBef>
              <a:spcAft>
                <a:spcPts val="0"/>
              </a:spcAft>
              <a:buClr>
                <a:schemeClr val="accent4"/>
              </a:buClr>
              <a:buSzPts val="2600"/>
              <a:buFont typeface="Arial"/>
              <a:buChar char="•"/>
            </a:pPr>
            <a:r>
              <a:rPr lang="en-US"/>
              <a:t>Visit each of the eight posters.</a:t>
            </a:r>
            <a:endParaRPr/>
          </a:p>
          <a:p>
            <a:pPr marL="227012" lvl="0" indent="-227012" algn="l" rtl="0">
              <a:lnSpc>
                <a:spcPct val="100000"/>
              </a:lnSpc>
              <a:spcBef>
                <a:spcPts val="0"/>
              </a:spcBef>
              <a:spcAft>
                <a:spcPts val="0"/>
              </a:spcAft>
              <a:buSzPts val="2600"/>
              <a:buChar char="•"/>
            </a:pPr>
            <a:r>
              <a:rPr lang="en-US"/>
              <a:t>Write down observations and inferences about each poster.</a:t>
            </a:r>
            <a:endParaRPr/>
          </a:p>
          <a:p>
            <a:pPr marL="914400" lvl="1" indent="-355600" algn="l" rtl="0">
              <a:lnSpc>
                <a:spcPct val="100000"/>
              </a:lnSpc>
              <a:spcBef>
                <a:spcPts val="0"/>
              </a:spcBef>
              <a:spcAft>
                <a:spcPts val="0"/>
              </a:spcAft>
              <a:buSzPts val="2000"/>
              <a:buChar char="•"/>
            </a:pPr>
            <a:r>
              <a:rPr lang="en-US"/>
              <a:t>What do you see?</a:t>
            </a:r>
            <a:endParaRPr/>
          </a:p>
          <a:p>
            <a:pPr marL="914400" lvl="1" indent="-355600" algn="l" rtl="0">
              <a:lnSpc>
                <a:spcPct val="100000"/>
              </a:lnSpc>
              <a:spcBef>
                <a:spcPts val="0"/>
              </a:spcBef>
              <a:spcAft>
                <a:spcPts val="0"/>
              </a:spcAft>
              <a:buSzPts val="2000"/>
              <a:buChar char="•"/>
            </a:pPr>
            <a:r>
              <a:rPr lang="en-US"/>
              <a:t>What can you infer about each poster based on what you see?</a:t>
            </a:r>
            <a:endParaRPr/>
          </a:p>
          <a:p>
            <a:pPr marL="914400" lvl="0" indent="0" algn="l" rtl="0">
              <a:lnSpc>
                <a:spcPct val="100000"/>
              </a:lnSpc>
              <a:spcBef>
                <a:spcPts val="400"/>
              </a:spcBef>
              <a:spcAft>
                <a:spcPts val="0"/>
              </a:spcAft>
              <a:buNone/>
            </a:pPr>
            <a:endParaRPr/>
          </a:p>
          <a:p>
            <a:pPr marL="1645836" lvl="7" indent="-60951" algn="l" rtl="0">
              <a:lnSpc>
                <a:spcPct val="100000"/>
              </a:lnSpc>
              <a:spcBef>
                <a:spcPts val="240"/>
              </a:spcBef>
              <a:spcAft>
                <a:spcPts val="0"/>
              </a:spcAft>
              <a:buSzPts val="1200"/>
              <a:buFont typeface="Calibri"/>
              <a:buNone/>
            </a:pPr>
            <a:endParaRPr/>
          </a:p>
        </p:txBody>
      </p:sp>
      <p:sp>
        <p:nvSpPr>
          <p:cNvPr id="113" name="Google Shape;113;p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First Americans Traditional Homes</a:t>
            </a:r>
            <a:endParaRPr/>
          </a:p>
        </p:txBody>
      </p:sp>
      <p:pic>
        <p:nvPicPr>
          <p:cNvPr id="114" name="Google Shape;114;p5"/>
          <p:cNvPicPr preferRelativeResize="0"/>
          <p:nvPr/>
        </p:nvPicPr>
        <p:blipFill>
          <a:blip r:embed="rId3">
            <a:alphaModFix/>
          </a:blip>
          <a:stretch>
            <a:fillRect/>
          </a:stretch>
        </p:blipFill>
        <p:spPr>
          <a:xfrm>
            <a:off x="6708025" y="1266212"/>
            <a:ext cx="1978776" cy="242647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g247aeb3df4e_0_0"/>
          <p:cNvSpPr txBox="1">
            <a:spLocks noGrp="1"/>
          </p:cNvSpPr>
          <p:nvPr>
            <p:ph type="body" idx="1"/>
          </p:nvPr>
        </p:nvSpPr>
        <p:spPr>
          <a:xfrm>
            <a:off x="457200" y="1309352"/>
            <a:ext cx="8229600" cy="3434100"/>
          </a:xfrm>
          <a:prstGeom prst="rect">
            <a:avLst/>
          </a:prstGeom>
        </p:spPr>
        <p:txBody>
          <a:bodyPr spcFirstLastPara="1" wrap="square" lIns="91425" tIns="45700" rIns="91425" bIns="45700" anchor="t" anchorCtr="0">
            <a:normAutofit/>
          </a:bodyPr>
          <a:lstStyle/>
          <a:p>
            <a:pPr marL="457200" lvl="0" indent="-393700" algn="l" rtl="0">
              <a:spcBef>
                <a:spcPts val="0"/>
              </a:spcBef>
              <a:spcAft>
                <a:spcPts val="0"/>
              </a:spcAft>
              <a:buClr>
                <a:srgbClr val="292929"/>
              </a:buClr>
              <a:buSzPts val="2600"/>
              <a:buFont typeface="Calibri"/>
              <a:buChar char="•"/>
            </a:pPr>
            <a:r>
              <a:rPr lang="en-US">
                <a:solidFill>
                  <a:srgbClr val="292929"/>
                </a:solidFill>
              </a:rPr>
              <a:t>How were the homes different and how were they similar?</a:t>
            </a:r>
            <a:endParaRPr>
              <a:solidFill>
                <a:srgbClr val="292929"/>
              </a:solidFill>
            </a:endParaRPr>
          </a:p>
          <a:p>
            <a:pPr marL="457200" lvl="0" indent="-393700" algn="l" rtl="0">
              <a:spcBef>
                <a:spcPts val="0"/>
              </a:spcBef>
              <a:spcAft>
                <a:spcPts val="0"/>
              </a:spcAft>
              <a:buClr>
                <a:srgbClr val="292929"/>
              </a:buClr>
              <a:buSzPts val="2600"/>
              <a:buFont typeface="Calibri"/>
              <a:buChar char="•"/>
            </a:pPr>
            <a:r>
              <a:rPr lang="en-US">
                <a:solidFill>
                  <a:srgbClr val="292929"/>
                </a:solidFill>
              </a:rPr>
              <a:t>What were some commonly used materials?</a:t>
            </a:r>
            <a:endParaRPr>
              <a:solidFill>
                <a:srgbClr val="292929"/>
              </a:solidFill>
            </a:endParaRPr>
          </a:p>
          <a:p>
            <a:pPr marL="457200" lvl="0" indent="-393700" algn="l" rtl="0">
              <a:spcBef>
                <a:spcPts val="0"/>
              </a:spcBef>
              <a:spcAft>
                <a:spcPts val="0"/>
              </a:spcAft>
              <a:buClr>
                <a:srgbClr val="292929"/>
              </a:buClr>
              <a:buSzPts val="2600"/>
              <a:buChar char="•"/>
            </a:pPr>
            <a:r>
              <a:rPr lang="en-US">
                <a:solidFill>
                  <a:srgbClr val="292929"/>
                </a:solidFill>
              </a:rPr>
              <a:t>Why do you think the tribes made their designs a certain way?</a:t>
            </a:r>
            <a:endParaRPr>
              <a:solidFill>
                <a:srgbClr val="292929"/>
              </a:solidFill>
            </a:endParaRPr>
          </a:p>
        </p:txBody>
      </p:sp>
      <p:sp>
        <p:nvSpPr>
          <p:cNvPr id="120" name="Google Shape;120;g247aeb3df4e_0_0"/>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Indigenous Tribes’ Homes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6"/>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0"/>
              </a:spcBef>
              <a:spcAft>
                <a:spcPts val="0"/>
              </a:spcAft>
              <a:buSzPts val="2600"/>
              <a:buChar char="•"/>
            </a:pPr>
            <a:r>
              <a:rPr lang="en-US" dirty="0"/>
              <a:t>Learn more about one tribe’s traditional home.</a:t>
            </a:r>
            <a:endParaRPr dirty="0"/>
          </a:p>
          <a:p>
            <a:pPr>
              <a:spcBef>
                <a:spcPts val="0"/>
              </a:spcBef>
            </a:pPr>
            <a:r>
              <a:rPr lang="en-US" dirty="0"/>
              <a:t>Use </a:t>
            </a:r>
            <a:r>
              <a:rPr lang="en-US" b="1" dirty="0">
                <a:hlinkClick r:id="rId3"/>
              </a:rPr>
              <a:t>http://k20.ou.edu/pasthomes</a:t>
            </a:r>
            <a:r>
              <a:rPr lang="en-US" b="1" dirty="0"/>
              <a:t> </a:t>
            </a:r>
            <a:r>
              <a:rPr lang="en-US" dirty="0"/>
              <a:t>to find resources about each tribe.</a:t>
            </a:r>
          </a:p>
          <a:p>
            <a:pPr marL="457200" lvl="0" indent="-393700" algn="l" rtl="0">
              <a:lnSpc>
                <a:spcPct val="100000"/>
              </a:lnSpc>
              <a:spcBef>
                <a:spcPts val="0"/>
              </a:spcBef>
              <a:spcAft>
                <a:spcPts val="0"/>
              </a:spcAft>
              <a:buSzPts val="2600"/>
              <a:buChar char="•"/>
            </a:pPr>
            <a:r>
              <a:rPr lang="en-US" dirty="0"/>
              <a:t>Use notebook paper and take notes over the information you find.</a:t>
            </a:r>
            <a:endParaRPr dirty="0"/>
          </a:p>
          <a:p>
            <a:pPr marL="1645836" lvl="7" indent="-60951" algn="l" rtl="0">
              <a:lnSpc>
                <a:spcPct val="100000"/>
              </a:lnSpc>
              <a:spcBef>
                <a:spcPts val="240"/>
              </a:spcBef>
              <a:spcAft>
                <a:spcPts val="0"/>
              </a:spcAft>
              <a:buSzPts val="1200"/>
              <a:buFont typeface="Calibri"/>
              <a:buNone/>
            </a:pPr>
            <a:endParaRPr dirty="0"/>
          </a:p>
        </p:txBody>
      </p:sp>
      <p:sp>
        <p:nvSpPr>
          <p:cNvPr id="126" name="Google Shape;126;p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Indigenous Tribes Homes Research</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g247aeb3df4e_0_5"/>
          <p:cNvSpPr txBox="1">
            <a:spLocks noGrp="1"/>
          </p:cNvSpPr>
          <p:nvPr>
            <p:ph type="body" idx="1"/>
          </p:nvPr>
        </p:nvSpPr>
        <p:spPr>
          <a:xfrm>
            <a:off x="457200" y="1309348"/>
            <a:ext cx="8229600" cy="2954400"/>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0"/>
              </a:spcBef>
              <a:spcAft>
                <a:spcPts val="0"/>
              </a:spcAft>
              <a:buSzPts val="2600"/>
              <a:buChar char="•"/>
            </a:pPr>
            <a:r>
              <a:rPr lang="en-US"/>
              <a:t>Pair up with another group and complete the Venn diagram. </a:t>
            </a:r>
            <a:endParaRPr/>
          </a:p>
          <a:p>
            <a:pPr marL="0" lvl="0" indent="0" algn="l" rtl="0">
              <a:spcBef>
                <a:spcPts val="0"/>
              </a:spcBef>
              <a:spcAft>
                <a:spcPts val="0"/>
              </a:spcAft>
              <a:buNone/>
            </a:pPr>
            <a:endParaRPr sz="2150"/>
          </a:p>
          <a:p>
            <a:pPr marL="0" lvl="0" indent="0" algn="l" rtl="0">
              <a:spcBef>
                <a:spcPts val="0"/>
              </a:spcBef>
              <a:spcAft>
                <a:spcPts val="0"/>
              </a:spcAft>
              <a:buNone/>
            </a:pPr>
            <a:endParaRPr sz="1100"/>
          </a:p>
          <a:p>
            <a:pPr marL="0" lvl="0" indent="0" algn="l" rtl="0">
              <a:lnSpc>
                <a:spcPct val="100000"/>
              </a:lnSpc>
              <a:spcBef>
                <a:spcPts val="0"/>
              </a:spcBef>
              <a:spcAft>
                <a:spcPts val="0"/>
              </a:spcAft>
              <a:buNone/>
            </a:pPr>
            <a:endParaRPr/>
          </a:p>
          <a:p>
            <a:pPr marL="914400" lvl="0" indent="0" algn="l" rtl="0">
              <a:lnSpc>
                <a:spcPct val="100000"/>
              </a:lnSpc>
              <a:spcBef>
                <a:spcPts val="400"/>
              </a:spcBef>
              <a:spcAft>
                <a:spcPts val="0"/>
              </a:spcAft>
              <a:buNone/>
            </a:pPr>
            <a:endParaRPr/>
          </a:p>
          <a:p>
            <a:pPr marL="1645836" lvl="7" indent="-60952" algn="l" rtl="0">
              <a:lnSpc>
                <a:spcPct val="100000"/>
              </a:lnSpc>
              <a:spcBef>
                <a:spcPts val="240"/>
              </a:spcBef>
              <a:spcAft>
                <a:spcPts val="0"/>
              </a:spcAft>
              <a:buSzPts val="1200"/>
              <a:buFont typeface="Calibri"/>
              <a:buNone/>
            </a:pPr>
            <a:endParaRPr/>
          </a:p>
        </p:txBody>
      </p:sp>
      <p:sp>
        <p:nvSpPr>
          <p:cNvPr id="132" name="Google Shape;132;g247aeb3df4e_0_5"/>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First Americans Homes Research</a:t>
            </a:r>
            <a:endParaRPr/>
          </a:p>
        </p:txBody>
      </p:sp>
      <p:graphicFrame>
        <p:nvGraphicFramePr>
          <p:cNvPr id="133" name="Google Shape;133;g247aeb3df4e_0_5"/>
          <p:cNvGraphicFramePr/>
          <p:nvPr/>
        </p:nvGraphicFramePr>
        <p:xfrm>
          <a:off x="856775" y="2297990"/>
          <a:ext cx="6919925" cy="2316360"/>
        </p:xfrm>
        <a:graphic>
          <a:graphicData uri="http://schemas.openxmlformats.org/drawingml/2006/table">
            <a:tbl>
              <a:tblPr>
                <a:noFill/>
                <a:tableStyleId>{7558326F-AAEC-4BEF-9431-7A57B2FB5D49}</a:tableStyleId>
              </a:tblPr>
              <a:tblGrid>
                <a:gridCol w="3131925">
                  <a:extLst>
                    <a:ext uri="{9D8B030D-6E8A-4147-A177-3AD203B41FA5}">
                      <a16:colId xmlns:a16="http://schemas.microsoft.com/office/drawing/2014/main" val="20000"/>
                    </a:ext>
                  </a:extLst>
                </a:gridCol>
                <a:gridCol w="3788000">
                  <a:extLst>
                    <a:ext uri="{9D8B030D-6E8A-4147-A177-3AD203B41FA5}">
                      <a16:colId xmlns:a16="http://schemas.microsoft.com/office/drawing/2014/main" val="20001"/>
                    </a:ext>
                  </a:extLst>
                </a:gridCol>
              </a:tblGrid>
              <a:tr h="574750">
                <a:tc>
                  <a:txBody>
                    <a:bodyPr/>
                    <a:lstStyle/>
                    <a:p>
                      <a:pPr marL="0" lvl="0" indent="0" algn="ctr" rtl="0">
                        <a:spcBef>
                          <a:spcPts val="0"/>
                        </a:spcBef>
                        <a:spcAft>
                          <a:spcPts val="0"/>
                        </a:spcAft>
                        <a:buNone/>
                      </a:pPr>
                      <a:r>
                        <a:rPr lang="en-US" sz="2600"/>
                        <a:t>Tipi</a:t>
                      </a:r>
                      <a:endParaRPr sz="2600"/>
                    </a:p>
                  </a:txBody>
                  <a:tcPr marL="91425" marR="91425" marT="91425" marB="91425">
                    <a:lnL w="9525" cap="flat" cmpd="sng">
                      <a:solidFill>
                        <a:schemeClr val="accent2"/>
                      </a:solidFill>
                      <a:prstDash val="solid"/>
                      <a:round/>
                      <a:headEnd type="none" w="sm" len="sm"/>
                      <a:tailEnd type="none" w="sm" len="sm"/>
                    </a:lnL>
                    <a:lnR w="9525" cap="flat" cmpd="sng">
                      <a:solidFill>
                        <a:schemeClr val="accent2"/>
                      </a:solidFill>
                      <a:prstDash val="solid"/>
                      <a:round/>
                      <a:headEnd type="none" w="sm" len="sm"/>
                      <a:tailEnd type="none" w="sm" len="sm"/>
                    </a:lnR>
                    <a:lnT w="9525" cap="flat" cmpd="sng">
                      <a:solidFill>
                        <a:schemeClr val="accent2"/>
                      </a:solidFill>
                      <a:prstDash val="solid"/>
                      <a:round/>
                      <a:headEnd type="none" w="sm" len="sm"/>
                      <a:tailEnd type="none" w="sm" len="sm"/>
                    </a:lnT>
                    <a:lnB w="9525" cap="flat" cmpd="sng">
                      <a:solidFill>
                        <a:schemeClr val="accent2"/>
                      </a:solidFill>
                      <a:prstDash val="solid"/>
                      <a:round/>
                      <a:headEnd type="none" w="sm" len="sm"/>
                      <a:tailEnd type="none" w="sm" len="sm"/>
                    </a:lnB>
                  </a:tcPr>
                </a:tc>
                <a:tc>
                  <a:txBody>
                    <a:bodyPr/>
                    <a:lstStyle/>
                    <a:p>
                      <a:pPr marL="0" lvl="0" indent="0" algn="ctr" rtl="0">
                        <a:spcBef>
                          <a:spcPts val="0"/>
                        </a:spcBef>
                        <a:spcAft>
                          <a:spcPts val="0"/>
                        </a:spcAft>
                        <a:buNone/>
                      </a:pPr>
                      <a:r>
                        <a:rPr lang="en-US" sz="2600"/>
                        <a:t>Longhouse</a:t>
                      </a:r>
                      <a:endParaRPr sz="2600"/>
                    </a:p>
                  </a:txBody>
                  <a:tcPr marL="91425" marR="91425" marT="91425" marB="91425">
                    <a:lnL w="9525" cap="flat" cmpd="sng">
                      <a:solidFill>
                        <a:schemeClr val="accent2"/>
                      </a:solidFill>
                      <a:prstDash val="solid"/>
                      <a:round/>
                      <a:headEnd type="none" w="sm" len="sm"/>
                      <a:tailEnd type="none" w="sm" len="sm"/>
                    </a:lnL>
                    <a:lnR w="9525" cap="flat" cmpd="sng">
                      <a:solidFill>
                        <a:schemeClr val="accent2"/>
                      </a:solidFill>
                      <a:prstDash val="solid"/>
                      <a:round/>
                      <a:headEnd type="none" w="sm" len="sm"/>
                      <a:tailEnd type="none" w="sm" len="sm"/>
                    </a:lnR>
                    <a:lnT w="9525" cap="flat" cmpd="sng">
                      <a:solidFill>
                        <a:schemeClr val="accent2"/>
                      </a:solidFill>
                      <a:prstDash val="solid"/>
                      <a:round/>
                      <a:headEnd type="none" w="sm" len="sm"/>
                      <a:tailEnd type="none" w="sm" len="sm"/>
                    </a:lnT>
                    <a:lnB w="9525" cap="flat" cmpd="sng">
                      <a:solidFill>
                        <a:schemeClr val="accent2"/>
                      </a:solidFill>
                      <a:prstDash val="solid"/>
                      <a:round/>
                      <a:headEnd type="none" w="sm" len="sm"/>
                      <a:tailEnd type="none" w="sm" len="sm"/>
                    </a:lnB>
                  </a:tcPr>
                </a:tc>
                <a:extLst>
                  <a:ext uri="{0D108BD9-81ED-4DB2-BD59-A6C34878D82A}">
                    <a16:rowId xmlns:a16="http://schemas.microsoft.com/office/drawing/2014/main" val="10000"/>
                  </a:ext>
                </a:extLst>
              </a:tr>
              <a:tr h="574750">
                <a:tc>
                  <a:txBody>
                    <a:bodyPr/>
                    <a:lstStyle/>
                    <a:p>
                      <a:pPr marL="0" lvl="0" indent="0" algn="ctr" rtl="0">
                        <a:spcBef>
                          <a:spcPts val="0"/>
                        </a:spcBef>
                        <a:spcAft>
                          <a:spcPts val="0"/>
                        </a:spcAft>
                        <a:buNone/>
                      </a:pPr>
                      <a:r>
                        <a:rPr lang="en-US" sz="2600"/>
                        <a:t>Grass House</a:t>
                      </a:r>
                      <a:endParaRPr sz="2600">
                        <a:solidFill>
                          <a:srgbClr val="910D28"/>
                        </a:solidFill>
                      </a:endParaRPr>
                    </a:p>
                  </a:txBody>
                  <a:tcPr marL="91425" marR="91425" marT="91425" marB="91425">
                    <a:lnL w="9525" cap="flat" cmpd="sng">
                      <a:solidFill>
                        <a:schemeClr val="accent2"/>
                      </a:solidFill>
                      <a:prstDash val="solid"/>
                      <a:round/>
                      <a:headEnd type="none" w="sm" len="sm"/>
                      <a:tailEnd type="none" w="sm" len="sm"/>
                    </a:lnL>
                    <a:lnR w="9525" cap="flat" cmpd="sng">
                      <a:solidFill>
                        <a:schemeClr val="accent2"/>
                      </a:solidFill>
                      <a:prstDash val="solid"/>
                      <a:round/>
                      <a:headEnd type="none" w="sm" len="sm"/>
                      <a:tailEnd type="none" w="sm" len="sm"/>
                    </a:lnR>
                    <a:lnT w="9525" cap="flat" cmpd="sng">
                      <a:solidFill>
                        <a:schemeClr val="accent2"/>
                      </a:solidFill>
                      <a:prstDash val="solid"/>
                      <a:round/>
                      <a:headEnd type="none" w="sm" len="sm"/>
                      <a:tailEnd type="none" w="sm" len="sm"/>
                    </a:lnT>
                    <a:lnB w="9525" cap="flat" cmpd="sng">
                      <a:solidFill>
                        <a:schemeClr val="accent2"/>
                      </a:solidFill>
                      <a:prstDash val="solid"/>
                      <a:round/>
                      <a:headEnd type="none" w="sm" len="sm"/>
                      <a:tailEnd type="none" w="sm" len="sm"/>
                    </a:lnB>
                  </a:tcPr>
                </a:tc>
                <a:tc>
                  <a:txBody>
                    <a:bodyPr/>
                    <a:lstStyle/>
                    <a:p>
                      <a:pPr marL="0" lvl="0" indent="0" algn="ctr" rtl="0">
                        <a:spcBef>
                          <a:spcPts val="0"/>
                        </a:spcBef>
                        <a:spcAft>
                          <a:spcPts val="0"/>
                        </a:spcAft>
                        <a:buNone/>
                      </a:pPr>
                      <a:r>
                        <a:rPr lang="en-US" sz="2600"/>
                        <a:t>Wattle and Daub</a:t>
                      </a:r>
                      <a:endParaRPr sz="2600"/>
                    </a:p>
                  </a:txBody>
                  <a:tcPr marL="91425" marR="91425" marT="91425" marB="91425">
                    <a:lnL w="9525" cap="flat" cmpd="sng">
                      <a:solidFill>
                        <a:schemeClr val="accent2"/>
                      </a:solidFill>
                      <a:prstDash val="solid"/>
                      <a:round/>
                      <a:headEnd type="none" w="sm" len="sm"/>
                      <a:tailEnd type="none" w="sm" len="sm"/>
                    </a:lnL>
                    <a:lnR w="9525" cap="flat" cmpd="sng">
                      <a:solidFill>
                        <a:schemeClr val="accent2"/>
                      </a:solidFill>
                      <a:prstDash val="solid"/>
                      <a:round/>
                      <a:headEnd type="none" w="sm" len="sm"/>
                      <a:tailEnd type="none" w="sm" len="sm"/>
                    </a:lnR>
                    <a:lnT w="9525" cap="flat" cmpd="sng">
                      <a:solidFill>
                        <a:schemeClr val="accent2"/>
                      </a:solidFill>
                      <a:prstDash val="solid"/>
                      <a:round/>
                      <a:headEnd type="none" w="sm" len="sm"/>
                      <a:tailEnd type="none" w="sm" len="sm"/>
                    </a:lnT>
                    <a:lnB w="9525" cap="flat" cmpd="sng">
                      <a:solidFill>
                        <a:schemeClr val="accent2"/>
                      </a:solidFill>
                      <a:prstDash val="solid"/>
                      <a:round/>
                      <a:headEnd type="none" w="sm" len="sm"/>
                      <a:tailEnd type="none" w="sm" len="sm"/>
                    </a:lnB>
                  </a:tcPr>
                </a:tc>
                <a:extLst>
                  <a:ext uri="{0D108BD9-81ED-4DB2-BD59-A6C34878D82A}">
                    <a16:rowId xmlns:a16="http://schemas.microsoft.com/office/drawing/2014/main" val="10001"/>
                  </a:ext>
                </a:extLst>
              </a:tr>
              <a:tr h="574750">
                <a:tc>
                  <a:txBody>
                    <a:bodyPr/>
                    <a:lstStyle/>
                    <a:p>
                      <a:pPr marL="0" lvl="0" indent="0" algn="ctr" rtl="0">
                        <a:spcBef>
                          <a:spcPts val="0"/>
                        </a:spcBef>
                        <a:spcAft>
                          <a:spcPts val="0"/>
                        </a:spcAft>
                        <a:buNone/>
                      </a:pPr>
                      <a:r>
                        <a:rPr lang="en-US" sz="2600"/>
                        <a:t>Chickee</a:t>
                      </a:r>
                      <a:endParaRPr sz="2600"/>
                    </a:p>
                  </a:txBody>
                  <a:tcPr marL="91425" marR="91425" marT="91425" marB="91425">
                    <a:lnL w="9525" cap="flat" cmpd="sng">
                      <a:solidFill>
                        <a:schemeClr val="accent2"/>
                      </a:solidFill>
                      <a:prstDash val="solid"/>
                      <a:round/>
                      <a:headEnd type="none" w="sm" len="sm"/>
                      <a:tailEnd type="none" w="sm" len="sm"/>
                    </a:lnL>
                    <a:lnR w="9525" cap="flat" cmpd="sng">
                      <a:solidFill>
                        <a:schemeClr val="accent2"/>
                      </a:solidFill>
                      <a:prstDash val="solid"/>
                      <a:round/>
                      <a:headEnd type="none" w="sm" len="sm"/>
                      <a:tailEnd type="none" w="sm" len="sm"/>
                    </a:lnR>
                    <a:lnT w="9525" cap="flat" cmpd="sng">
                      <a:solidFill>
                        <a:schemeClr val="accent2"/>
                      </a:solidFill>
                      <a:prstDash val="solid"/>
                      <a:round/>
                      <a:headEnd type="none" w="sm" len="sm"/>
                      <a:tailEnd type="none" w="sm" len="sm"/>
                    </a:lnT>
                    <a:lnB w="9525" cap="flat" cmpd="sng">
                      <a:solidFill>
                        <a:schemeClr val="accent2"/>
                      </a:solidFill>
                      <a:prstDash val="solid"/>
                      <a:round/>
                      <a:headEnd type="none" w="sm" len="sm"/>
                      <a:tailEnd type="none" w="sm" len="sm"/>
                    </a:lnB>
                  </a:tcPr>
                </a:tc>
                <a:tc>
                  <a:txBody>
                    <a:bodyPr/>
                    <a:lstStyle/>
                    <a:p>
                      <a:pPr marL="0" lvl="0" indent="0" algn="ctr" rtl="0">
                        <a:spcBef>
                          <a:spcPts val="0"/>
                        </a:spcBef>
                        <a:spcAft>
                          <a:spcPts val="0"/>
                        </a:spcAft>
                        <a:buNone/>
                      </a:pPr>
                      <a:r>
                        <a:rPr lang="en-US" sz="2600"/>
                        <a:t>Earth Lodge</a:t>
                      </a:r>
                      <a:endParaRPr sz="2600"/>
                    </a:p>
                  </a:txBody>
                  <a:tcPr marL="91425" marR="91425" marT="91425" marB="91425">
                    <a:lnL w="9525" cap="flat" cmpd="sng">
                      <a:solidFill>
                        <a:schemeClr val="accent2"/>
                      </a:solidFill>
                      <a:prstDash val="solid"/>
                      <a:round/>
                      <a:headEnd type="none" w="sm" len="sm"/>
                      <a:tailEnd type="none" w="sm" len="sm"/>
                    </a:lnL>
                    <a:lnR w="9525" cap="flat" cmpd="sng">
                      <a:solidFill>
                        <a:schemeClr val="accent2"/>
                      </a:solidFill>
                      <a:prstDash val="solid"/>
                      <a:round/>
                      <a:headEnd type="none" w="sm" len="sm"/>
                      <a:tailEnd type="none" w="sm" len="sm"/>
                    </a:lnR>
                    <a:lnT w="9525" cap="flat" cmpd="sng">
                      <a:solidFill>
                        <a:schemeClr val="accent2"/>
                      </a:solidFill>
                      <a:prstDash val="solid"/>
                      <a:round/>
                      <a:headEnd type="none" w="sm" len="sm"/>
                      <a:tailEnd type="none" w="sm" len="sm"/>
                    </a:lnT>
                    <a:lnB w="9525" cap="flat" cmpd="sng">
                      <a:solidFill>
                        <a:schemeClr val="accent2"/>
                      </a:solidFill>
                      <a:prstDash val="solid"/>
                      <a:round/>
                      <a:headEnd type="none" w="sm" len="sm"/>
                      <a:tailEnd type="none" w="sm" len="sm"/>
                    </a:lnB>
                  </a:tcPr>
                </a:tc>
                <a:extLst>
                  <a:ext uri="{0D108BD9-81ED-4DB2-BD59-A6C34878D82A}">
                    <a16:rowId xmlns:a16="http://schemas.microsoft.com/office/drawing/2014/main" val="10002"/>
                  </a:ext>
                </a:extLst>
              </a:tr>
              <a:tr h="574750">
                <a:tc>
                  <a:txBody>
                    <a:bodyPr/>
                    <a:lstStyle/>
                    <a:p>
                      <a:pPr marL="0" lvl="0" indent="0" algn="ctr" rtl="0">
                        <a:spcBef>
                          <a:spcPts val="0"/>
                        </a:spcBef>
                        <a:spcAft>
                          <a:spcPts val="0"/>
                        </a:spcAft>
                        <a:buNone/>
                      </a:pPr>
                      <a:r>
                        <a:rPr lang="en-US" sz="2600"/>
                        <a:t>Wikiup</a:t>
                      </a:r>
                      <a:endParaRPr sz="2600"/>
                    </a:p>
                  </a:txBody>
                  <a:tcPr marL="91425" marR="91425" marT="91425" marB="91425">
                    <a:lnL w="9525" cap="flat" cmpd="sng">
                      <a:solidFill>
                        <a:schemeClr val="accent2"/>
                      </a:solidFill>
                      <a:prstDash val="solid"/>
                      <a:round/>
                      <a:headEnd type="none" w="sm" len="sm"/>
                      <a:tailEnd type="none" w="sm" len="sm"/>
                    </a:lnL>
                    <a:lnR w="9525" cap="flat" cmpd="sng">
                      <a:solidFill>
                        <a:schemeClr val="accent2"/>
                      </a:solidFill>
                      <a:prstDash val="solid"/>
                      <a:round/>
                      <a:headEnd type="none" w="sm" len="sm"/>
                      <a:tailEnd type="none" w="sm" len="sm"/>
                    </a:lnR>
                    <a:lnT w="9525" cap="flat" cmpd="sng">
                      <a:solidFill>
                        <a:schemeClr val="accent2"/>
                      </a:solidFill>
                      <a:prstDash val="solid"/>
                      <a:round/>
                      <a:headEnd type="none" w="sm" len="sm"/>
                      <a:tailEnd type="none" w="sm" len="sm"/>
                    </a:lnT>
                    <a:lnB w="9525" cap="flat" cmpd="sng">
                      <a:solidFill>
                        <a:schemeClr val="accent2"/>
                      </a:solidFill>
                      <a:prstDash val="solid"/>
                      <a:round/>
                      <a:headEnd type="none" w="sm" len="sm"/>
                      <a:tailEnd type="none" w="sm" len="sm"/>
                    </a:lnB>
                  </a:tcPr>
                </a:tc>
                <a:tc>
                  <a:txBody>
                    <a:bodyPr/>
                    <a:lstStyle/>
                    <a:p>
                      <a:pPr marL="0" lvl="0" indent="0" algn="ctr" rtl="0">
                        <a:spcBef>
                          <a:spcPts val="0"/>
                        </a:spcBef>
                        <a:spcAft>
                          <a:spcPts val="0"/>
                        </a:spcAft>
                        <a:buNone/>
                      </a:pPr>
                      <a:r>
                        <a:rPr lang="en-US" sz="2600"/>
                        <a:t>Wigwam</a:t>
                      </a:r>
                      <a:endParaRPr sz="2600"/>
                    </a:p>
                  </a:txBody>
                  <a:tcPr marL="91425" marR="91425" marT="91425" marB="91425">
                    <a:lnL w="9525" cap="flat" cmpd="sng">
                      <a:solidFill>
                        <a:schemeClr val="accent2"/>
                      </a:solidFill>
                      <a:prstDash val="solid"/>
                      <a:round/>
                      <a:headEnd type="none" w="sm" len="sm"/>
                      <a:tailEnd type="none" w="sm" len="sm"/>
                    </a:lnL>
                    <a:lnR w="9525" cap="flat" cmpd="sng">
                      <a:solidFill>
                        <a:schemeClr val="accent2"/>
                      </a:solidFill>
                      <a:prstDash val="solid"/>
                      <a:round/>
                      <a:headEnd type="none" w="sm" len="sm"/>
                      <a:tailEnd type="none" w="sm" len="sm"/>
                    </a:lnR>
                    <a:lnT w="9525" cap="flat" cmpd="sng">
                      <a:solidFill>
                        <a:schemeClr val="accent2"/>
                      </a:solidFill>
                      <a:prstDash val="solid"/>
                      <a:round/>
                      <a:headEnd type="none" w="sm" len="sm"/>
                      <a:tailEnd type="none" w="sm" len="sm"/>
                    </a:lnT>
                    <a:lnB w="9525" cap="flat" cmpd="sng">
                      <a:solidFill>
                        <a:schemeClr val="accent2"/>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pic>
        <p:nvPicPr>
          <p:cNvPr id="138" name="Google Shape;138;p8" descr="Be sure and visit First Americans Museum in Oklahoma City! On the inside you will find the amazing histories and stories of 39 distinctive First American Nations in Oklahoma. And those stories are told from the Native American’s perspective. One of the most important messages found here is the resilience of First Amerians. Native achievement is memorialized and modern Native culture celebrated from the grand to the everyday. The goal of sharing Tribal culture as a colorful, living experience is celebrated. But when entering and exiting the First Americans Museum, take note of the striking and impressive architecture!" title="First Americans Museum">
            <a:hlinkClick r:id="rId3"/>
          </p:cNvPr>
          <p:cNvPicPr preferRelativeResize="0"/>
          <p:nvPr/>
        </p:nvPicPr>
        <p:blipFill>
          <a:blip r:embed="rId4">
            <a:alphaModFix/>
          </a:blip>
          <a:stretch>
            <a:fillRect/>
          </a:stretch>
        </p:blipFill>
        <p:spPr>
          <a:xfrm>
            <a:off x="998700" y="714550"/>
            <a:ext cx="6603375" cy="3714400"/>
          </a:xfrm>
          <a:prstGeom prst="rect">
            <a:avLst/>
          </a:prstGeom>
          <a:noFill/>
          <a:ln>
            <a:noFill/>
          </a:ln>
        </p:spPr>
      </p:pic>
      <p:sp>
        <p:nvSpPr>
          <p:cNvPr id="139" name="Google Shape;139;p8"/>
          <p:cNvSpPr txBox="1"/>
          <p:nvPr/>
        </p:nvSpPr>
        <p:spPr>
          <a:xfrm>
            <a:off x="998700" y="4595150"/>
            <a:ext cx="6603374" cy="400079"/>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Clr>
                <a:schemeClr val="dk1"/>
              </a:buClr>
              <a:buSzPts val="1100"/>
              <a:buFont typeface="Arial"/>
              <a:buNone/>
            </a:pPr>
            <a:r>
              <a:rPr lang="en-US" dirty="0">
                <a:latin typeface="Calibri"/>
                <a:ea typeface="Calibri"/>
                <a:cs typeface="Calibri"/>
                <a:sym typeface="Calibri"/>
                <a:hlinkClick r:id="rId5"/>
              </a:rPr>
              <a:t>First Americans Museum</a:t>
            </a:r>
            <a:endParaRPr dirty="0">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8"/>
                                        </p:tgtEl>
                                        <p:attrNameLst>
                                          <p:attrName>style.visibility</p:attrName>
                                        </p:attrNameLst>
                                      </p:cBhvr>
                                      <p:to>
                                        <p:strVal val="visible"/>
                                      </p:to>
                                    </p:set>
                                    <p:animEffect transition="in" filter="fade">
                                      <p:cBhvr>
                                        <p:cTn id="7" dur="1000"/>
                                        <p:tgtEl>
                                          <p:spTgt spid="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480</Words>
  <Application>Microsoft Office PowerPoint</Application>
  <PresentationFormat>On-screen Show (16:9)</PresentationFormat>
  <Paragraphs>62</Paragraphs>
  <Slides>15</Slides>
  <Notes>15</Notes>
  <HiddenSlides>0</HiddenSlides>
  <MMClips>1</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Arial</vt:lpstr>
      <vt:lpstr>Calibri</vt:lpstr>
      <vt:lpstr>Noto Sans Symbols</vt:lpstr>
      <vt:lpstr>LEARN theme</vt:lpstr>
      <vt:lpstr>LEARN theme</vt:lpstr>
      <vt:lpstr>PowerPoint Presentation</vt:lpstr>
      <vt:lpstr>Homes of the Past</vt:lpstr>
      <vt:lpstr>Essential Question</vt:lpstr>
      <vt:lpstr>Lesson Objectives</vt:lpstr>
      <vt:lpstr>First Americans Traditional Homes</vt:lpstr>
      <vt:lpstr>Indigenous Tribes’ Homes</vt:lpstr>
      <vt:lpstr>Indigenous Tribes Homes Research</vt:lpstr>
      <vt:lpstr>First Americans Homes Research</vt:lpstr>
      <vt:lpstr>PowerPoint Presentation</vt:lpstr>
      <vt:lpstr>Designing First Americans Museum</vt:lpstr>
      <vt:lpstr>PowerPoint Presentation</vt:lpstr>
      <vt:lpstr>FAM Architecture Reflection</vt:lpstr>
      <vt:lpstr>Designing with Culture in Mind</vt:lpstr>
      <vt:lpstr>FAM Press Release </vt:lpstr>
      <vt:lpstr>Presentation and Press Release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Eike, Michell L.</dc:creator>
  <cp:lastModifiedBy>Taylor Thurston</cp:lastModifiedBy>
  <cp:revision>3</cp:revision>
  <dcterms:created xsi:type="dcterms:W3CDTF">2021-08-30T12:17:31Z</dcterms:created>
  <dcterms:modified xsi:type="dcterms:W3CDTF">2023-08-04T14:28:33Z</dcterms:modified>
</cp:coreProperties>
</file>