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Joi1rpvk/BxnWwuaRfTTiIgRV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6D207-C4B6-4D6D-B7B4-3BA35A2CF6BC}" v="2" dt="2023-04-12T19:40:11.888"/>
  </p1510:revLst>
</p1510:revInfo>
</file>

<file path=ppt/tableStyles.xml><?xml version="1.0" encoding="utf-8"?>
<a:tblStyleLst xmlns:a="http://schemas.openxmlformats.org/drawingml/2006/main" def="{EE7891A1-F94C-4EF5-9F7B-B6C879AC60D1}">
  <a:tblStyle styleId="{EE7891A1-F94C-4EF5-9F7B-B6C879AC60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1130" autoAdjust="0"/>
  </p:normalViewPr>
  <p:slideViewPr>
    <p:cSldViewPr snapToGrid="0">
      <p:cViewPr varScale="1">
        <p:scale>
          <a:sx n="107" d="100"/>
          <a:sy n="107" d="100"/>
        </p:scale>
        <p:origin x="1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microsoft.com/office/2015/10/relationships/revisionInfo" Target="revisionInfo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rston, Taylor L." userId="6cf13253-0ac0-42f9-a3f6-8deb29daa184" providerId="ADAL" clId="{7346D207-C4B6-4D6D-B7B4-3BA35A2CF6BC}"/>
    <pc:docChg chg="undo custSel addSld delSld modSld">
      <pc:chgData name="Thurston, Taylor L." userId="6cf13253-0ac0-42f9-a3f6-8deb29daa184" providerId="ADAL" clId="{7346D207-C4B6-4D6D-B7B4-3BA35A2CF6BC}" dt="2023-04-12T19:41:36.926" v="40"/>
      <pc:docMkLst>
        <pc:docMk/>
      </pc:docMkLst>
      <pc:sldChg chg="addSp modSp mod modAnim modNotesTx">
        <pc:chgData name="Thurston, Taylor L." userId="6cf13253-0ac0-42f9-a3f6-8deb29daa184" providerId="ADAL" clId="{7346D207-C4B6-4D6D-B7B4-3BA35A2CF6BC}" dt="2023-04-12T19:41:36.926" v="40"/>
        <pc:sldMkLst>
          <pc:docMk/>
          <pc:sldMk cId="0" sldId="262"/>
        </pc:sldMkLst>
        <pc:spChg chg="mod">
          <ac:chgData name="Thurston, Taylor L." userId="6cf13253-0ac0-42f9-a3f6-8deb29daa184" providerId="ADAL" clId="{7346D207-C4B6-4D6D-B7B4-3BA35A2CF6BC}" dt="2023-04-12T19:40:31.599" v="21" actId="120"/>
          <ac:spMkLst>
            <pc:docMk/>
            <pc:sldMk cId="0" sldId="262"/>
            <ac:spMk id="104" creationId="{00000000-0000-0000-0000-000000000000}"/>
          </ac:spMkLst>
        </pc:spChg>
        <pc:spChg chg="mod">
          <ac:chgData name="Thurston, Taylor L." userId="6cf13253-0ac0-42f9-a3f6-8deb29daa184" providerId="ADAL" clId="{7346D207-C4B6-4D6D-B7B4-3BA35A2CF6BC}" dt="2023-04-12T19:40:01.887" v="17"/>
          <ac:spMkLst>
            <pc:docMk/>
            <pc:sldMk cId="0" sldId="262"/>
            <ac:spMk id="105" creationId="{00000000-0000-0000-0000-000000000000}"/>
          </ac:spMkLst>
        </pc:spChg>
        <pc:picChg chg="add mod">
          <ac:chgData name="Thurston, Taylor L." userId="6cf13253-0ac0-42f9-a3f6-8deb29daa184" providerId="ADAL" clId="{7346D207-C4B6-4D6D-B7B4-3BA35A2CF6BC}" dt="2023-04-12T19:40:29.398" v="20" actId="1076"/>
          <ac:picMkLst>
            <pc:docMk/>
            <pc:sldMk cId="0" sldId="262"/>
            <ac:picMk id="2" creationId="{4093722A-9F6A-B29D-9BED-B12936F44DE6}"/>
          </ac:picMkLst>
        </pc:picChg>
      </pc:sldChg>
      <pc:sldChg chg="add del">
        <pc:chgData name="Thurston, Taylor L." userId="6cf13253-0ac0-42f9-a3f6-8deb29daa184" providerId="ADAL" clId="{7346D207-C4B6-4D6D-B7B4-3BA35A2CF6BC}" dt="2023-04-12T19:38:25.589" v="1" actId="47"/>
        <pc:sldMkLst>
          <pc:docMk/>
          <pc:sldMk cId="353552934" sldId="272"/>
        </pc:sldMkLst>
      </pc:sldChg>
    </pc:docChg>
  </pc:docChgLst>
  <pc:docChgLst>
    <pc:chgData name="Thurston, Taylor L." userId="6cf13253-0ac0-42f9-a3f6-8deb29daa184" providerId="ADAL" clId="{926594D2-EAEC-4BAE-8B11-E687A3261DD3}"/>
    <pc:docChg chg="custSel delSld modSld">
      <pc:chgData name="Thurston, Taylor L." userId="6cf13253-0ac0-42f9-a3f6-8deb29daa184" providerId="ADAL" clId="{926594D2-EAEC-4BAE-8B11-E687A3261DD3}" dt="2023-03-28T15:23:13.727" v="108" actId="47"/>
      <pc:docMkLst>
        <pc:docMk/>
      </pc:docMkLst>
      <pc:sldChg chg="modSp mod">
        <pc:chgData name="Thurston, Taylor L." userId="6cf13253-0ac0-42f9-a3f6-8deb29daa184" providerId="ADAL" clId="{926594D2-EAEC-4BAE-8B11-E687A3261DD3}" dt="2023-03-28T15:15:59.941" v="2"/>
        <pc:sldMkLst>
          <pc:docMk/>
          <pc:sldMk cId="0" sldId="261"/>
        </pc:sldMkLst>
        <pc:spChg chg="mod">
          <ac:chgData name="Thurston, Taylor L." userId="6cf13253-0ac0-42f9-a3f6-8deb29daa184" providerId="ADAL" clId="{926594D2-EAEC-4BAE-8B11-E687A3261DD3}" dt="2023-03-28T15:15:59.941" v="2"/>
          <ac:spMkLst>
            <pc:docMk/>
            <pc:sldMk cId="0" sldId="261"/>
            <ac:spMk id="98" creationId="{00000000-0000-0000-0000-000000000000}"/>
          </ac:spMkLst>
        </pc:spChg>
      </pc:sldChg>
      <pc:sldChg chg="modSp mod">
        <pc:chgData name="Thurston, Taylor L." userId="6cf13253-0ac0-42f9-a3f6-8deb29daa184" providerId="ADAL" clId="{926594D2-EAEC-4BAE-8B11-E687A3261DD3}" dt="2023-03-28T15:17:08.365" v="9" actId="20577"/>
        <pc:sldMkLst>
          <pc:docMk/>
          <pc:sldMk cId="0" sldId="271"/>
        </pc:sldMkLst>
        <pc:spChg chg="mod">
          <ac:chgData name="Thurston, Taylor L." userId="6cf13253-0ac0-42f9-a3f6-8deb29daa184" providerId="ADAL" clId="{926594D2-EAEC-4BAE-8B11-E687A3261DD3}" dt="2023-03-28T15:17:08.365" v="9" actId="20577"/>
          <ac:spMkLst>
            <pc:docMk/>
            <pc:sldMk cId="0" sldId="271"/>
            <ac:spMk id="166" creationId="{00000000-0000-0000-0000-000000000000}"/>
          </ac:spMkLst>
        </pc:spChg>
      </pc:sldChg>
      <pc:sldChg chg="modSp del mod">
        <pc:chgData name="Thurston, Taylor L." userId="6cf13253-0ac0-42f9-a3f6-8deb29daa184" providerId="ADAL" clId="{926594D2-EAEC-4BAE-8B11-E687A3261DD3}" dt="2023-03-28T15:23:13.727" v="108" actId="47"/>
        <pc:sldMkLst>
          <pc:docMk/>
          <pc:sldMk cId="353552934" sldId="272"/>
        </pc:sldMkLst>
        <pc:spChg chg="mod">
          <ac:chgData name="Thurston, Taylor L." userId="6cf13253-0ac0-42f9-a3f6-8deb29daa184" providerId="ADAL" clId="{926594D2-EAEC-4BAE-8B11-E687A3261DD3}" dt="2023-03-28T15:18:39.529" v="39" actId="20577"/>
          <ac:spMkLst>
            <pc:docMk/>
            <pc:sldMk cId="353552934" sldId="272"/>
            <ac:spMk id="172" creationId="{00000000-0000-0000-0000-000000000000}"/>
          </ac:spMkLst>
        </pc:spChg>
      </pc:sldChg>
      <pc:sldChg chg="delSp modSp del mod">
        <pc:chgData name="Thurston, Taylor L." userId="6cf13253-0ac0-42f9-a3f6-8deb29daa184" providerId="ADAL" clId="{926594D2-EAEC-4BAE-8B11-E687A3261DD3}" dt="2023-03-28T15:23:13.727" v="108" actId="47"/>
        <pc:sldMkLst>
          <pc:docMk/>
          <pc:sldMk cId="0" sldId="273"/>
        </pc:sldMkLst>
        <pc:spChg chg="mod">
          <ac:chgData name="Thurston, Taylor L." userId="6cf13253-0ac0-42f9-a3f6-8deb29daa184" providerId="ADAL" clId="{926594D2-EAEC-4BAE-8B11-E687A3261DD3}" dt="2023-03-28T15:20:15.464" v="107" actId="20577"/>
          <ac:spMkLst>
            <pc:docMk/>
            <pc:sldMk cId="0" sldId="273"/>
            <ac:spMk id="179" creationId="{00000000-0000-0000-0000-000000000000}"/>
          </ac:spMkLst>
        </pc:spChg>
        <pc:spChg chg="del">
          <ac:chgData name="Thurston, Taylor L." userId="6cf13253-0ac0-42f9-a3f6-8deb29daa184" providerId="ADAL" clId="{926594D2-EAEC-4BAE-8B11-E687A3261DD3}" dt="2023-03-28T15:19:03.073" v="41" actId="478"/>
          <ac:spMkLst>
            <pc:docMk/>
            <pc:sldMk cId="0" sldId="273"/>
            <ac:spMk id="1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9911d13c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1f9911d13c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9911d13c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f9911d13c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9911d13c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f9911d13c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9911d13c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f9911d13c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9911d13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f9911d13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9911d13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f9911d13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9911d13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f9911d13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9814ef6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1f9814ef6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4404490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74404490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9814ef67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9814ef67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f5bdf11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5f5bdf11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(2023, April 12). K20 ICAP - Stats on the Sideline (Middle School). YouTube. </a:t>
            </a:r>
            <a:r>
              <a:rPr lang="en-US"/>
              <a:t>https://youtu.be/rGI8PX4UbNI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f5bdf11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5f5bdf11d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9814ef67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f9814ef67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0" name="Google Shape;4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GI8PX4UbNI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youtu.be/rGI8PX4UbN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9911d13cb_0_18"/>
          <p:cNvSpPr txBox="1">
            <a:spLocks noGrp="1"/>
          </p:cNvSpPr>
          <p:nvPr>
            <p:ph type="title"/>
          </p:nvPr>
        </p:nvSpPr>
        <p:spPr>
          <a:xfrm>
            <a:off x="457200" y="3037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Mode</a:t>
            </a:r>
            <a:endParaRPr dirty="0"/>
          </a:p>
        </p:txBody>
      </p:sp>
      <p:pic>
        <p:nvPicPr>
          <p:cNvPr id="125" name="Google Shape;125;g1f9911d13cb_0_18"/>
          <p:cNvPicPr preferRelativeResize="0"/>
          <p:nvPr/>
        </p:nvPicPr>
        <p:blipFill>
          <a:blip r:embed="rId3"/>
          <a:srcRect t="816" b="816"/>
          <a:stretch/>
        </p:blipFill>
        <p:spPr>
          <a:xfrm>
            <a:off x="457200" y="1227236"/>
            <a:ext cx="5217950" cy="32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9911d13cb_0_25"/>
          <p:cNvSpPr txBox="1">
            <a:spLocks noGrp="1"/>
          </p:cNvSpPr>
          <p:nvPr>
            <p:ph type="title"/>
          </p:nvPr>
        </p:nvSpPr>
        <p:spPr>
          <a:xfrm>
            <a:off x="457200" y="30370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Median</a:t>
            </a:r>
            <a:endParaRPr dirty="0"/>
          </a:p>
        </p:txBody>
      </p:sp>
      <p:pic>
        <p:nvPicPr>
          <p:cNvPr id="132" name="Google Shape;132;g1f9911d13cb_0_25"/>
          <p:cNvPicPr preferRelativeResize="0"/>
          <p:nvPr/>
        </p:nvPicPr>
        <p:blipFill>
          <a:blip r:embed="rId3"/>
          <a:srcRect/>
          <a:stretch/>
        </p:blipFill>
        <p:spPr>
          <a:xfrm>
            <a:off x="84339" y="1252635"/>
            <a:ext cx="8975322" cy="275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9911d13cb_0_32"/>
          <p:cNvSpPr txBox="1">
            <a:spLocks noGrp="1"/>
          </p:cNvSpPr>
          <p:nvPr>
            <p:ph type="title"/>
          </p:nvPr>
        </p:nvSpPr>
        <p:spPr>
          <a:xfrm>
            <a:off x="457200" y="3037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Range</a:t>
            </a:r>
            <a:endParaRPr dirty="0"/>
          </a:p>
        </p:txBody>
      </p:sp>
      <p:pic>
        <p:nvPicPr>
          <p:cNvPr id="139" name="Google Shape;139;g1f9911d13cb_0_32"/>
          <p:cNvPicPr preferRelativeResize="0"/>
          <p:nvPr/>
        </p:nvPicPr>
        <p:blipFill>
          <a:blip r:embed="rId3"/>
          <a:srcRect/>
          <a:stretch/>
        </p:blipFill>
        <p:spPr>
          <a:xfrm>
            <a:off x="1525250" y="1319662"/>
            <a:ext cx="2738230" cy="3606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9911d13cb_0_39"/>
          <p:cNvSpPr txBox="1">
            <a:spLocks noGrp="1"/>
          </p:cNvSpPr>
          <p:nvPr>
            <p:ph type="title"/>
          </p:nvPr>
        </p:nvSpPr>
        <p:spPr>
          <a:xfrm>
            <a:off x="457200" y="3037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Outlier</a:t>
            </a:r>
            <a:endParaRPr dirty="0"/>
          </a:p>
        </p:txBody>
      </p:sp>
      <p:pic>
        <p:nvPicPr>
          <p:cNvPr id="145" name="Google Shape;145;g1f9911d13cb_0_39"/>
          <p:cNvPicPr preferRelativeResize="0"/>
          <p:nvPr/>
        </p:nvPicPr>
        <p:blipFill>
          <a:blip r:embed="rId3"/>
          <a:srcRect/>
          <a:stretch/>
        </p:blipFill>
        <p:spPr>
          <a:xfrm>
            <a:off x="1525250" y="1319661"/>
            <a:ext cx="2743200" cy="3606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9911d13cb_0_46"/>
          <p:cNvSpPr/>
          <p:nvPr/>
        </p:nvSpPr>
        <p:spPr>
          <a:xfrm>
            <a:off x="234000" y="1709400"/>
            <a:ext cx="5031000" cy="71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f9911d13cb_0_46"/>
          <p:cNvSpPr txBox="1">
            <a:spLocks noGrp="1"/>
          </p:cNvSpPr>
          <p:nvPr>
            <p:ph type="title"/>
          </p:nvPr>
        </p:nvSpPr>
        <p:spPr>
          <a:xfrm>
            <a:off x="457200" y="29522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Quartiles</a:t>
            </a:r>
            <a:endParaRPr dirty="0"/>
          </a:p>
        </p:txBody>
      </p:sp>
      <p:pic>
        <p:nvPicPr>
          <p:cNvPr id="152" name="Google Shape;152;g1f9911d13cb_0_46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b="27530"/>
          <a:stretch/>
        </p:blipFill>
        <p:spPr>
          <a:xfrm>
            <a:off x="179975" y="1588662"/>
            <a:ext cx="51339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f9911d13cb_0_46"/>
          <p:cNvSpPr txBox="1"/>
          <p:nvPr/>
        </p:nvSpPr>
        <p:spPr>
          <a:xfrm>
            <a:off x="559063" y="3515850"/>
            <a:ext cx="4375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 4,  8,  9,  12,  13,  15,  16,  19,  19,  20,  22</a:t>
            </a:r>
            <a:endParaRPr sz="1600" b="1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4" name="Google Shape;154;g1f9911d13cb_0_46"/>
          <p:cNvGraphicFramePr/>
          <p:nvPr/>
        </p:nvGraphicFramePr>
        <p:xfrm>
          <a:off x="5578500" y="1488950"/>
          <a:ext cx="3362350" cy="2458000"/>
        </p:xfrm>
        <a:graphic>
          <a:graphicData uri="http://schemas.openxmlformats.org/drawingml/2006/table">
            <a:tbl>
              <a:tblPr>
                <a:noFill/>
                <a:tableStyleId>{EE7891A1-F94C-4EF5-9F7B-B6C879AC60D1}</a:tableStyleId>
              </a:tblPr>
              <a:tblGrid>
                <a:gridCol w="87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Q1</a:t>
                      </a:r>
                      <a:endParaRPr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</a:t>
                      </a:r>
                      <a:endParaRPr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Q3</a:t>
                      </a:r>
                      <a:endParaRPr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IQR</a:t>
                      </a:r>
                      <a:endParaRPr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6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f9911d13cb_0_0"/>
          <p:cNvSpPr txBox="1">
            <a:spLocks noGrp="1"/>
          </p:cNvSpPr>
          <p:nvPr>
            <p:ph type="title"/>
          </p:nvPr>
        </p:nvSpPr>
        <p:spPr>
          <a:xfrm>
            <a:off x="457200" y="3037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Stats on the Sideline </a:t>
            </a:r>
            <a:endParaRPr dirty="0"/>
          </a:p>
        </p:txBody>
      </p:sp>
      <p:sp>
        <p:nvSpPr>
          <p:cNvPr id="160" name="Google Shape;160;g1f9911d13cb_0_0"/>
          <p:cNvSpPr txBox="1">
            <a:spLocks noGrp="1"/>
          </p:cNvSpPr>
          <p:nvPr>
            <p:ph type="body" idx="1"/>
          </p:nvPr>
        </p:nvSpPr>
        <p:spPr>
          <a:xfrm>
            <a:off x="457200" y="1235186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You have just been handed OKC Thunder players’ average points per game from the 2021-22 regular season.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You will need to analyze the data to determine each of the measures of central tendency and spread.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9911d13cb_0_5"/>
          <p:cNvSpPr txBox="1">
            <a:spLocks noGrp="1"/>
          </p:cNvSpPr>
          <p:nvPr>
            <p:ph type="title"/>
          </p:nvPr>
        </p:nvSpPr>
        <p:spPr>
          <a:xfrm>
            <a:off x="457200" y="3037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Tweet Up</a:t>
            </a:r>
            <a:endParaRPr dirty="0"/>
          </a:p>
        </p:txBody>
      </p:sp>
      <p:sp>
        <p:nvSpPr>
          <p:cNvPr id="166" name="Google Shape;166;g1f9911d13cb_0_5"/>
          <p:cNvSpPr txBox="1">
            <a:spLocks noGrp="1"/>
          </p:cNvSpPr>
          <p:nvPr>
            <p:ph type="body" idx="1"/>
          </p:nvPr>
        </p:nvSpPr>
        <p:spPr>
          <a:xfrm>
            <a:off x="457200" y="1227236"/>
            <a:ext cx="647276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Take a look at your analyzed data to determine your “MVP,” or Most Valuable Point of Data.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Create a headline to represent that measure of center. </a:t>
            </a:r>
            <a:endParaRPr dirty="0"/>
          </a:p>
        </p:txBody>
      </p:sp>
      <p:pic>
        <p:nvPicPr>
          <p:cNvPr id="167" name="Google Shape;167;g1f9911d13cb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450" y="220703"/>
            <a:ext cx="2171350" cy="14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4900" y="679025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Stats on the Sideline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1900" y="21300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ICAP: Math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9814ef672_0_0"/>
          <p:cNvSpPr txBox="1">
            <a:spLocks noGrp="1"/>
          </p:cNvSpPr>
          <p:nvPr>
            <p:ph type="title"/>
          </p:nvPr>
        </p:nvSpPr>
        <p:spPr>
          <a:xfrm>
            <a:off x="530352" y="991788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79" name="Google Shape;79;g1f9814ef672_0_0"/>
          <p:cNvSpPr txBox="1">
            <a:spLocks noGrp="1"/>
          </p:cNvSpPr>
          <p:nvPr>
            <p:ph type="body" idx="1"/>
          </p:nvPr>
        </p:nvSpPr>
        <p:spPr>
          <a:xfrm>
            <a:off x="530352" y="2032734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are measures of central tendency?</a:t>
            </a:r>
            <a:endParaRPr dirty="0"/>
          </a:p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are they used by sports reporters?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4404490e0_0_0"/>
          <p:cNvSpPr txBox="1">
            <a:spLocks noGrp="1"/>
          </p:cNvSpPr>
          <p:nvPr>
            <p:ph type="title"/>
          </p:nvPr>
        </p:nvSpPr>
        <p:spPr>
          <a:xfrm>
            <a:off x="530352" y="691214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85" name="Google Shape;85;g74404490e0_0_0"/>
          <p:cNvSpPr txBox="1">
            <a:spLocks noGrp="1"/>
          </p:cNvSpPr>
          <p:nvPr>
            <p:ph type="body" idx="1"/>
          </p:nvPr>
        </p:nvSpPr>
        <p:spPr>
          <a:xfrm>
            <a:off x="530349" y="1732166"/>
            <a:ext cx="8152217" cy="3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Calculate measures of central tendency for a set of data.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Support a statement based on measure of central tendency calculations.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Describe how math is used in the work of sports professionals.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947833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group, decide how you think the cards should be sorted.</a:t>
            </a:r>
            <a:endParaRPr dirty="0"/>
          </a:p>
        </p:txBody>
      </p:sp>
      <p:pic>
        <p:nvPicPr>
          <p:cNvPr id="92" name="Google Shape;9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975" y="0"/>
            <a:ext cx="2465375" cy="24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9814ef672_0_6"/>
          <p:cNvSpPr txBox="1">
            <a:spLocks noGrp="1"/>
          </p:cNvSpPr>
          <p:nvPr>
            <p:ph type="title"/>
          </p:nvPr>
        </p:nvSpPr>
        <p:spPr>
          <a:xfrm>
            <a:off x="457200" y="29946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Three Stray, One Stay</a:t>
            </a:r>
            <a:endParaRPr dirty="0"/>
          </a:p>
        </p:txBody>
      </p:sp>
      <p:sp>
        <p:nvSpPr>
          <p:cNvPr id="98" name="Google Shape;98;g1f9814ef672_0_6"/>
          <p:cNvSpPr txBox="1">
            <a:spLocks noGrp="1"/>
          </p:cNvSpPr>
          <p:nvPr>
            <p:ph type="body" idx="1"/>
          </p:nvPr>
        </p:nvSpPr>
        <p:spPr>
          <a:xfrm>
            <a:off x="457200" y="1223003"/>
            <a:ext cx="7031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Select one person to stay with your cards.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None/>
            </a:pPr>
            <a:r>
              <a:rPr lang="en-US" b="1" dirty="0"/>
              <a:t>Stay:</a:t>
            </a:r>
            <a:r>
              <a:rPr lang="en-US" dirty="0"/>
              <a:t> One person will stay to answer questions while the rest of the group circulates to other Card Sorts.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None/>
            </a:pPr>
            <a:r>
              <a:rPr lang="en-US" b="1" dirty="0"/>
              <a:t>Stray:</a:t>
            </a:r>
            <a:r>
              <a:rPr lang="en-US" dirty="0"/>
              <a:t> The rest of the group will circulate to other Card Sorts, ask questions, and bring information back to share with their original group.</a:t>
            </a:r>
            <a:endParaRPr dirty="0"/>
          </a:p>
        </p:txBody>
      </p:sp>
      <p:pic>
        <p:nvPicPr>
          <p:cNvPr id="99" name="Google Shape;99;g1f9814ef67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275" y="148556"/>
            <a:ext cx="2160676" cy="20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f5bdf11df_0_0"/>
          <p:cNvSpPr txBox="1">
            <a:spLocks noGrp="1"/>
          </p:cNvSpPr>
          <p:nvPr>
            <p:ph type="title"/>
          </p:nvPr>
        </p:nvSpPr>
        <p:spPr>
          <a:xfrm>
            <a:off x="457200" y="29946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Sports Statisticians</a:t>
            </a:r>
            <a:endParaRPr dirty="0"/>
          </a:p>
        </p:txBody>
      </p:sp>
      <p:sp>
        <p:nvSpPr>
          <p:cNvPr id="105" name="Google Shape;105;g5f5bdf11df_0_0"/>
          <p:cNvSpPr txBox="1">
            <a:spLocks noGrp="1"/>
          </p:cNvSpPr>
          <p:nvPr>
            <p:ph type="body" idx="1"/>
          </p:nvPr>
        </p:nvSpPr>
        <p:spPr>
          <a:xfrm>
            <a:off x="457199" y="4188305"/>
            <a:ext cx="8229600" cy="78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hlinkClick r:id="rId4"/>
              </a:rPr>
              <a:t>K20 ICAP - Stats on the Sideline (Middle School)</a:t>
            </a:r>
            <a:endParaRPr lang="en-US" dirty="0"/>
          </a:p>
        </p:txBody>
      </p:sp>
      <p:pic>
        <p:nvPicPr>
          <p:cNvPr id="2" name="Online Media 1" title="K20 ICAP - Stats on the Sideline (Middle School)">
            <a:hlinkClick r:id="" action="ppaction://media"/>
            <a:extLst>
              <a:ext uri="{FF2B5EF4-FFF2-40B4-BE49-F238E27FC236}">
                <a16:creationId xmlns:a16="http://schemas.microsoft.com/office/drawing/2014/main" id="{4093722A-9F6A-B29D-9BED-B12936F44D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90748" y="1497492"/>
            <a:ext cx="4762501" cy="2690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f5bdf11df_0_5"/>
          <p:cNvSpPr txBox="1">
            <a:spLocks noGrp="1"/>
          </p:cNvSpPr>
          <p:nvPr>
            <p:ph type="title"/>
          </p:nvPr>
        </p:nvSpPr>
        <p:spPr>
          <a:xfrm>
            <a:off x="457200" y="3037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</a:t>
            </a:r>
            <a:endParaRPr dirty="0"/>
          </a:p>
        </p:txBody>
      </p:sp>
      <p:pic>
        <p:nvPicPr>
          <p:cNvPr id="111" name="Google Shape;111;g5f5bdf11df_0_5"/>
          <p:cNvPicPr preferRelativeResize="0"/>
          <p:nvPr/>
        </p:nvPicPr>
        <p:blipFill>
          <a:blip r:embed="rId3"/>
          <a:srcRect/>
          <a:stretch/>
        </p:blipFill>
        <p:spPr>
          <a:xfrm>
            <a:off x="1937938" y="1227794"/>
            <a:ext cx="5268130" cy="329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9814ef672_0_12"/>
          <p:cNvSpPr txBox="1">
            <a:spLocks noGrp="1"/>
          </p:cNvSpPr>
          <p:nvPr>
            <p:ph type="title"/>
          </p:nvPr>
        </p:nvSpPr>
        <p:spPr>
          <a:xfrm>
            <a:off x="457200" y="29946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Mean</a:t>
            </a:r>
            <a:endParaRPr dirty="0"/>
          </a:p>
        </p:txBody>
      </p:sp>
      <p:pic>
        <p:nvPicPr>
          <p:cNvPr id="118" name="Google Shape;118;g1f9814ef672_0_12"/>
          <p:cNvPicPr preferRelativeResize="0"/>
          <p:nvPr/>
        </p:nvPicPr>
        <p:blipFill>
          <a:blip r:embed="rId3"/>
          <a:srcRect t="507" b="507"/>
          <a:stretch/>
        </p:blipFill>
        <p:spPr>
          <a:xfrm>
            <a:off x="457200" y="1223002"/>
            <a:ext cx="5258643" cy="329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307</Words>
  <Application>Microsoft Office PowerPoint</Application>
  <PresentationFormat>On-screen Show (16:9)</PresentationFormat>
  <Paragraphs>36</Paragraphs>
  <Slides>16</Slides>
  <Notes>16</Notes>
  <HiddenSlides>6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Noto Sans Symbols</vt:lpstr>
      <vt:lpstr>Georgia</vt:lpstr>
      <vt:lpstr>Calibri</vt:lpstr>
      <vt:lpstr>Constantia</vt:lpstr>
      <vt:lpstr>Arial</vt:lpstr>
      <vt:lpstr>LEARN theme</vt:lpstr>
      <vt:lpstr>PowerPoint Presentation</vt:lpstr>
      <vt:lpstr>Stats on the Sideline</vt:lpstr>
      <vt:lpstr>Essential Questions</vt:lpstr>
      <vt:lpstr>Lesson Objectives</vt:lpstr>
      <vt:lpstr>Card Sort</vt:lpstr>
      <vt:lpstr>Three Stray, One Stay</vt:lpstr>
      <vt:lpstr>Sports Statisticians</vt:lpstr>
      <vt:lpstr>Guided Notes</vt:lpstr>
      <vt:lpstr>Guided Notes: Mean</vt:lpstr>
      <vt:lpstr>Guided Notes: Mode</vt:lpstr>
      <vt:lpstr>Guided Notes: Median</vt:lpstr>
      <vt:lpstr>Guided Notes: Range</vt:lpstr>
      <vt:lpstr>Guided Notes: Outlier</vt:lpstr>
      <vt:lpstr>Guided Notes: Quartiles</vt:lpstr>
      <vt:lpstr>Stats on the Sideline </vt:lpstr>
      <vt:lpstr>Tweet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Stats on the Sideline</dc:title>
  <dc:creator>K20 Center</dc:creator>
  <cp:lastModifiedBy>K20 Center</cp:lastModifiedBy>
  <cp:revision>3</cp:revision>
  <dcterms:modified xsi:type="dcterms:W3CDTF">2023-04-12T19:41:39Z</dcterms:modified>
</cp:coreProperties>
</file>