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g7+MQbP1b2OcBX1sVAoVACBrpS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29318FB-F1AE-4E18-A1B4-70503DA91687}">
  <a:tblStyle styleId="{D29318FB-F1AE-4E18-A1B4-70503DA9168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BED7D3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EB4EB71-0B30-4A1A-B15B-BD4B920DE7E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Gz3pkoGPag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youtube.com/watch?v=9gy-1Z2Sa-c&amp;list=PL-aUhEQeaZXLMF3fItNDxiuSkEr0pq0c2&amp;index=12" TargetMode="External"/><Relationship Id="rId4" Type="http://schemas.openxmlformats.org/officeDocument/2006/relationships/hyperlink" Target="https://www.youtube.com/watch" TargetMode="Externa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261277501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g2261277501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261277501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2261277501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261277501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g2261277501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1f72311f26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5" name="Google Shape;185;g21f72311f26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1f72311f2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6" name="Google Shape;196;g21f72311f2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1f72311f2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g21f72311f26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Khan Academy. (2017, April 3).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Visual introduction to parabolas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[Video]. YouTube.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3"/>
              </a:rPr>
              <a:t>https://www.youtube.com/watch?v=BGz3pkoGPag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1eae9e156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2" name="Google Shape;212;g21eae9e156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>
                <a:solidFill>
                  <a:srgbClr val="292929"/>
                </a:solidFill>
              </a:rPr>
              <a:t>K20 Center. (n.d.). Elbow Partners.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https://learn.k20center.ou.edu/strategy/116</a:t>
            </a:r>
            <a:endParaRPr lang="en-US" u="sng" dirty="0">
              <a:solidFill>
                <a:srgbClr val="1155CC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K20 Center. (2021, September 21).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K20 Center 10 minute timer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[Video]. YouTube.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4"/>
              </a:rPr>
              <a:t>https://www.youtube.com/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hlinkClick r:id="rId4"/>
              </a:rPr>
              <a:t>watch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hlinkClick r:id="rId5"/>
              </a:rPr>
              <a:t>?v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5"/>
              </a:rPr>
              <a:t>=9gy-1Z2Sa-c&amp;list=PL-aUhEQeaZXLMF3fItNDxiuSkEr0pq0c2&amp;index=12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26a3edb5c9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26a3edb5c9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26a3edb5c9_4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226a3edb5c9_4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1f72311f26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g21f72311f26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26a3edb5c9_4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g226a3edb5c9_4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i="1"/>
              <a:t>Graphing calculator</a:t>
            </a:r>
            <a:r>
              <a:rPr lang="en-US"/>
              <a:t>. Desmos. (n.d.). https://www.desmos.com/calculator/dh8vh06ljx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0" name="Google Shape;25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</a:rPr>
              <a:t>K20 Center. (n.d.). Exit Ticket.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https://learn.k20center.ou.edu/strategy/125</a:t>
            </a:r>
            <a:r>
              <a:rPr lang="en-US">
                <a:solidFill>
                  <a:srgbClr val="292929"/>
                </a:solidFill>
              </a:rPr>
              <a:t> </a:t>
            </a:r>
            <a:endParaRPr/>
          </a:p>
        </p:txBody>
      </p:sp>
      <p:sp>
        <p:nvSpPr>
          <p:cNvPr id="257" name="Google Shape;25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26cb463b4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26cb463b4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b9a4f5378d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1b9a4f5378d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556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Dyke, F. V. (1998). </a:t>
            </a:r>
            <a:r>
              <a:rPr lang="en-US" i="1"/>
              <a:t>A visual approach to algebra</a:t>
            </a:r>
            <a:r>
              <a:rPr lang="en-US"/>
              <a:t>. Dale Seymour Publications.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4d1a84b51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24d1a84b51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1f72311f2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g21f72311f26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</a:rPr>
              <a:t>K20 Center. (n.d.). Think-Pair-Share.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https://learn.k20center.ou.edu/strategy/139</a:t>
            </a:r>
            <a:endParaRPr>
              <a:solidFill>
                <a:srgbClr val="292929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1f72311f2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g21f72311f2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39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4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55" name="Google Shape;55;p41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4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2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0" name="Google Shape;60;p42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4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3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6" name="Google Shape;66;p43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67" name="Google Shape;67;p43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4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5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5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23" name="Google Shape;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1" name="Google Shape;3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37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8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Gz3pkoGPag?feature=oembed" TargetMode="Externa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9gy-1Z2Sa-c?list=PL-aUhEQeaZXLMF3fItNDxiuSkEr0pq0c2" TargetMode="Externa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261277501f_0_14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Student work</a:t>
            </a:r>
            <a:endParaRPr/>
          </a:p>
        </p:txBody>
      </p:sp>
      <p:pic>
        <p:nvPicPr>
          <p:cNvPr id="157" name="Google Shape;157;g2261277501f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82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g2261277501f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537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261277501f_0_8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Student work</a:t>
            </a:r>
            <a:endParaRPr/>
          </a:p>
        </p:txBody>
      </p:sp>
      <p:pic>
        <p:nvPicPr>
          <p:cNvPr id="164" name="Google Shape;164;g2261277501f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82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g2261277501f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537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61277501f_0_2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Student work</a:t>
            </a:r>
            <a:endParaRPr/>
          </a:p>
        </p:txBody>
      </p:sp>
      <p:pic>
        <p:nvPicPr>
          <p:cNvPr id="171" name="Google Shape;171;g2261277501f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82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g2261277501f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537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>
            <a:spLocks noGrp="1"/>
          </p:cNvSpPr>
          <p:nvPr>
            <p:ph type="body" idx="1"/>
          </p:nvPr>
        </p:nvSpPr>
        <p:spPr>
          <a:xfrm>
            <a:off x="480875" y="1299877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One interpretation of the graph</a:t>
            </a:r>
            <a:endParaRPr dirty="0"/>
          </a:p>
        </p:txBody>
      </p:sp>
      <p:grpSp>
        <p:nvGrpSpPr>
          <p:cNvPr id="179" name="Google Shape;179;p9"/>
          <p:cNvGrpSpPr/>
          <p:nvPr/>
        </p:nvGrpSpPr>
        <p:grpSpPr>
          <a:xfrm>
            <a:off x="2344175" y="1405275"/>
            <a:ext cx="3258224" cy="3643225"/>
            <a:chOff x="2344175" y="1405275"/>
            <a:chExt cx="3258224" cy="3643225"/>
          </a:xfrm>
        </p:grpSpPr>
        <p:pic>
          <p:nvPicPr>
            <p:cNvPr id="180" name="Google Shape;180;p9"/>
            <p:cNvPicPr preferRelativeResize="0"/>
            <p:nvPr/>
          </p:nvPicPr>
          <p:blipFill rotWithShape="1">
            <a:blip r:embed="rId3">
              <a:alphaModFix/>
            </a:blip>
            <a:srcRect l="23017" b="10386"/>
            <a:stretch/>
          </p:blipFill>
          <p:spPr>
            <a:xfrm>
              <a:off x="2895875" y="1405275"/>
              <a:ext cx="2706524" cy="315062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1" name="Google Shape;181;p9"/>
            <p:cNvSpPr txBox="1"/>
            <p:nvPr/>
          </p:nvSpPr>
          <p:spPr>
            <a:xfrm>
              <a:off x="3583575" y="4555900"/>
              <a:ext cx="18807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latin typeface="Calibri"/>
                  <a:ea typeface="Calibri"/>
                  <a:cs typeface="Calibri"/>
                  <a:sym typeface="Calibri"/>
                </a:rPr>
                <a:t>Time (sec)</a:t>
              </a:r>
              <a:endParaRPr sz="20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9"/>
            <p:cNvSpPr txBox="1"/>
            <p:nvPr/>
          </p:nvSpPr>
          <p:spPr>
            <a:xfrm rot="5400000">
              <a:off x="1650125" y="2684475"/>
              <a:ext cx="18807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latin typeface="Calibri"/>
                  <a:ea typeface="Calibri"/>
                  <a:cs typeface="Calibri"/>
                  <a:sym typeface="Calibri"/>
                </a:rPr>
                <a:t>Distance (sec)</a:t>
              </a:r>
              <a:endParaRPr sz="20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1f72311f26_0_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Calibri"/>
              <a:buNone/>
            </a:pPr>
            <a:r>
              <a:rPr lang="en-US" dirty="0"/>
              <a:t>Let’s isolate one part of the graph to investigate.</a:t>
            </a:r>
            <a:endParaRPr dirty="0"/>
          </a:p>
        </p:txBody>
      </p:sp>
      <p:grpSp>
        <p:nvGrpSpPr>
          <p:cNvPr id="188" name="Google Shape;188;g21f72311f26_0_45"/>
          <p:cNvGrpSpPr/>
          <p:nvPr/>
        </p:nvGrpSpPr>
        <p:grpSpPr>
          <a:xfrm>
            <a:off x="2709000" y="1280575"/>
            <a:ext cx="3258224" cy="3643225"/>
            <a:chOff x="2344175" y="1405275"/>
            <a:chExt cx="3258224" cy="3643225"/>
          </a:xfrm>
        </p:grpSpPr>
        <p:pic>
          <p:nvPicPr>
            <p:cNvPr id="189" name="Google Shape;189;g21f72311f26_0_45"/>
            <p:cNvPicPr preferRelativeResize="0"/>
            <p:nvPr/>
          </p:nvPicPr>
          <p:blipFill rotWithShape="1">
            <a:blip r:embed="rId3">
              <a:alphaModFix/>
            </a:blip>
            <a:srcRect l="23017" b="10386"/>
            <a:stretch/>
          </p:blipFill>
          <p:spPr>
            <a:xfrm>
              <a:off x="2895875" y="1405275"/>
              <a:ext cx="2706524" cy="315062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0" name="Google Shape;190;g21f72311f26_0_45"/>
            <p:cNvSpPr txBox="1"/>
            <p:nvPr/>
          </p:nvSpPr>
          <p:spPr>
            <a:xfrm>
              <a:off x="3583575" y="4555900"/>
              <a:ext cx="18807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latin typeface="Calibri"/>
                  <a:ea typeface="Calibri"/>
                  <a:cs typeface="Calibri"/>
                  <a:sym typeface="Calibri"/>
                </a:rPr>
                <a:t>Time (sec)</a:t>
              </a:r>
              <a:endParaRPr sz="20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g21f72311f26_0_45"/>
            <p:cNvSpPr txBox="1"/>
            <p:nvPr/>
          </p:nvSpPr>
          <p:spPr>
            <a:xfrm rot="5400000">
              <a:off x="1650125" y="2684475"/>
              <a:ext cx="18807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latin typeface="Calibri"/>
                  <a:ea typeface="Calibri"/>
                  <a:cs typeface="Calibri"/>
                  <a:sym typeface="Calibri"/>
                </a:rPr>
                <a:t>Distance (sec)</a:t>
              </a:r>
              <a:endParaRPr sz="2000" b="1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92" name="Google Shape;192;g21f72311f26_0_45"/>
          <p:cNvCxnSpPr/>
          <p:nvPr/>
        </p:nvCxnSpPr>
        <p:spPr>
          <a:xfrm rot="10800000" flipH="1">
            <a:off x="3743900" y="1471475"/>
            <a:ext cx="3300" cy="297720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3" name="Google Shape;193;g21f72311f26_0_45"/>
          <p:cNvCxnSpPr/>
          <p:nvPr/>
        </p:nvCxnSpPr>
        <p:spPr>
          <a:xfrm rot="10800000" flipH="1">
            <a:off x="3559950" y="1471475"/>
            <a:ext cx="3300" cy="297720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1f72311f26_0_5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99" name="Google Shape;199;g21f72311f26_0_5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Calibri"/>
              <a:buNone/>
            </a:pPr>
            <a:r>
              <a:rPr lang="en-US" dirty="0"/>
              <a:t>Given the information, answer the prompts on your handout.</a:t>
            </a:r>
            <a:endParaRPr dirty="0"/>
          </a:p>
        </p:txBody>
      </p:sp>
      <p:pic>
        <p:nvPicPr>
          <p:cNvPr id="200" name="Google Shape;200;g21f72311f26_0_53"/>
          <p:cNvPicPr preferRelativeResize="0"/>
          <p:nvPr/>
        </p:nvPicPr>
        <p:blipFill rotWithShape="1">
          <a:blip r:embed="rId3">
            <a:alphaModFix/>
          </a:blip>
          <a:srcRect l="23071" b="10897"/>
          <a:stretch/>
        </p:blipFill>
        <p:spPr>
          <a:xfrm>
            <a:off x="3120100" y="1273663"/>
            <a:ext cx="2903776" cy="3363326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g21f72311f26_0_53"/>
          <p:cNvSpPr txBox="1"/>
          <p:nvPr/>
        </p:nvSpPr>
        <p:spPr>
          <a:xfrm>
            <a:off x="3841875" y="4650900"/>
            <a:ext cx="1909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(sec)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g21f72311f26_0_53"/>
          <p:cNvSpPr txBox="1"/>
          <p:nvPr/>
        </p:nvSpPr>
        <p:spPr>
          <a:xfrm rot="5400000">
            <a:off x="1809325" y="2537575"/>
            <a:ext cx="1822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Distance (sec)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1f72311f26_0_6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This graph is called a parabola.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Is it linear?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Since it is U-shaped, we classify this graph as quadratic.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endParaRPr i="1" dirty="0"/>
          </a:p>
        </p:txBody>
      </p:sp>
      <p:sp>
        <p:nvSpPr>
          <p:cNvPr id="208" name="Google Shape;208;g21f72311f26_0_6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Whole</a:t>
            </a:r>
            <a:r>
              <a:rPr lang="en-US" dirty="0"/>
              <a:t> Class discussion</a:t>
            </a:r>
            <a:endParaRPr dirty="0"/>
          </a:p>
        </p:txBody>
      </p:sp>
      <p:pic>
        <p:nvPicPr>
          <p:cNvPr id="2" name="Online Media 1" descr="Visual introduction to parabolas">
            <a:hlinkClick r:id="" action="ppaction://media"/>
            <a:extLst>
              <a:ext uri="{FF2B5EF4-FFF2-40B4-BE49-F238E27FC236}">
                <a16:creationId xmlns:a16="http://schemas.microsoft.com/office/drawing/2014/main" id="{3F8FADDC-BA00-4464-11D7-098C3D65B3C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07857" y="2861836"/>
            <a:ext cx="3374491" cy="19065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1eae9e156a_0_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With your elbow partner, use the graph at the top of your handout to fill in the table below.</a:t>
            </a:r>
            <a:endParaRPr dirty="0"/>
          </a:p>
        </p:txBody>
      </p:sp>
      <p:sp>
        <p:nvSpPr>
          <p:cNvPr id="215" name="Google Shape;215;g21eae9e156a_0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Math </a:t>
            </a:r>
            <a:r>
              <a:rPr lang="en-US" dirty="0"/>
              <a:t>in Motion</a:t>
            </a:r>
            <a:endParaRPr dirty="0"/>
          </a:p>
        </p:txBody>
      </p:sp>
      <p:pic>
        <p:nvPicPr>
          <p:cNvPr id="217" name="Google Shape;217;g21eae9e156a_0_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38313" y="189750"/>
            <a:ext cx="1856662" cy="11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nline Media 1" descr="K20 Center 10 minute timer">
            <a:hlinkClick r:id="" action="ppaction://media"/>
            <a:extLst>
              <a:ext uri="{FF2B5EF4-FFF2-40B4-BE49-F238E27FC236}">
                <a16:creationId xmlns:a16="http://schemas.microsoft.com/office/drawing/2014/main" id="{132BA41C-6262-54AD-4CBE-71D537235A1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729507" y="2332235"/>
            <a:ext cx="4267641" cy="24112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26a3edb5c9_4_0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Whole</a:t>
            </a:r>
            <a:r>
              <a:rPr lang="en-US" dirty="0"/>
              <a:t> class discussion</a:t>
            </a:r>
            <a:endParaRPr dirty="0"/>
          </a:p>
        </p:txBody>
      </p:sp>
      <p:graphicFrame>
        <p:nvGraphicFramePr>
          <p:cNvPr id="223" name="Google Shape;223;g226a3edb5c9_4_0"/>
          <p:cNvGraphicFramePr/>
          <p:nvPr>
            <p:extLst>
              <p:ext uri="{D42A27DB-BD31-4B8C-83A1-F6EECF244321}">
                <p14:modId xmlns:p14="http://schemas.microsoft.com/office/powerpoint/2010/main" val="835816327"/>
              </p:ext>
            </p:extLst>
          </p:nvPr>
        </p:nvGraphicFramePr>
        <p:xfrm>
          <a:off x="320375" y="1344275"/>
          <a:ext cx="5842700" cy="3285425"/>
        </p:xfrm>
        <a:graphic>
          <a:graphicData uri="http://schemas.openxmlformats.org/drawingml/2006/table">
            <a:tbl>
              <a:tblPr bandRow="1">
                <a:noFill/>
                <a:tableStyleId>{D29318FB-F1AE-4E18-A1B4-70503DA91687}</a:tableStyleId>
              </a:tblPr>
              <a:tblGrid>
                <a:gridCol w="19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Answer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Vocabulary word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Which way is the u-shape opening? (up or down)</a:t>
                      </a:r>
                      <a:endParaRPr sz="15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9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is the highest part of the shape? Mark this on the graph with a point.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0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are the x-intercepts of the shape?</a:t>
                      </a:r>
                      <a:endParaRPr sz="15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24" name="Google Shape;224;g226a3edb5c9_4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3475" y="1794322"/>
            <a:ext cx="2676125" cy="267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26a3edb5c9_4_6"/>
          <p:cNvSpPr txBox="1">
            <a:spLocks noGrp="1"/>
          </p:cNvSpPr>
          <p:nvPr>
            <p:ph type="title" idx="4294967295"/>
          </p:nvPr>
        </p:nvSpPr>
        <p:spPr>
          <a:xfrm>
            <a:off x="467600" y="3228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Whole class discussion</a:t>
            </a:r>
            <a:endParaRPr/>
          </a:p>
        </p:txBody>
      </p:sp>
      <p:graphicFrame>
        <p:nvGraphicFramePr>
          <p:cNvPr id="230" name="Google Shape;230;g226a3edb5c9_4_6"/>
          <p:cNvGraphicFramePr/>
          <p:nvPr>
            <p:extLst>
              <p:ext uri="{D42A27DB-BD31-4B8C-83A1-F6EECF244321}">
                <p14:modId xmlns:p14="http://schemas.microsoft.com/office/powerpoint/2010/main" val="1053434416"/>
              </p:ext>
            </p:extLst>
          </p:nvPr>
        </p:nvGraphicFramePr>
        <p:xfrm>
          <a:off x="320400" y="1326875"/>
          <a:ext cx="5842675" cy="3591875"/>
        </p:xfrm>
        <a:graphic>
          <a:graphicData uri="http://schemas.openxmlformats.org/drawingml/2006/table">
            <a:tbl>
              <a:tblPr bandRow="1">
                <a:noFill/>
                <a:tableStyleId>{D29318FB-F1AE-4E18-A1B4-70503DA91687}</a:tableStyleId>
              </a:tblPr>
              <a:tblGrid>
                <a:gridCol w="1947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8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Answer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Vocabulary word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Which way is the u-shape opening? (up or down)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Down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Direction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78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is the highest part of the shape? Mark this on the graph with a point.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(1,4)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Minimum or Maximum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(The point on the graph is the vertex)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9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are the x-intercepts of the shape?</a:t>
                      </a:r>
                      <a:endParaRPr sz="15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(0.5, 0) (1.5, 0)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Intercepting points</a:t>
                      </a:r>
                      <a:endParaRPr sz="1200" i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31" name="Google Shape;231;g226a3edb5c9_4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3475" y="1794322"/>
            <a:ext cx="2676125" cy="2676125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226a3edb5c9_4_6"/>
          <p:cNvSpPr/>
          <p:nvPr/>
        </p:nvSpPr>
        <p:spPr>
          <a:xfrm>
            <a:off x="7395125" y="2294050"/>
            <a:ext cx="87900" cy="1215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Math in Motion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Visual Approach to Quadratics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1f72311f26_0_73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Whole Class</a:t>
            </a:r>
            <a:r>
              <a:rPr lang="en-US" dirty="0"/>
              <a:t> discussion</a:t>
            </a:r>
            <a:endParaRPr dirty="0"/>
          </a:p>
        </p:txBody>
      </p:sp>
      <p:pic>
        <p:nvPicPr>
          <p:cNvPr id="238" name="Google Shape;238;g21f72311f26_0_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0900" y="1245775"/>
            <a:ext cx="2644100" cy="26519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9" name="Google Shape;239;g21f72311f26_0_73"/>
          <p:cNvGraphicFramePr/>
          <p:nvPr/>
        </p:nvGraphicFramePr>
        <p:xfrm>
          <a:off x="253850" y="1976800"/>
          <a:ext cx="5930900" cy="1885950"/>
        </p:xfrm>
        <a:graphic>
          <a:graphicData uri="http://schemas.openxmlformats.org/drawingml/2006/table">
            <a:tbl>
              <a:tblPr bandRow="1">
                <a:noFill/>
                <a:tableStyleId>{D29318FB-F1AE-4E18-A1B4-70503DA91687}</a:tableStyleId>
              </a:tblPr>
              <a:tblGrid>
                <a:gridCol w="197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Answer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Vocabulary word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is the line of symmetry on the shape?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 the line of symmetry directly on the graph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Does this graph show a linear function?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26a3edb5c9_4_85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Whole Class</a:t>
            </a:r>
            <a:r>
              <a:rPr lang="en-US"/>
              <a:t> discussion</a:t>
            </a:r>
            <a:endParaRPr/>
          </a:p>
        </p:txBody>
      </p:sp>
      <p:pic>
        <p:nvPicPr>
          <p:cNvPr id="245" name="Google Shape;245;g226a3edb5c9_4_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4125" y="828675"/>
            <a:ext cx="2668475" cy="2676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46" name="Google Shape;246;g226a3edb5c9_4_85"/>
          <p:cNvGraphicFramePr/>
          <p:nvPr/>
        </p:nvGraphicFramePr>
        <p:xfrm>
          <a:off x="237550" y="1887150"/>
          <a:ext cx="5930900" cy="1885950"/>
        </p:xfrm>
        <a:graphic>
          <a:graphicData uri="http://schemas.openxmlformats.org/drawingml/2006/table">
            <a:tbl>
              <a:tblPr bandRow="1">
                <a:noFill/>
                <a:tableStyleId>{D29318FB-F1AE-4E18-A1B4-70503DA91687}</a:tableStyleId>
              </a:tblPr>
              <a:tblGrid>
                <a:gridCol w="197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Answer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Vocabulary word</a:t>
                      </a:r>
                      <a:endParaRPr sz="2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is the line of symmetry on the shape?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 the line of symmetry directly on the graph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i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Axis of Symmetry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Does this graph show a linear function?</a:t>
                      </a:r>
                      <a:endParaRPr sz="15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Quadratic function</a:t>
                      </a: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i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47" name="Google Shape;247;g226a3edb5c9_4_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89913" y="3540974"/>
            <a:ext cx="1996875" cy="35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First, in a group brainstorm a scenario that involves a parabola.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Second, choose one of the following ways to display your scenario.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Then, graph the action on a piece of graph paper. Be sure to include units on your graph.</a:t>
            </a:r>
            <a:endParaRPr sz="4000" dirty="0"/>
          </a:p>
          <a:p>
            <a:pPr marL="1645836" lvl="7" indent="-609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253" name="Google Shape;253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Extend</a:t>
            </a:r>
            <a:endParaRPr dirty="0"/>
          </a:p>
        </p:txBody>
      </p:sp>
      <p:graphicFrame>
        <p:nvGraphicFramePr>
          <p:cNvPr id="254" name="Google Shape;254;p21"/>
          <p:cNvGraphicFramePr/>
          <p:nvPr/>
        </p:nvGraphicFramePr>
        <p:xfrm>
          <a:off x="952500" y="2835900"/>
          <a:ext cx="7239000" cy="411450"/>
        </p:xfrm>
        <a:graphic>
          <a:graphicData uri="http://schemas.openxmlformats.org/drawingml/2006/table">
            <a:tbl>
              <a:tblPr>
                <a:noFill/>
                <a:tableStyleId>{0EB4EB71-0B30-4A1A-B15B-BD4B920DE7E2}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/>
                        <a:t>Digitally Record</a:t>
                      </a:r>
                      <a:endParaRPr sz="15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/>
                        <a:t>Illustrate</a:t>
                      </a:r>
                      <a:endParaRPr sz="15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1"/>
                        <a:t>Write a narrative</a:t>
                      </a:r>
                      <a:endParaRPr sz="15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accent6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6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83058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Pair up with another group.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Share your scenario, and graph with the other group.</a:t>
            </a:r>
            <a:endParaRPr dirty="0"/>
          </a:p>
          <a:p>
            <a:pPr marL="227011" lvl="0" indent="-2270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Then using the other group’s graph, identify the following terms: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Does the graph match the description?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Minimum/Maximum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Which way is it opening?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Vertex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Axis of symmetry (write an equation to represent the line)</a:t>
            </a:r>
            <a:endParaRPr dirty="0"/>
          </a:p>
          <a:p>
            <a:pPr marL="91440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X-intercept or Y-intercept</a:t>
            </a: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260" name="Google Shape;260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Evaluate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466742" y="2009394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do real life events look like when graphed?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Lesson</a:t>
            </a:r>
            <a:r>
              <a:rPr lang="en-US" dirty="0"/>
              <a:t> Objectives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2343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41595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50"/>
              <a:buFont typeface="Calibri"/>
              <a:buChar char="•"/>
            </a:pPr>
            <a:r>
              <a:rPr lang="en-US" dirty="0"/>
              <a:t>Predict the actions of a real-life scenario and create a graph to represent the scenario.</a:t>
            </a:r>
            <a:endParaRPr dirty="0"/>
          </a:p>
          <a:p>
            <a:pPr marL="457200" lvl="0" indent="-41595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50"/>
              <a:buFont typeface="Calibri"/>
              <a:buChar char="•"/>
            </a:pPr>
            <a:r>
              <a:rPr lang="en-US" dirty="0"/>
              <a:t>Discover the physical appearance of a parabola and learn terminology associated with the graph.</a:t>
            </a:r>
            <a:endParaRPr dirty="0"/>
          </a:p>
          <a:p>
            <a:pPr marL="55563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26cb463b44_0_0"/>
          <p:cNvSpPr txBox="1">
            <a:spLocks noGrp="1"/>
          </p:cNvSpPr>
          <p:nvPr>
            <p:ph type="body" idx="1"/>
          </p:nvPr>
        </p:nvSpPr>
        <p:spPr>
          <a:xfrm>
            <a:off x="469127" y="1164647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 teams, complete the following tests on the handout.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Dribble the ball in place.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Dribble the ball while walking.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Bounce the ball between the pair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Bounce the ball down the hallway.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Pair 1 completes each test while Pair 2 sketches on the handout.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Switch roles, and Pair 2 completes the tests while Pair 1 sketches.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g226cb463b44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Bouncing a ball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b9a4f5378d_0_4"/>
          <p:cNvSpPr txBox="1">
            <a:spLocks noGrp="1"/>
          </p:cNvSpPr>
          <p:nvPr>
            <p:ph type="body" idx="1"/>
          </p:nvPr>
        </p:nvSpPr>
        <p:spPr>
          <a:xfrm>
            <a:off x="363850" y="862550"/>
            <a:ext cx="8593800" cy="31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•"/>
            </a:pPr>
            <a:r>
              <a:rPr lang="en-US" dirty="0"/>
              <a:t>On your paper, write a few sentences describing what is happening in the sequence of pictures.</a:t>
            </a:r>
            <a:endParaRPr dirty="0"/>
          </a:p>
        </p:txBody>
      </p:sp>
      <p:pic>
        <p:nvPicPr>
          <p:cNvPr id="119" name="Google Shape;119;g1b9a4f5378d_0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0647" y="2473522"/>
            <a:ext cx="4978075" cy="2020826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g1b9a4f5378d_0_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Interpreting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4d1a84b519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With the story in mind, graph the distance of the ball from the ground as a function of time.</a:t>
            </a: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26" name="Google Shape;126;g24d1a84b519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Graphing</a:t>
            </a:r>
            <a:endParaRPr dirty="0"/>
          </a:p>
        </p:txBody>
      </p:sp>
      <p:cxnSp>
        <p:nvCxnSpPr>
          <p:cNvPr id="127" name="Google Shape;127;g24d1a84b519_0_0"/>
          <p:cNvCxnSpPr/>
          <p:nvPr/>
        </p:nvCxnSpPr>
        <p:spPr>
          <a:xfrm rot="10800000" flipH="1">
            <a:off x="3484450" y="4531475"/>
            <a:ext cx="3080400" cy="96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8" name="Google Shape;128;g24d1a84b519_0_0"/>
          <p:cNvCxnSpPr/>
          <p:nvPr/>
        </p:nvCxnSpPr>
        <p:spPr>
          <a:xfrm rot="10800000">
            <a:off x="3474850" y="2266775"/>
            <a:ext cx="18000" cy="2274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9" name="Google Shape;129;g24d1a84b519_0_0"/>
          <p:cNvSpPr txBox="1"/>
          <p:nvPr/>
        </p:nvSpPr>
        <p:spPr>
          <a:xfrm>
            <a:off x="4492050" y="4531475"/>
            <a:ext cx="18807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>
                <a:latin typeface="Calibri"/>
                <a:ea typeface="Calibri"/>
                <a:cs typeface="Calibri"/>
                <a:sym typeface="Calibri"/>
              </a:rPr>
              <a:t>Time</a:t>
            </a:r>
            <a:endParaRPr sz="25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24d1a84b519_0_0"/>
          <p:cNvSpPr txBox="1"/>
          <p:nvPr/>
        </p:nvSpPr>
        <p:spPr>
          <a:xfrm rot="5400000">
            <a:off x="2265600" y="3466150"/>
            <a:ext cx="16986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latin typeface="Calibri"/>
                <a:ea typeface="Calibri"/>
                <a:cs typeface="Calibri"/>
                <a:sym typeface="Calibri"/>
              </a:rPr>
              <a:t>Distance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1f72311f26_0_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Turn to the person next to you and share your sequence of events, graphing with each other.</a:t>
            </a:r>
            <a:endParaRPr dirty="0"/>
          </a:p>
          <a:p>
            <a:pPr marL="91440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2600" dirty="0"/>
              <a:t>What is similar?</a:t>
            </a:r>
            <a:endParaRPr sz="2600" dirty="0"/>
          </a:p>
          <a:p>
            <a:pPr marL="914400" lvl="1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2600" dirty="0"/>
              <a:t>What is different?</a:t>
            </a:r>
            <a:endParaRPr sz="2600" dirty="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dirty="0"/>
              <a:t>Does the description match the graph?</a:t>
            </a:r>
            <a:endParaRPr sz="2600" dirty="0"/>
          </a:p>
        </p:txBody>
      </p:sp>
      <p:sp>
        <p:nvSpPr>
          <p:cNvPr id="136" name="Google Shape;136;g21f72311f26_0_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Think-Pair-Share</a:t>
            </a:r>
            <a:endParaRPr dirty="0"/>
          </a:p>
        </p:txBody>
      </p:sp>
      <p:pic>
        <p:nvPicPr>
          <p:cNvPr id="137" name="Google Shape;137;g21f72311f26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70900" y="145738"/>
            <a:ext cx="2525225" cy="118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1f72311f26_0_15"/>
          <p:cNvSpPr txBox="1">
            <a:spLocks noGrp="1"/>
          </p:cNvSpPr>
          <p:nvPr>
            <p:ph type="title" idx="4294967295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Student work</a:t>
            </a:r>
            <a:endParaRPr/>
          </a:p>
        </p:txBody>
      </p:sp>
      <p:pic>
        <p:nvPicPr>
          <p:cNvPr id="150" name="Google Shape;150;g21f72311f26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282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21f72311f26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5375" y="1566687"/>
            <a:ext cx="4058325" cy="291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929</Words>
  <Application>Microsoft Macintosh PowerPoint</Application>
  <PresentationFormat>On-screen Show (16:9)</PresentationFormat>
  <Paragraphs>117</Paragraphs>
  <Slides>23</Slides>
  <Notes>23</Notes>
  <HiddenSlides>6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Noto Sans Symbols</vt:lpstr>
      <vt:lpstr>LEARN theme</vt:lpstr>
      <vt:lpstr>LEARN theme</vt:lpstr>
      <vt:lpstr>PowerPoint Presentation</vt:lpstr>
      <vt:lpstr>Math in Motion</vt:lpstr>
      <vt:lpstr>Essential Question</vt:lpstr>
      <vt:lpstr>Lesson Objectives</vt:lpstr>
      <vt:lpstr>Bouncing a ball</vt:lpstr>
      <vt:lpstr>Interpreting</vt:lpstr>
      <vt:lpstr>Graphing</vt:lpstr>
      <vt:lpstr>Think-Pair-Share</vt:lpstr>
      <vt:lpstr>Student work</vt:lpstr>
      <vt:lpstr>Student work</vt:lpstr>
      <vt:lpstr>Student work</vt:lpstr>
      <vt:lpstr>Student work</vt:lpstr>
      <vt:lpstr>One interpretation of the graph</vt:lpstr>
      <vt:lpstr>Let’s isolate one part of the graph to investigate.</vt:lpstr>
      <vt:lpstr>Given the information, answer the prompts on your handout.</vt:lpstr>
      <vt:lpstr>Whole Class discussion</vt:lpstr>
      <vt:lpstr>Math in Motion</vt:lpstr>
      <vt:lpstr>Whole class discussion</vt:lpstr>
      <vt:lpstr>Whole class discussion</vt:lpstr>
      <vt:lpstr>Whole Class discussion</vt:lpstr>
      <vt:lpstr>Whole Class discussion</vt:lpstr>
      <vt:lpstr>Extend</vt:lpstr>
      <vt:lpstr>Evaluate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in Motion</dc:title>
  <dc:subject/>
  <dc:creator>K20 Center</dc:creator>
  <cp:keywords/>
  <dc:description/>
  <cp:lastModifiedBy>Moharram, Jehanne</cp:lastModifiedBy>
  <cp:revision>3</cp:revision>
  <dcterms:created xsi:type="dcterms:W3CDTF">2022-10-07T18:54:01Z</dcterms:created>
  <dcterms:modified xsi:type="dcterms:W3CDTF">2024-08-29T19:35:00Z</dcterms:modified>
  <cp:category/>
</cp:coreProperties>
</file>