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kmIWpkdwvOxGwaIu8PGYrRBS0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7156B5-E133-4A51-BD96-8C1B8E397E0E}">
  <a:tblStyle styleId="{9C7156B5-E133-4A51-BD96-8C1B8E397E0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9" d="100"/>
          <a:sy n="159" d="100"/>
        </p:scale>
        <p:origin x="156"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4GbWfNHtH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s06_jRK939I"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Nvl89a46Ogw"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8" name="Google Shape;16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292929"/>
              </a:buClr>
              <a:buSzPts val="1200"/>
              <a:buNone/>
            </a:pPr>
            <a:r>
              <a:rPr lang="en-US" sz="1200" dirty="0">
                <a:solidFill>
                  <a:srgbClr val="292929"/>
                </a:solidFill>
              </a:rPr>
              <a:t>YouTube. (1 February 2016). Gravitational Waves Explained. </a:t>
            </a:r>
            <a:r>
              <a:rPr lang="en-US" sz="1200" u="sng" dirty="0">
                <a:solidFill>
                  <a:schemeClr val="hlink"/>
                </a:solidFill>
                <a:hlinkClick r:id="rId3"/>
              </a:rPr>
              <a:t>https://www.youtube.com/watch?v=4GbWfNHtHRg</a:t>
            </a:r>
            <a:r>
              <a:rPr lang="en-US" sz="1200" dirty="0">
                <a:solidFill>
                  <a:srgbClr val="292929"/>
                </a:solidFill>
              </a:rPr>
              <a:t> </a:t>
            </a:r>
            <a:endParaRPr sz="1200" dirty="0">
              <a:solidFill>
                <a:schemeClr val="hlink"/>
              </a:solidFill>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292929"/>
              </a:buClr>
              <a:buSzPts val="1200"/>
              <a:buNone/>
            </a:pPr>
            <a:r>
              <a:rPr lang="en-US" sz="1200">
                <a:solidFill>
                  <a:srgbClr val="292929"/>
                </a:solidFill>
              </a:rPr>
              <a:t>YouTube. (2016, February 11th). Brian Greene Explains the Discovery of Gravitational Waves. </a:t>
            </a:r>
            <a:r>
              <a:rPr lang="en-US" sz="1200" u="sng">
                <a:solidFill>
                  <a:schemeClr val="hlink"/>
                </a:solidFill>
                <a:hlinkClick r:id="rId3"/>
              </a:rPr>
              <a:t>https://www.youtube.com/watch?v=s06_jRK939I</a:t>
            </a:r>
            <a:r>
              <a:rPr lang="en-US" sz="1200">
                <a:solidFill>
                  <a:srgbClr val="292929"/>
                </a:solidFill>
              </a:rPr>
              <a:t> </a:t>
            </a:r>
            <a:endParaRPr sz="1200">
              <a:solidFill>
                <a:schemeClr val="hlink"/>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292929"/>
              </a:buClr>
              <a:buSzPts val="1200"/>
              <a:buNone/>
            </a:pPr>
            <a:r>
              <a:rPr lang="en-US" sz="1200">
                <a:solidFill>
                  <a:srgbClr val="292929"/>
                </a:solidFill>
              </a:rPr>
              <a:t>YouTube. (2020, November 3rd). Sound of the first detected gravitational wave!! </a:t>
            </a:r>
            <a:r>
              <a:rPr lang="en-US" sz="1200">
                <a:solidFill>
                  <a:schemeClr val="hlink"/>
                </a:solidFill>
                <a:uFill>
                  <a:noFill/>
                </a:uFill>
                <a:hlinkClick r:id="rId3"/>
              </a:rPr>
              <a:t>https://youtu.be/Nvl89a46Ogw</a:t>
            </a:r>
            <a:endParaRPr sz="1200">
              <a:solidFill>
                <a:schemeClr val="hlink"/>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1"/>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6"/>
        <p:cNvGrpSpPr/>
        <p:nvPr/>
      </p:nvGrpSpPr>
      <p:grpSpPr>
        <a:xfrm>
          <a:off x="0" y="0"/>
          <a:ext cx="0" cy="0"/>
          <a:chOff x="0" y="0"/>
          <a:chExt cx="0" cy="0"/>
        </a:xfrm>
      </p:grpSpPr>
      <p:sp>
        <p:nvSpPr>
          <p:cNvPr id="57" name="Google Shape;57;p3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9" name="Google Shape;59;p33"/>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0" name="Google Shape;60;p33"/>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1" name="Google Shape;61;p3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33"/>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3" name="Google Shape;63;p3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64"/>
        <p:cNvGrpSpPr/>
        <p:nvPr/>
      </p:nvGrpSpPr>
      <p:grpSpPr>
        <a:xfrm>
          <a:off x="0" y="0"/>
          <a:ext cx="0" cy="0"/>
          <a:chOff x="0" y="0"/>
          <a:chExt cx="0" cy="0"/>
        </a:xfrm>
      </p:grpSpPr>
      <p:sp>
        <p:nvSpPr>
          <p:cNvPr id="65" name="Google Shape;65;p34"/>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6" name="Google Shape;66;p34"/>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7" name="Google Shape;67;p3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8" name="Google Shape;68;p3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9" name="Google Shape;69;p34"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70"/>
        <p:cNvGrpSpPr/>
        <p:nvPr/>
      </p:nvGrpSpPr>
      <p:grpSpPr>
        <a:xfrm>
          <a:off x="0" y="0"/>
          <a:ext cx="0" cy="0"/>
          <a:chOff x="0" y="0"/>
          <a:chExt cx="0" cy="0"/>
        </a:xfrm>
      </p:grpSpPr>
      <p:pic>
        <p:nvPicPr>
          <p:cNvPr id="71" name="Google Shape;71;p3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2" name="Google Shape;72;p35"/>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73" name="Google Shape;73;p3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 name="Google Shape;74;p35"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75"/>
        <p:cNvGrpSpPr/>
        <p:nvPr/>
      </p:nvGrpSpPr>
      <p:grpSpPr>
        <a:xfrm>
          <a:off x="0" y="0"/>
          <a:ext cx="0" cy="0"/>
          <a:chOff x="0" y="0"/>
          <a:chExt cx="0" cy="0"/>
        </a:xfrm>
      </p:grpSpPr>
      <p:pic>
        <p:nvPicPr>
          <p:cNvPr id="76" name="Google Shape;76;p3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7" name="Google Shape;77;p3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8" name="Google Shape;78;p36"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79"/>
        <p:cNvGrpSpPr/>
        <p:nvPr/>
      </p:nvGrpSpPr>
      <p:grpSpPr>
        <a:xfrm>
          <a:off x="0" y="0"/>
          <a:ext cx="0" cy="0"/>
          <a:chOff x="0" y="0"/>
          <a:chExt cx="0" cy="0"/>
        </a:xfrm>
      </p:grpSpPr>
      <p:pic>
        <p:nvPicPr>
          <p:cNvPr id="80" name="Google Shape;80;p3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1" name="Google Shape;81;p3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2" name="Google Shape;82;p37"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83"/>
        <p:cNvGrpSpPr/>
        <p:nvPr/>
      </p:nvGrpSpPr>
      <p:grpSpPr>
        <a:xfrm>
          <a:off x="0" y="0"/>
          <a:ext cx="0" cy="0"/>
          <a:chOff x="0" y="0"/>
          <a:chExt cx="0" cy="0"/>
        </a:xfrm>
      </p:grpSpPr>
      <p:pic>
        <p:nvPicPr>
          <p:cNvPr id="84" name="Google Shape;84;p38"/>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85" name="Google Shape;85;p38"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86"/>
        <p:cNvGrpSpPr/>
        <p:nvPr/>
      </p:nvGrpSpPr>
      <p:grpSpPr>
        <a:xfrm>
          <a:off x="0" y="0"/>
          <a:ext cx="0" cy="0"/>
          <a:chOff x="0" y="0"/>
          <a:chExt cx="0" cy="0"/>
        </a:xfrm>
      </p:grpSpPr>
      <p:pic>
        <p:nvPicPr>
          <p:cNvPr id="87" name="Google Shape;87;p39"/>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88" name="Google Shape;88;p39"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92"/>
        <p:cNvGrpSpPr/>
        <p:nvPr/>
      </p:nvGrpSpPr>
      <p:grpSpPr>
        <a:xfrm>
          <a:off x="0" y="0"/>
          <a:ext cx="0" cy="0"/>
          <a:chOff x="0" y="0"/>
          <a:chExt cx="0" cy="0"/>
        </a:xfrm>
      </p:grpSpPr>
      <p:sp>
        <p:nvSpPr>
          <p:cNvPr id="93" name="Google Shape;93;p23"/>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3"/>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95" name="Google Shape;95;p23"/>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96" name="Google Shape;96;p2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97"/>
        <p:cNvGrpSpPr/>
        <p:nvPr/>
      </p:nvGrpSpPr>
      <p:grpSpPr>
        <a:xfrm>
          <a:off x="0" y="0"/>
          <a:ext cx="0" cy="0"/>
          <a:chOff x="0" y="0"/>
          <a:chExt cx="0" cy="0"/>
        </a:xfrm>
      </p:grpSpPr>
      <p:sp>
        <p:nvSpPr>
          <p:cNvPr id="98" name="Google Shape;98;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00" name="Google Shape;100;p24"/>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101" name="Google Shape;101;p24"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25"/>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2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 name="Google Shape;14;p25"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5"/>
        <p:cNvGrpSpPr/>
        <p:nvPr/>
      </p:nvGrpSpPr>
      <p:grpSpPr>
        <a:xfrm>
          <a:off x="0" y="0"/>
          <a:ext cx="0" cy="0"/>
          <a:chOff x="0" y="0"/>
          <a:chExt cx="0" cy="0"/>
        </a:xfrm>
      </p:grpSpPr>
      <p:pic>
        <p:nvPicPr>
          <p:cNvPr id="16" name="Google Shape;16;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7" name="Google Shape;17;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6"/>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9" name="Google Shape;19;p26"/>
          <p:cNvSpPr>
            <a:spLocks noGrp="1"/>
          </p:cNvSpPr>
          <p:nvPr>
            <p:ph type="pic" idx="2"/>
          </p:nvPr>
        </p:nvSpPr>
        <p:spPr>
          <a:xfrm>
            <a:off x="5911850" y="1663336"/>
            <a:ext cx="1828800" cy="1828009"/>
          </a:xfrm>
          <a:prstGeom prst="rect">
            <a:avLst/>
          </a:prstGeom>
          <a:noFill/>
          <a:ln>
            <a:noFill/>
          </a:ln>
        </p:spPr>
      </p:sp>
      <p:pic>
        <p:nvPicPr>
          <p:cNvPr id="20" name="Google Shape;20;p26"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1"/>
        <p:cNvGrpSpPr/>
        <p:nvPr/>
      </p:nvGrpSpPr>
      <p:grpSpPr>
        <a:xfrm>
          <a:off x="0" y="0"/>
          <a:ext cx="0" cy="0"/>
          <a:chOff x="0" y="0"/>
          <a:chExt cx="0" cy="0"/>
        </a:xfrm>
      </p:grpSpPr>
      <p:pic>
        <p:nvPicPr>
          <p:cNvPr id="22" name="Google Shape;22;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3" name="Google Shape;23;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7"/>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5" name="Google Shape;25;p27"/>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pic>
        <p:nvPicPr>
          <p:cNvPr id="26" name="Google Shape;26;p27"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7"/>
        <p:cNvGrpSpPr/>
        <p:nvPr/>
      </p:nvGrpSpPr>
      <p:grpSpPr>
        <a:xfrm>
          <a:off x="0" y="0"/>
          <a:ext cx="0" cy="0"/>
          <a:chOff x="0" y="0"/>
          <a:chExt cx="0" cy="0"/>
        </a:xfrm>
      </p:grpSpPr>
      <p:sp>
        <p:nvSpPr>
          <p:cNvPr id="28" name="Google Shape;28;p28"/>
          <p:cNvSpPr/>
          <p:nvPr/>
        </p:nvSpPr>
        <p:spPr>
          <a:xfrm>
            <a:off x="1394597"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9" name="Google Shape;29;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0" name="Google Shape;30;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2247871"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32" name="Google Shape;32;p28"/>
          <p:cNvSpPr txBox="1">
            <a:spLocks noGrp="1"/>
          </p:cNvSpPr>
          <p:nvPr>
            <p:ph type="body" idx="2"/>
          </p:nvPr>
        </p:nvSpPr>
        <p:spPr>
          <a:xfrm>
            <a:off x="2691070"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3" name="Google Shape;33;p28" descr="A picture containing icon&#10;&#10;Description automatically generated"/>
          <p:cNvPicPr preferRelativeResize="0"/>
          <p:nvPr/>
        </p:nvPicPr>
        <p:blipFill rotWithShape="1">
          <a:blip r:embed="rId3">
            <a:alphaModFix/>
          </a:blip>
          <a:srcRect l="34179" t="21571" r="32616" b="56088"/>
          <a:stretch/>
        </p:blipFill>
        <p:spPr>
          <a:xfrm>
            <a:off x="1567134" y="1352281"/>
            <a:ext cx="639651" cy="536620"/>
          </a:xfrm>
          <a:prstGeom prst="rect">
            <a:avLst/>
          </a:prstGeom>
          <a:solidFill>
            <a:srgbClr val="1C3C58"/>
          </a:solidFill>
          <a:ln>
            <a:noFill/>
          </a:ln>
        </p:spPr>
      </p:pic>
      <p:pic>
        <p:nvPicPr>
          <p:cNvPr id="34" name="Google Shape;34;p28" descr="A picture containing transport, wheel&#10;&#10;Description automatically generated"/>
          <p:cNvPicPr preferRelativeResize="0"/>
          <p:nvPr/>
        </p:nvPicPr>
        <p:blipFill rotWithShape="1">
          <a:blip r:embed="rId4">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5"/>
        <p:cNvGrpSpPr/>
        <p:nvPr/>
      </p:nvGrpSpPr>
      <p:grpSpPr>
        <a:xfrm>
          <a:off x="0" y="0"/>
          <a:ext cx="0" cy="0"/>
          <a:chOff x="0" y="0"/>
          <a:chExt cx="0" cy="0"/>
        </a:xfrm>
      </p:grpSpPr>
      <p:sp>
        <p:nvSpPr>
          <p:cNvPr id="36" name="Google Shape;36;p29"/>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9"/>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8" name="Google Shape;38;p29"/>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39" name="Google Shape;39;p29"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40"/>
        <p:cNvGrpSpPr/>
        <p:nvPr/>
      </p:nvGrpSpPr>
      <p:grpSpPr>
        <a:xfrm>
          <a:off x="0" y="0"/>
          <a:ext cx="0" cy="0"/>
          <a:chOff x="0" y="0"/>
          <a:chExt cx="0" cy="0"/>
        </a:xfrm>
      </p:grpSpPr>
      <p:sp>
        <p:nvSpPr>
          <p:cNvPr id="41" name="Google Shape;41;p30"/>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3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3" name="Google Shape;43;p3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p30"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45"/>
        <p:cNvGrpSpPr/>
        <p:nvPr/>
      </p:nvGrpSpPr>
      <p:grpSpPr>
        <a:xfrm>
          <a:off x="0" y="0"/>
          <a:ext cx="0" cy="0"/>
          <a:chOff x="0" y="0"/>
          <a:chExt cx="0" cy="0"/>
        </a:xfrm>
      </p:grpSpPr>
      <p:sp>
        <p:nvSpPr>
          <p:cNvPr id="46" name="Google Shape;46;p3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8" name="Google Shape;48;p31"/>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49" name="Google Shape;49;p31"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0"/>
        <p:cNvGrpSpPr/>
        <p:nvPr/>
      </p:nvGrpSpPr>
      <p:grpSpPr>
        <a:xfrm>
          <a:off x="0" y="0"/>
          <a:ext cx="0" cy="0"/>
          <a:chOff x="0" y="0"/>
          <a:chExt cx="0" cy="0"/>
        </a:xfrm>
      </p:grpSpPr>
      <p:sp>
        <p:nvSpPr>
          <p:cNvPr id="51" name="Google Shape;51;p32"/>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3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32"/>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5" name="Google Shape;55;p32"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89"/>
        <p:cNvGrpSpPr/>
        <p:nvPr/>
      </p:nvGrpSpPr>
      <p:grpSpPr>
        <a:xfrm>
          <a:off x="0" y="0"/>
          <a:ext cx="0" cy="0"/>
          <a:chOff x="0" y="0"/>
          <a:chExt cx="0" cy="0"/>
        </a:xfrm>
      </p:grpSpPr>
      <p:sp>
        <p:nvSpPr>
          <p:cNvPr id="90" name="Google Shape;90;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22"/>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4GbWfNHtH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youtube.com/watch?v=4GbWfNHtHRg" TargetMode="Externa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s06_jRK939I"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youtube.com/watch?v=s06_jRK939I"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Nvl89a46Ogw"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hyperlink" Target="http://www.youtube.com/watch?v=Nvl89a46Ogw"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Fabric of Spacetime</a:t>
            </a:r>
            <a:endParaRPr dirty="0"/>
          </a:p>
        </p:txBody>
      </p:sp>
      <p:sp>
        <p:nvSpPr>
          <p:cNvPr id="163" name="Google Shape;163;p10"/>
          <p:cNvSpPr txBox="1">
            <a:spLocks noGrp="1"/>
          </p:cNvSpPr>
          <p:nvPr>
            <p:ph type="body" idx="1"/>
          </p:nvPr>
        </p:nvSpPr>
        <p:spPr>
          <a:xfrm>
            <a:off x="457200" y="1305050"/>
            <a:ext cx="4056300" cy="2427300"/>
          </a:xfrm>
          <a:prstGeom prst="rect">
            <a:avLst/>
          </a:prstGeom>
          <a:noFill/>
          <a:ln>
            <a:noFill/>
          </a:ln>
        </p:spPr>
        <p:txBody>
          <a:bodyPr spcFirstLastPara="1" wrap="square" lIns="91400" tIns="91400" rIns="91400" bIns="91400" anchor="t" anchorCtr="0">
            <a:normAutofit/>
          </a:bodyPr>
          <a:lstStyle/>
          <a:p>
            <a:pPr marL="457200" lvl="0" indent="-369570" algn="l" rtl="0">
              <a:lnSpc>
                <a:spcPct val="115000"/>
              </a:lnSpc>
              <a:spcBef>
                <a:spcPts val="0"/>
              </a:spcBef>
              <a:spcAft>
                <a:spcPts val="0"/>
              </a:spcAft>
              <a:buSzPct val="100000"/>
              <a:buChar char="•"/>
            </a:pPr>
            <a:r>
              <a:rPr lang="en-US" dirty="0"/>
              <a:t>Follow the instructions on the Fabric of Spacetime handout.</a:t>
            </a:r>
            <a:endParaRPr dirty="0"/>
          </a:p>
          <a:p>
            <a:pPr marL="457200" lvl="0" indent="-369570" algn="l" rtl="0">
              <a:lnSpc>
                <a:spcPct val="115000"/>
              </a:lnSpc>
              <a:spcBef>
                <a:spcPts val="0"/>
              </a:spcBef>
              <a:spcAft>
                <a:spcPts val="0"/>
              </a:spcAft>
              <a:buSzPct val="100000"/>
              <a:buChar char="•"/>
            </a:pPr>
            <a:r>
              <a:rPr lang="en-US" sz="2400" dirty="0"/>
              <a:t>Repeat the experiments multiple times.</a:t>
            </a:r>
            <a:endParaRPr sz="2400" dirty="0"/>
          </a:p>
          <a:p>
            <a:pPr marL="0" lvl="0" indent="0" algn="l" rtl="0">
              <a:lnSpc>
                <a:spcPct val="100000"/>
              </a:lnSpc>
              <a:spcBef>
                <a:spcPts val="0"/>
              </a:spcBef>
              <a:spcAft>
                <a:spcPts val="0"/>
              </a:spcAft>
              <a:buSzPct val="108333"/>
              <a:buNone/>
            </a:pPr>
            <a:endParaRPr sz="2400" dirty="0"/>
          </a:p>
          <a:p>
            <a:pPr marL="0" lvl="0" indent="0" algn="l" rtl="0">
              <a:lnSpc>
                <a:spcPct val="100000"/>
              </a:lnSpc>
              <a:spcBef>
                <a:spcPts val="0"/>
              </a:spcBef>
              <a:spcAft>
                <a:spcPts val="0"/>
              </a:spcAft>
              <a:buSzPct val="108333"/>
              <a:buNone/>
            </a:pPr>
            <a:endParaRPr sz="2400" dirty="0"/>
          </a:p>
        </p:txBody>
      </p:sp>
      <p:pic>
        <p:nvPicPr>
          <p:cNvPr id="164" name="Google Shape;164;p10" descr="Strategy icon"/>
          <p:cNvPicPr preferRelativeResize="0">
            <a:picLocks noGrp="1"/>
          </p:cNvPicPr>
          <p:nvPr>
            <p:ph type="pic" idx="2"/>
          </p:nvPr>
        </p:nvPicPr>
        <p:blipFill rotWithShape="1">
          <a:blip r:embed="rId3">
            <a:alphaModFix/>
          </a:blip>
          <a:srcRect l="3069" r="3069"/>
          <a:stretch/>
        </p:blipFill>
        <p:spPr>
          <a:xfrm>
            <a:off x="5911850" y="895352"/>
            <a:ext cx="2597100" cy="2595900"/>
          </a:xfrm>
          <a:prstGeom prst="rect">
            <a:avLst/>
          </a:prstGeom>
          <a:noFill/>
          <a:ln>
            <a:noFill/>
          </a:ln>
        </p:spPr>
      </p:pic>
      <p:pic>
        <p:nvPicPr>
          <p:cNvPr id="165" name="Google Shape;165;p10"/>
          <p:cNvPicPr preferRelativeResize="0"/>
          <p:nvPr/>
        </p:nvPicPr>
        <p:blipFill rotWithShape="1">
          <a:blip r:embed="rId4">
            <a:alphaModFix/>
          </a:blip>
          <a:srcRect/>
          <a:stretch/>
        </p:blipFill>
        <p:spPr>
          <a:xfrm>
            <a:off x="5124450" y="516900"/>
            <a:ext cx="3562350" cy="3352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txBox="1">
            <a:spLocks noGrp="1"/>
          </p:cNvSpPr>
          <p:nvPr>
            <p:ph type="body" idx="1"/>
          </p:nvPr>
        </p:nvSpPr>
        <p:spPr>
          <a:xfrm>
            <a:off x="457200" y="1325750"/>
            <a:ext cx="8121600" cy="35298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dirty="0"/>
              <a:t>Read Einstein’s Spacetime handout. </a:t>
            </a:r>
            <a:endParaRPr dirty="0"/>
          </a:p>
          <a:p>
            <a:pPr marL="457200" lvl="0" indent="-393700" algn="l" rtl="0">
              <a:lnSpc>
                <a:spcPct val="100000"/>
              </a:lnSpc>
              <a:spcBef>
                <a:spcPts val="0"/>
              </a:spcBef>
              <a:spcAft>
                <a:spcPts val="0"/>
              </a:spcAft>
              <a:buSzPts val="2600"/>
              <a:buChar char="•"/>
            </a:pPr>
            <a:r>
              <a:rPr lang="en-US" dirty="0"/>
              <a:t>As you read</a:t>
            </a:r>
            <a:endParaRPr dirty="0"/>
          </a:p>
          <a:p>
            <a:pPr lvl="1" algn="l" rtl="0">
              <a:lnSpc>
                <a:spcPct val="100000"/>
              </a:lnSpc>
              <a:spcBef>
                <a:spcPts val="0"/>
              </a:spcBef>
              <a:spcAft>
                <a:spcPts val="0"/>
              </a:spcAft>
              <a:buSzPts val="2000"/>
              <a:buFont typeface="Wingdings" panose="05000000000000000000" pitchFamily="2" charset="2"/>
              <a:buChar char="§"/>
            </a:pPr>
            <a:r>
              <a:rPr lang="en-US" dirty="0"/>
              <a:t>Circle new words you are not familiar with</a:t>
            </a:r>
            <a:endParaRPr dirty="0"/>
          </a:p>
          <a:p>
            <a:pPr lvl="1" algn="l" rtl="0">
              <a:lnSpc>
                <a:spcPct val="100000"/>
              </a:lnSpc>
              <a:spcBef>
                <a:spcPts val="0"/>
              </a:spcBef>
              <a:spcAft>
                <a:spcPts val="0"/>
              </a:spcAft>
              <a:buSzPts val="2000"/>
              <a:buFont typeface="Wingdings" panose="05000000000000000000" pitchFamily="2" charset="2"/>
              <a:buChar char="§"/>
            </a:pPr>
            <a:r>
              <a:rPr lang="en-US" dirty="0"/>
              <a:t>Underline details that support the main ideas</a:t>
            </a:r>
            <a:endParaRPr dirty="0"/>
          </a:p>
          <a:p>
            <a:pPr lvl="1" algn="l" rtl="0">
              <a:lnSpc>
                <a:spcPct val="100000"/>
              </a:lnSpc>
              <a:spcBef>
                <a:spcPts val="0"/>
              </a:spcBef>
              <a:spcAft>
                <a:spcPts val="0"/>
              </a:spcAft>
              <a:buSzPts val="2000"/>
              <a:buFont typeface="Wingdings" panose="05000000000000000000" pitchFamily="2" charset="2"/>
              <a:buChar char="§"/>
            </a:pPr>
            <a:r>
              <a:rPr lang="en-US" dirty="0"/>
              <a:t>Star the main ideas</a:t>
            </a:r>
            <a:endParaRPr dirty="0"/>
          </a:p>
          <a:p>
            <a:pPr marL="457200" lvl="0" indent="-393700" algn="l" rtl="0">
              <a:lnSpc>
                <a:spcPct val="100000"/>
              </a:lnSpc>
              <a:spcBef>
                <a:spcPts val="0"/>
              </a:spcBef>
              <a:spcAft>
                <a:spcPts val="0"/>
              </a:spcAft>
              <a:buSzPts val="2600"/>
              <a:buChar char="•"/>
            </a:pPr>
            <a:r>
              <a:rPr lang="en-US" dirty="0"/>
              <a:t>With a partner, revisit your notes on the </a:t>
            </a:r>
            <a:r>
              <a:rPr lang="en-US" sz="2400" dirty="0"/>
              <a:t>Fabric of Spacetime</a:t>
            </a:r>
            <a:r>
              <a:rPr lang="en-US" sz="2400" b="1" dirty="0"/>
              <a:t> </a:t>
            </a:r>
            <a:r>
              <a:rPr lang="en-US" sz="2400" dirty="0"/>
              <a:t>handout</a:t>
            </a:r>
            <a:r>
              <a:rPr lang="en-US" dirty="0"/>
              <a:t> and explain question 2 again using the idea that mass bends spacetime.</a:t>
            </a:r>
            <a:endParaRPr dirty="0"/>
          </a:p>
        </p:txBody>
      </p:sp>
      <p:sp>
        <p:nvSpPr>
          <p:cNvPr id="171" name="Google Shape;171;p11"/>
          <p:cNvSpPr txBox="1">
            <a:spLocks noGrp="1"/>
          </p:cNvSpPr>
          <p:nvPr>
            <p:ph type="title"/>
          </p:nvPr>
        </p:nvSpPr>
        <p:spPr>
          <a:xfrm>
            <a:off x="457200" y="307251"/>
            <a:ext cx="8229600" cy="10185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Einstein’s Spacetime Reading</a:t>
            </a:r>
            <a:endParaRPr/>
          </a:p>
        </p:txBody>
      </p:sp>
      <p:pic>
        <p:nvPicPr>
          <p:cNvPr id="172" name="Google Shape;172;p11"/>
          <p:cNvPicPr preferRelativeResize="0"/>
          <p:nvPr/>
        </p:nvPicPr>
        <p:blipFill rotWithShape="1">
          <a:blip r:embed="rId3">
            <a:alphaModFix/>
          </a:blip>
          <a:srcRect/>
          <a:stretch/>
        </p:blipFill>
        <p:spPr>
          <a:xfrm>
            <a:off x="6787375" y="-77500"/>
            <a:ext cx="2356625" cy="2356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2"/>
          <p:cNvSpPr txBox="1">
            <a:spLocks noGrp="1"/>
          </p:cNvSpPr>
          <p:nvPr>
            <p:ph type="body" idx="1"/>
          </p:nvPr>
        </p:nvSpPr>
        <p:spPr>
          <a:xfrm>
            <a:off x="457200" y="1004300"/>
            <a:ext cx="8229600" cy="37389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sz="2400" dirty="0"/>
              <a:t>Use the Gravity Holds Solar System Together handout to derive and apply equations for how the solar system works.</a:t>
            </a:r>
            <a:endParaRPr sz="2400" dirty="0"/>
          </a:p>
        </p:txBody>
      </p:sp>
      <p:sp>
        <p:nvSpPr>
          <p:cNvPr id="178" name="Google Shape;178;p12"/>
          <p:cNvSpPr txBox="1">
            <a:spLocks noGrp="1"/>
          </p:cNvSpPr>
          <p:nvPr>
            <p:ph type="title"/>
          </p:nvPr>
        </p:nvSpPr>
        <p:spPr>
          <a:xfrm>
            <a:off x="457200" y="147050"/>
            <a:ext cx="8229600" cy="7125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Gravity Holds Solar System Together</a:t>
            </a:r>
            <a:endParaRPr/>
          </a:p>
        </p:txBody>
      </p:sp>
      <p:pic>
        <p:nvPicPr>
          <p:cNvPr id="179" name="Google Shape;179;p12"/>
          <p:cNvPicPr preferRelativeResize="0"/>
          <p:nvPr/>
        </p:nvPicPr>
        <p:blipFill>
          <a:blip r:embed="rId3">
            <a:alphaModFix/>
          </a:blip>
          <a:stretch>
            <a:fillRect/>
          </a:stretch>
        </p:blipFill>
        <p:spPr>
          <a:xfrm>
            <a:off x="2058005" y="1961995"/>
            <a:ext cx="4542274" cy="2722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3"/>
          <p:cNvSpPr txBox="1">
            <a:spLocks noGrp="1"/>
          </p:cNvSpPr>
          <p:nvPr>
            <p:ph type="body" idx="1"/>
          </p:nvPr>
        </p:nvSpPr>
        <p:spPr>
          <a:xfrm>
            <a:off x="457200" y="1779600"/>
            <a:ext cx="8229600" cy="29637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a:t>Work with an elbow partner to answer question 8. </a:t>
            </a:r>
            <a:endParaRPr/>
          </a:p>
        </p:txBody>
      </p:sp>
      <p:sp>
        <p:nvSpPr>
          <p:cNvPr id="185" name="Google Shape;185;p13"/>
          <p:cNvSpPr txBox="1">
            <a:spLocks noGrp="1"/>
          </p:cNvSpPr>
          <p:nvPr>
            <p:ph type="title"/>
          </p:nvPr>
        </p:nvSpPr>
        <p:spPr>
          <a:xfrm>
            <a:off x="457200" y="307250"/>
            <a:ext cx="8229600" cy="12936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Gravity Holds Solar System Together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4"/>
          <p:cNvSpPr txBox="1">
            <a:spLocks noGrp="1"/>
          </p:cNvSpPr>
          <p:nvPr>
            <p:ph type="body" idx="1"/>
          </p:nvPr>
        </p:nvSpPr>
        <p:spPr>
          <a:xfrm>
            <a:off x="457200" y="1532425"/>
            <a:ext cx="8042100" cy="31317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sz="2400" dirty="0"/>
              <a:t>Respond to question 9 by writing a claim, evidence, and reasoning response. </a:t>
            </a:r>
            <a:endParaRPr sz="2400" dirty="0"/>
          </a:p>
          <a:p>
            <a:pPr marL="457200" lvl="0" indent="-393700" algn="l" rtl="0">
              <a:lnSpc>
                <a:spcPct val="100000"/>
              </a:lnSpc>
              <a:spcBef>
                <a:spcPts val="0"/>
              </a:spcBef>
              <a:spcAft>
                <a:spcPts val="0"/>
              </a:spcAft>
              <a:buSzPts val="2600"/>
              <a:buChar char="•"/>
            </a:pPr>
            <a:r>
              <a:rPr lang="en-US" sz="2400" dirty="0"/>
              <a:t>Claim - answer the question in one sentence.</a:t>
            </a:r>
            <a:endParaRPr sz="2400" dirty="0"/>
          </a:p>
          <a:p>
            <a:pPr marL="457200" lvl="0" indent="-393700" algn="l" rtl="0">
              <a:lnSpc>
                <a:spcPct val="100000"/>
              </a:lnSpc>
              <a:spcBef>
                <a:spcPts val="0"/>
              </a:spcBef>
              <a:spcAft>
                <a:spcPts val="0"/>
              </a:spcAft>
              <a:buSzPts val="2600"/>
              <a:buChar char="•"/>
            </a:pPr>
            <a:r>
              <a:rPr lang="en-US" sz="2400" dirty="0"/>
              <a:t>Evidence - provide at least one piece of information that supports your claim.</a:t>
            </a:r>
            <a:endParaRPr sz="2400" dirty="0"/>
          </a:p>
          <a:p>
            <a:pPr marL="457200" lvl="0" indent="-393700" algn="l" rtl="0">
              <a:lnSpc>
                <a:spcPct val="100000"/>
              </a:lnSpc>
              <a:spcBef>
                <a:spcPts val="0"/>
              </a:spcBef>
              <a:spcAft>
                <a:spcPts val="0"/>
              </a:spcAft>
              <a:buSzPts val="2600"/>
              <a:buChar char="•"/>
            </a:pPr>
            <a:r>
              <a:rPr lang="en-US" sz="2400" dirty="0"/>
              <a:t>Reasoning - explain how the evidence supports your claim.</a:t>
            </a:r>
            <a:endParaRPr sz="2400" dirty="0"/>
          </a:p>
        </p:txBody>
      </p:sp>
      <p:sp>
        <p:nvSpPr>
          <p:cNvPr id="191" name="Google Shape;191;p14"/>
          <p:cNvSpPr txBox="1">
            <a:spLocks noGrp="1"/>
          </p:cNvSpPr>
          <p:nvPr>
            <p:ph type="title"/>
          </p:nvPr>
        </p:nvSpPr>
        <p:spPr>
          <a:xfrm>
            <a:off x="457200" y="176000"/>
            <a:ext cx="8229600" cy="12987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Gravity Holds Solar System Together</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5"/>
          <p:cNvSpPr txBox="1">
            <a:spLocks noGrp="1"/>
          </p:cNvSpPr>
          <p:nvPr>
            <p:ph type="body" idx="1"/>
          </p:nvPr>
        </p:nvSpPr>
        <p:spPr>
          <a:xfrm>
            <a:off x="457200" y="1414423"/>
            <a:ext cx="8229600" cy="3087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2400" dirty="0"/>
          </a:p>
          <a:p>
            <a:pPr marL="457200" lvl="0" indent="-381000" algn="l" rtl="0">
              <a:lnSpc>
                <a:spcPct val="100000"/>
              </a:lnSpc>
              <a:spcBef>
                <a:spcPts val="0"/>
              </a:spcBef>
              <a:spcAft>
                <a:spcPts val="0"/>
              </a:spcAft>
              <a:buSzPts val="2400"/>
              <a:buChar char="•"/>
            </a:pPr>
            <a:r>
              <a:rPr lang="en-US" sz="2400" dirty="0"/>
              <a:t>On the Gravitational Waves handout, fill in the I Notice/I Wonder table as you watch two videos.</a:t>
            </a:r>
            <a:endParaRPr sz="2400" dirty="0"/>
          </a:p>
          <a:p>
            <a:pPr marL="457200" lvl="0" indent="-381000" algn="l" rtl="0">
              <a:lnSpc>
                <a:spcPct val="100000"/>
              </a:lnSpc>
              <a:spcBef>
                <a:spcPts val="0"/>
              </a:spcBef>
              <a:spcAft>
                <a:spcPts val="0"/>
              </a:spcAft>
              <a:buSzPts val="2400"/>
              <a:buChar char="•"/>
            </a:pPr>
            <a:r>
              <a:rPr lang="en-US" sz="2400" dirty="0"/>
              <a:t>Answer the questions on the handout after the videos.</a:t>
            </a:r>
            <a:endParaRPr sz="2400" dirty="0"/>
          </a:p>
          <a:p>
            <a:pPr marL="0" lvl="0" indent="0" algn="l" rtl="0">
              <a:lnSpc>
                <a:spcPct val="100000"/>
              </a:lnSpc>
              <a:spcBef>
                <a:spcPts val="0"/>
              </a:spcBef>
              <a:spcAft>
                <a:spcPts val="0"/>
              </a:spcAft>
              <a:buSzPts val="2600"/>
              <a:buNone/>
            </a:pPr>
            <a:endParaRPr sz="2400" dirty="0"/>
          </a:p>
          <a:p>
            <a:pPr marL="0" lvl="0" indent="0" algn="l" rtl="0">
              <a:lnSpc>
                <a:spcPct val="100000"/>
              </a:lnSpc>
              <a:spcBef>
                <a:spcPts val="0"/>
              </a:spcBef>
              <a:spcAft>
                <a:spcPts val="0"/>
              </a:spcAft>
              <a:buClr>
                <a:schemeClr val="dk1"/>
              </a:buClr>
              <a:buSzPts val="1100"/>
              <a:buFont typeface="Arial"/>
              <a:buNone/>
            </a:pPr>
            <a:endParaRPr sz="2400" dirty="0"/>
          </a:p>
          <a:p>
            <a:pPr marL="0" lvl="0" indent="0" algn="l" rtl="0">
              <a:lnSpc>
                <a:spcPct val="115000"/>
              </a:lnSpc>
              <a:spcBef>
                <a:spcPts val="0"/>
              </a:spcBef>
              <a:spcAft>
                <a:spcPts val="0"/>
              </a:spcAft>
              <a:buClr>
                <a:schemeClr val="dk1"/>
              </a:buClr>
              <a:buSzPts val="1100"/>
              <a:buFont typeface="Arial"/>
              <a:buNone/>
            </a:pPr>
            <a:r>
              <a:rPr lang="en-US" sz="2400" dirty="0"/>
              <a:t> </a:t>
            </a:r>
            <a:endParaRPr sz="2400" dirty="0"/>
          </a:p>
          <a:p>
            <a:pPr marL="0" lvl="0" indent="0" algn="l" rtl="0">
              <a:lnSpc>
                <a:spcPct val="100000"/>
              </a:lnSpc>
              <a:spcBef>
                <a:spcPts val="520"/>
              </a:spcBef>
              <a:spcAft>
                <a:spcPts val="0"/>
              </a:spcAft>
              <a:buSzPts val="2600"/>
              <a:buNone/>
            </a:pPr>
            <a:endParaRPr dirty="0"/>
          </a:p>
        </p:txBody>
      </p:sp>
      <p:sp>
        <p:nvSpPr>
          <p:cNvPr id="197" name="Google Shape;197;p15"/>
          <p:cNvSpPr txBox="1">
            <a:spLocks noGrp="1"/>
          </p:cNvSpPr>
          <p:nvPr>
            <p:ph type="title"/>
          </p:nvPr>
        </p:nvSpPr>
        <p:spPr>
          <a:xfrm>
            <a:off x="457200" y="713023"/>
            <a:ext cx="8229600" cy="701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Gravitational Waves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6"/>
          <p:cNvSpPr txBox="1">
            <a:spLocks noGrp="1"/>
          </p:cNvSpPr>
          <p:nvPr>
            <p:ph type="body" idx="1"/>
          </p:nvPr>
        </p:nvSpPr>
        <p:spPr>
          <a:xfrm>
            <a:off x="457200" y="1309350"/>
            <a:ext cx="8229600" cy="30852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00000"/>
              </a:lnSpc>
              <a:spcBef>
                <a:spcPts val="520"/>
              </a:spcBef>
              <a:spcAft>
                <a:spcPts val="0"/>
              </a:spcAft>
              <a:buSzPct val="159999"/>
              <a:buNone/>
            </a:pPr>
            <a:endParaRPr/>
          </a:p>
          <a:p>
            <a:pPr marL="0" lvl="0" indent="0" algn="l" rtl="0">
              <a:lnSpc>
                <a:spcPct val="100000"/>
              </a:lnSpc>
              <a:spcBef>
                <a:spcPts val="520"/>
              </a:spcBef>
              <a:spcAft>
                <a:spcPts val="0"/>
              </a:spcAft>
              <a:buSzPct val="159999"/>
              <a:buNone/>
            </a:pPr>
            <a:endParaRPr/>
          </a:p>
          <a:p>
            <a:pPr marL="0" lvl="0" indent="0" algn="l" rtl="0">
              <a:lnSpc>
                <a:spcPct val="100000"/>
              </a:lnSpc>
              <a:spcBef>
                <a:spcPts val="520"/>
              </a:spcBef>
              <a:spcAft>
                <a:spcPts val="0"/>
              </a:spcAft>
              <a:buSzPct val="159999"/>
              <a:buNone/>
            </a:pPr>
            <a:endParaRPr/>
          </a:p>
          <a:p>
            <a:pPr marL="0" lvl="0" indent="0" algn="l" rtl="0">
              <a:lnSpc>
                <a:spcPct val="100000"/>
              </a:lnSpc>
              <a:spcBef>
                <a:spcPts val="520"/>
              </a:spcBef>
              <a:spcAft>
                <a:spcPts val="0"/>
              </a:spcAft>
              <a:buSzPct val="159999"/>
              <a:buNone/>
            </a:pPr>
            <a:endParaRPr/>
          </a:p>
          <a:p>
            <a:pPr marL="0" lvl="0" indent="0" algn="l" rtl="0">
              <a:lnSpc>
                <a:spcPct val="100000"/>
              </a:lnSpc>
              <a:spcBef>
                <a:spcPts val="520"/>
              </a:spcBef>
              <a:spcAft>
                <a:spcPts val="0"/>
              </a:spcAft>
              <a:buSzPct val="159999"/>
              <a:buNone/>
            </a:pPr>
            <a:endParaRPr/>
          </a:p>
          <a:p>
            <a:pPr marL="0" lvl="0" indent="0" algn="l" rtl="0">
              <a:lnSpc>
                <a:spcPct val="100000"/>
              </a:lnSpc>
              <a:spcBef>
                <a:spcPts val="520"/>
              </a:spcBef>
              <a:spcAft>
                <a:spcPts val="0"/>
              </a:spcAft>
              <a:buSzPct val="159999"/>
              <a:buNone/>
            </a:pPr>
            <a:endParaRPr/>
          </a:p>
          <a:p>
            <a:pPr marL="0" lvl="0" indent="0" algn="l" rtl="0">
              <a:lnSpc>
                <a:spcPct val="100000"/>
              </a:lnSpc>
              <a:spcBef>
                <a:spcPts val="520"/>
              </a:spcBef>
              <a:spcAft>
                <a:spcPts val="0"/>
              </a:spcAft>
              <a:buSzPct val="159999"/>
              <a:buNone/>
            </a:pPr>
            <a:endParaRPr/>
          </a:p>
          <a:p>
            <a:pPr marL="1828800" lvl="0" indent="0" algn="l" rtl="0">
              <a:lnSpc>
                <a:spcPct val="115000"/>
              </a:lnSpc>
              <a:spcBef>
                <a:spcPts val="0"/>
              </a:spcBef>
              <a:spcAft>
                <a:spcPts val="0"/>
              </a:spcAft>
              <a:buClr>
                <a:schemeClr val="dk1"/>
              </a:buClr>
              <a:buSzPct val="42307"/>
              <a:buFont typeface="Arial"/>
              <a:buNone/>
            </a:pPr>
            <a:endParaRPr/>
          </a:p>
          <a:p>
            <a:pPr marL="1828800" lvl="0" indent="0" algn="l" rtl="0">
              <a:lnSpc>
                <a:spcPct val="115000"/>
              </a:lnSpc>
              <a:spcBef>
                <a:spcPts val="0"/>
              </a:spcBef>
              <a:spcAft>
                <a:spcPts val="0"/>
              </a:spcAft>
              <a:buClr>
                <a:schemeClr val="dk1"/>
              </a:buClr>
              <a:buSzPct val="42307"/>
              <a:buFont typeface="Arial"/>
              <a:buNone/>
            </a:pPr>
            <a:endParaRPr/>
          </a:p>
          <a:p>
            <a:pPr marL="1828800" lvl="0" indent="0" algn="l" rtl="0">
              <a:lnSpc>
                <a:spcPct val="115000"/>
              </a:lnSpc>
              <a:spcBef>
                <a:spcPts val="0"/>
              </a:spcBef>
              <a:spcAft>
                <a:spcPts val="0"/>
              </a:spcAft>
              <a:buClr>
                <a:schemeClr val="dk1"/>
              </a:buClr>
              <a:buSzPct val="42307"/>
              <a:buFont typeface="Arial"/>
              <a:buNone/>
            </a:pPr>
            <a:endParaRPr/>
          </a:p>
          <a:p>
            <a:pPr marL="1828800" lvl="0" indent="0" algn="l" rtl="0">
              <a:lnSpc>
                <a:spcPct val="115000"/>
              </a:lnSpc>
              <a:spcBef>
                <a:spcPts val="0"/>
              </a:spcBef>
              <a:spcAft>
                <a:spcPts val="0"/>
              </a:spcAft>
              <a:buClr>
                <a:schemeClr val="dk1"/>
              </a:buClr>
              <a:buSzPct val="42307"/>
              <a:buFont typeface="Arial"/>
              <a:buNone/>
            </a:pPr>
            <a:endParaRPr/>
          </a:p>
          <a:p>
            <a:pPr marL="0" lvl="0" indent="0" algn="l" rtl="0">
              <a:lnSpc>
                <a:spcPct val="100000"/>
              </a:lnSpc>
              <a:spcBef>
                <a:spcPts val="520"/>
              </a:spcBef>
              <a:spcAft>
                <a:spcPts val="0"/>
              </a:spcAft>
              <a:buSzPct val="159999"/>
              <a:buNone/>
            </a:pPr>
            <a:endParaRPr/>
          </a:p>
        </p:txBody>
      </p:sp>
      <p:sp>
        <p:nvSpPr>
          <p:cNvPr id="203" name="Google Shape;203;p1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Gravitational Waves </a:t>
            </a:r>
            <a:endParaRPr/>
          </a:p>
        </p:txBody>
      </p:sp>
      <p:pic>
        <p:nvPicPr>
          <p:cNvPr id="204" name="Google Shape;204;p16" descr="Our new PODCAST: http://DanielAndJorge.com&#10;ORDER our new book: http://WeHaveNoIdea.com&#10;&#10;Have Gravitational Waves finally been detected by LIGO? Physicists Umberto Cannella and Daniel Whiteson explain what they are and why they'll cause a big ripple in our understanding of the Universe.&#10;&#10;Subscribe to our channel: http://www.youtube.com/subscription_c...&#10;More at: http://phdcomics.com/tv&#10;&#10;Produced by Umberto Cannella&#10;Narrated by Daniel Whiteson&#10;Animated by Jorge Cham&#10;Written by Umberto Cannella, Daniel Whiteson and Jorge Cham&#10;&#10;Special thanks to: Aidan Brooks, Flip Tanedo and LIGO&#10;&#10;Read the comics at: http://phdcomics.com/comics.php?f=1853&#10;&#10;This work is licensed under a Creative Commons Attribution-NonCommercial 2.5 License." title="Gravitational Waves Explained">
            <a:hlinkClick r:id="rId3"/>
          </p:cNvPr>
          <p:cNvPicPr preferRelativeResize="0"/>
          <p:nvPr/>
        </p:nvPicPr>
        <p:blipFill rotWithShape="1">
          <a:blip r:embed="rId4">
            <a:alphaModFix/>
          </a:blip>
          <a:srcRect/>
          <a:stretch/>
        </p:blipFill>
        <p:spPr>
          <a:xfrm>
            <a:off x="2065225" y="1468452"/>
            <a:ext cx="4588600" cy="2581075"/>
          </a:xfrm>
          <a:prstGeom prst="rect">
            <a:avLst/>
          </a:prstGeom>
          <a:noFill/>
          <a:ln>
            <a:noFill/>
          </a:ln>
        </p:spPr>
      </p:pic>
      <p:sp>
        <p:nvSpPr>
          <p:cNvPr id="205" name="Google Shape;205;p16"/>
          <p:cNvSpPr txBox="1"/>
          <p:nvPr/>
        </p:nvSpPr>
        <p:spPr>
          <a:xfrm>
            <a:off x="2330750" y="4311450"/>
            <a:ext cx="3451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https://www.youtube.com/watch?v=4GbWfNHtHRg</a:t>
            </a: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Gravitational Waves </a:t>
            </a:r>
            <a:endParaRPr/>
          </a:p>
        </p:txBody>
      </p:sp>
      <p:pic>
        <p:nvPicPr>
          <p:cNvPr id="211" name="Google Shape;211;p17" descr="A landmark day for Einstein and our understanding of the universe: the detection of gravitational waves. Brian Greene explains the discovery.&#10;&#10;Subscribe to our YouTube Channel for all the latest from WSF.&#10;Visit our Website: http://www.worldsciencefestival.com/&#10;Like us on Facebook: https://www.facebook.com/worldscience...&#10;Follow us on twitter: https://twitter.com/WorldSciFest" title="Brian Greene Explains The Discovery Of Gravitational Waves">
            <a:hlinkClick r:id="rId3"/>
          </p:cNvPr>
          <p:cNvPicPr preferRelativeResize="0"/>
          <p:nvPr/>
        </p:nvPicPr>
        <p:blipFill rotWithShape="1">
          <a:blip r:embed="rId4">
            <a:alphaModFix/>
          </a:blip>
          <a:srcRect/>
          <a:stretch/>
        </p:blipFill>
        <p:spPr>
          <a:xfrm>
            <a:off x="1666900" y="1309350"/>
            <a:ext cx="4785875" cy="2692050"/>
          </a:xfrm>
          <a:prstGeom prst="rect">
            <a:avLst/>
          </a:prstGeom>
          <a:noFill/>
          <a:ln>
            <a:noFill/>
          </a:ln>
        </p:spPr>
      </p:pic>
      <p:sp>
        <p:nvSpPr>
          <p:cNvPr id="212" name="Google Shape;212;p17"/>
          <p:cNvSpPr txBox="1"/>
          <p:nvPr/>
        </p:nvSpPr>
        <p:spPr>
          <a:xfrm>
            <a:off x="2122625" y="4361250"/>
            <a:ext cx="4123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520"/>
              </a:spcBef>
              <a:spcAft>
                <a:spcPts val="0"/>
              </a:spcAft>
              <a:buClr>
                <a:schemeClr val="dk1"/>
              </a:buClr>
              <a:buSzPts val="1100"/>
              <a:buFont typeface="Arial"/>
              <a:buNone/>
            </a:pP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https://www.youtube.com/watch?v=s06_jRK939I</a:t>
            </a:r>
            <a:endParaRPr sz="1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1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8"/>
          <p:cNvSpPr txBox="1">
            <a:spLocks noGrp="1"/>
          </p:cNvSpPr>
          <p:nvPr>
            <p:ph type="body" idx="1"/>
          </p:nvPr>
        </p:nvSpPr>
        <p:spPr>
          <a:xfrm>
            <a:off x="457200" y="1105725"/>
            <a:ext cx="7654500" cy="3579900"/>
          </a:xfrm>
          <a:prstGeom prst="rect">
            <a:avLst/>
          </a:prstGeom>
          <a:noFill/>
          <a:ln>
            <a:noFill/>
          </a:ln>
        </p:spPr>
        <p:txBody>
          <a:bodyPr spcFirstLastPara="1" wrap="square" lIns="91425" tIns="45700" rIns="91425" bIns="45700" anchor="t" anchorCtr="0">
            <a:normAutofit fontScale="92500"/>
          </a:bodyPr>
          <a:lstStyle/>
          <a:p>
            <a:pPr marL="457200" lvl="0" indent="-393700" algn="l" rtl="0">
              <a:lnSpc>
                <a:spcPct val="100000"/>
              </a:lnSpc>
              <a:spcBef>
                <a:spcPts val="520"/>
              </a:spcBef>
              <a:spcAft>
                <a:spcPts val="0"/>
              </a:spcAft>
              <a:buSzPts val="2600"/>
              <a:buChar char="•"/>
            </a:pPr>
            <a:r>
              <a:rPr lang="en-US" dirty="0"/>
              <a:t>In your group, look at the butcher paper around the room.</a:t>
            </a:r>
            <a:endParaRPr dirty="0"/>
          </a:p>
          <a:p>
            <a:pPr marL="0" lvl="0" indent="0" algn="l" rtl="0">
              <a:lnSpc>
                <a:spcPct val="100000"/>
              </a:lnSpc>
              <a:spcBef>
                <a:spcPts val="520"/>
              </a:spcBef>
              <a:spcAft>
                <a:spcPts val="0"/>
              </a:spcAft>
              <a:buSzPts val="2600"/>
              <a:buNone/>
            </a:pPr>
            <a:endParaRPr dirty="0"/>
          </a:p>
          <a:p>
            <a:pPr marL="457200" lvl="0" indent="-393700" algn="l" rtl="0">
              <a:lnSpc>
                <a:spcPct val="100000"/>
              </a:lnSpc>
              <a:spcBef>
                <a:spcPts val="520"/>
              </a:spcBef>
              <a:spcAft>
                <a:spcPts val="0"/>
              </a:spcAft>
              <a:buSzPts val="2600"/>
              <a:buChar char="•"/>
            </a:pPr>
            <a:r>
              <a:rPr lang="en-US" dirty="0"/>
              <a:t>In your groups, answer 3 of the questions and write down one question you still do not know the answer to.</a:t>
            </a:r>
            <a:endParaRPr dirty="0"/>
          </a:p>
          <a:p>
            <a:pPr marL="0" lvl="0" indent="0" algn="l" rtl="0">
              <a:lnSpc>
                <a:spcPct val="100000"/>
              </a:lnSpc>
              <a:spcBef>
                <a:spcPts val="520"/>
              </a:spcBef>
              <a:spcAft>
                <a:spcPts val="0"/>
              </a:spcAft>
              <a:buSzPts val="2600"/>
              <a:buNone/>
            </a:pPr>
            <a:endParaRPr dirty="0"/>
          </a:p>
          <a:p>
            <a:pPr marL="457200" lvl="0" indent="-393700" algn="l" rtl="0">
              <a:lnSpc>
                <a:spcPct val="100000"/>
              </a:lnSpc>
              <a:spcBef>
                <a:spcPts val="520"/>
              </a:spcBef>
              <a:spcAft>
                <a:spcPts val="0"/>
              </a:spcAft>
              <a:buSzPts val="2600"/>
              <a:buChar char="•"/>
            </a:pPr>
            <a:r>
              <a:rPr lang="en-US" dirty="0"/>
              <a:t>Record and turn in your answers on a sheet of notebook paper.</a:t>
            </a:r>
            <a:endParaRPr dirty="0"/>
          </a:p>
        </p:txBody>
      </p:sp>
      <p:sp>
        <p:nvSpPr>
          <p:cNvPr id="218" name="Google Shape;218;p18"/>
          <p:cNvSpPr txBox="1">
            <a:spLocks noGrp="1"/>
          </p:cNvSpPr>
          <p:nvPr>
            <p:ph type="title"/>
          </p:nvPr>
        </p:nvSpPr>
        <p:spPr>
          <a:xfrm>
            <a:off x="457200" y="156775"/>
            <a:ext cx="8229600" cy="8388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What have we learned?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B9477F-949D-9B22-9968-7D31708CB1ED}"/>
              </a:ext>
            </a:extLst>
          </p:cNvPr>
          <p:cNvSpPr>
            <a:spLocks noGrp="1"/>
          </p:cNvSpPr>
          <p:nvPr>
            <p:ph type="body" idx="1"/>
          </p:nvPr>
        </p:nvSpPr>
        <p:spPr>
          <a:xfrm>
            <a:off x="457201" y="1050197"/>
            <a:ext cx="7134725" cy="3434098"/>
          </a:xfrm>
        </p:spPr>
        <p:txBody>
          <a:bodyPr>
            <a:normAutofit fontScale="92500"/>
          </a:bodyPr>
          <a:lstStyle/>
          <a:p>
            <a:pPr>
              <a:buFont typeface="Arial" panose="020B0604020202020204" pitchFamily="34" charset="0"/>
              <a:buChar char="•"/>
            </a:pPr>
            <a:r>
              <a:rPr lang="en-US" sz="2000" dirty="0"/>
              <a:t>Using the idea that the world around us is made of spacetime, explain why light traveling even at 3 x 108m/s cannot escape a black hole.</a:t>
            </a:r>
          </a:p>
          <a:p>
            <a:pPr>
              <a:buFont typeface="Arial" panose="020B0604020202020204" pitchFamily="34" charset="0"/>
              <a:buChar char="•"/>
            </a:pPr>
            <a:r>
              <a:rPr lang="en-US" sz="2000" dirty="0"/>
              <a:t>Show the work for the derivation again and calculate the following: </a:t>
            </a:r>
          </a:p>
          <a:p>
            <a:pPr lvl="1">
              <a:buFont typeface="Wingdings" panose="05000000000000000000" pitchFamily="2" charset="2"/>
              <a:buChar char="§"/>
            </a:pPr>
            <a:r>
              <a:rPr lang="en-US" sz="1800" dirty="0"/>
              <a:t>Gravitational force of the sun on Jupiter; </a:t>
            </a:r>
          </a:p>
          <a:p>
            <a:pPr lvl="1">
              <a:buFont typeface="Wingdings" panose="05000000000000000000" pitchFamily="2" charset="2"/>
              <a:buChar char="§"/>
            </a:pPr>
            <a:r>
              <a:rPr lang="en-US" sz="1800" dirty="0"/>
              <a:t>The average speed of Jupiter in the orbit around the sun; </a:t>
            </a:r>
          </a:p>
          <a:p>
            <a:pPr lvl="1">
              <a:buFont typeface="Wingdings" panose="05000000000000000000" pitchFamily="2" charset="2"/>
              <a:buChar char="§"/>
            </a:pPr>
            <a:r>
              <a:rPr lang="en-US" sz="1800" dirty="0"/>
              <a:t>The time in seconds that it takes for Jupiter to orbit the sun. </a:t>
            </a:r>
          </a:p>
          <a:p>
            <a:pPr marL="558800" lvl="1" indent="0">
              <a:buNone/>
            </a:pPr>
            <a:r>
              <a:rPr lang="en-US" sz="1800" dirty="0"/>
              <a:t>Answers will vary from reality since the true orbit is not a perfect circle. M</a:t>
            </a:r>
            <a:r>
              <a:rPr lang="en-US" sz="1800" baseline="-25000" dirty="0"/>
              <a:t>S</a:t>
            </a:r>
            <a:r>
              <a:rPr lang="en-US" sz="1800" dirty="0"/>
              <a:t> is the mass of the sun; M</a:t>
            </a:r>
            <a:r>
              <a:rPr lang="en-US" sz="1800" baseline="-25000" dirty="0"/>
              <a:t>J </a:t>
            </a:r>
            <a:r>
              <a:rPr lang="en-US" sz="1800" dirty="0"/>
              <a:t>is the mass of Jupiter; and r is the distance  from the center of mass of the sun to the center of mass of Jupiter. </a:t>
            </a:r>
          </a:p>
          <a:p>
            <a:pPr marL="577850" indent="-514350">
              <a:buFont typeface="+mj-lt"/>
              <a:buAutoNum type="arabicPeriod"/>
            </a:pPr>
            <a:endParaRPr lang="en-US" dirty="0"/>
          </a:p>
          <a:p>
            <a:endParaRPr lang="en-US" dirty="0"/>
          </a:p>
        </p:txBody>
      </p:sp>
      <p:sp>
        <p:nvSpPr>
          <p:cNvPr id="3" name="Title 2">
            <a:extLst>
              <a:ext uri="{FF2B5EF4-FFF2-40B4-BE49-F238E27FC236}">
                <a16:creationId xmlns:a16="http://schemas.microsoft.com/office/drawing/2014/main" id="{1A8ED208-802B-76A4-DCC9-46105D018AB7}"/>
              </a:ext>
            </a:extLst>
          </p:cNvPr>
          <p:cNvSpPr>
            <a:spLocks noGrp="1"/>
          </p:cNvSpPr>
          <p:nvPr>
            <p:ph type="title"/>
          </p:nvPr>
        </p:nvSpPr>
        <p:spPr>
          <a:xfrm>
            <a:off x="457200" y="192947"/>
            <a:ext cx="8229600" cy="857250"/>
          </a:xfrm>
        </p:spPr>
        <p:txBody>
          <a:bodyPr/>
          <a:lstStyle/>
          <a:p>
            <a:r>
              <a:rPr lang="en-US" dirty="0"/>
              <a:t>Exit Ticket</a:t>
            </a:r>
          </a:p>
        </p:txBody>
      </p:sp>
    </p:spTree>
    <p:extLst>
      <p:ext uri="{BB962C8B-B14F-4D97-AF65-F5344CB8AC3E}">
        <p14:creationId xmlns:p14="http://schemas.microsoft.com/office/powerpoint/2010/main" val="34751595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ctrTitle"/>
          </p:nvPr>
        </p:nvSpPr>
        <p:spPr>
          <a:xfrm>
            <a:off x="474225" y="1007600"/>
            <a:ext cx="82614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Bent Out Of Shape Solar System</a:t>
            </a:r>
            <a:endParaRPr/>
          </a:p>
        </p:txBody>
      </p:sp>
      <p:sp>
        <p:nvSpPr>
          <p:cNvPr id="111" name="Google Shape;111;p2"/>
          <p:cNvSpPr txBox="1">
            <a:spLocks noGrp="1"/>
          </p:cNvSpPr>
          <p:nvPr>
            <p:ph type="subTitle" idx="1"/>
          </p:nvPr>
        </p:nvSpPr>
        <p:spPr>
          <a:xfrm>
            <a:off x="565425" y="2522250"/>
            <a:ext cx="7933800" cy="119250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a:t>Newton’s Law of Gravitation</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530350" y="665626"/>
            <a:ext cx="7772400" cy="976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Questions</a:t>
            </a:r>
            <a:endParaRPr/>
          </a:p>
        </p:txBody>
      </p:sp>
      <p:sp>
        <p:nvSpPr>
          <p:cNvPr id="117" name="Google Shape;117;p3"/>
          <p:cNvSpPr txBox="1">
            <a:spLocks noGrp="1"/>
          </p:cNvSpPr>
          <p:nvPr>
            <p:ph type="body" idx="1"/>
          </p:nvPr>
        </p:nvSpPr>
        <p:spPr>
          <a:xfrm>
            <a:off x="530350" y="1724575"/>
            <a:ext cx="7772400" cy="3094500"/>
          </a:xfrm>
          <a:prstGeom prst="rect">
            <a:avLst/>
          </a:prstGeom>
          <a:noFill/>
          <a:ln>
            <a:noFill/>
          </a:ln>
        </p:spPr>
        <p:txBody>
          <a:bodyPr spcFirstLastPara="1" wrap="square" lIns="45700" tIns="45700" rIns="45700" bIns="45700" anchor="t" anchorCtr="0">
            <a:normAutofit/>
          </a:bodyPr>
          <a:lstStyle/>
          <a:p>
            <a:pPr lvl="0" algn="l" rtl="0">
              <a:lnSpc>
                <a:spcPct val="100000"/>
              </a:lnSpc>
              <a:spcBef>
                <a:spcPts val="0"/>
              </a:spcBef>
              <a:spcAft>
                <a:spcPts val="0"/>
              </a:spcAft>
              <a:buClr>
                <a:srgbClr val="FFFFFF"/>
              </a:buClr>
              <a:buSzPts val="2600"/>
              <a:buFont typeface="Arial" panose="020B0604020202020204" pitchFamily="34" charset="0"/>
              <a:buChar char="•"/>
            </a:pPr>
            <a:r>
              <a:rPr lang="en-US" dirty="0">
                <a:solidFill>
                  <a:srgbClr val="FFFFFF"/>
                </a:solidFill>
              </a:rPr>
              <a:t>Why do objects attract each other?</a:t>
            </a:r>
            <a:endParaRPr dirty="0">
              <a:solidFill>
                <a:srgbClr val="FFFFFF"/>
              </a:solidFill>
            </a:endParaRPr>
          </a:p>
          <a:p>
            <a:pPr marL="457200" lvl="0" indent="0" algn="l" rtl="0">
              <a:lnSpc>
                <a:spcPct val="100000"/>
              </a:lnSpc>
              <a:spcBef>
                <a:spcPts val="0"/>
              </a:spcBef>
              <a:spcAft>
                <a:spcPts val="0"/>
              </a:spcAft>
              <a:buSzPts val="2600"/>
              <a:buNone/>
            </a:pPr>
            <a:endParaRPr dirty="0">
              <a:solidFill>
                <a:srgbClr val="FFFFFF"/>
              </a:solidFill>
            </a:endParaRPr>
          </a:p>
          <a:p>
            <a:pPr lvl="0" algn="l" rtl="0">
              <a:lnSpc>
                <a:spcPct val="100000"/>
              </a:lnSpc>
              <a:spcBef>
                <a:spcPts val="0"/>
              </a:spcBef>
              <a:spcAft>
                <a:spcPts val="0"/>
              </a:spcAft>
              <a:buClr>
                <a:srgbClr val="FFFFFF"/>
              </a:buClr>
              <a:buSzPts val="2600"/>
              <a:buFont typeface="Arial" panose="020B0604020202020204" pitchFamily="34" charset="0"/>
              <a:buChar char="•"/>
            </a:pPr>
            <a:r>
              <a:rPr lang="en-US" dirty="0">
                <a:solidFill>
                  <a:srgbClr val="FFFFFF"/>
                </a:solidFill>
              </a:rPr>
              <a:t>What holds solar systems together? </a:t>
            </a:r>
            <a:endParaRPr dirty="0">
              <a:solidFill>
                <a:srgbClr val="FFFFFF"/>
              </a:solidFill>
            </a:endParaRPr>
          </a:p>
          <a:p>
            <a:pPr marL="457200" lvl="0" indent="0" algn="l" rtl="0">
              <a:lnSpc>
                <a:spcPct val="100000"/>
              </a:lnSpc>
              <a:spcBef>
                <a:spcPts val="0"/>
              </a:spcBef>
              <a:spcAft>
                <a:spcPts val="0"/>
              </a:spcAft>
              <a:buSzPts val="2600"/>
              <a:buNone/>
            </a:pPr>
            <a:endParaRPr dirty="0">
              <a:solidFill>
                <a:srgbClr val="FFFFFF"/>
              </a:solidFill>
            </a:endParaRPr>
          </a:p>
          <a:p>
            <a:pPr lvl="0" algn="l" rtl="0">
              <a:lnSpc>
                <a:spcPct val="100000"/>
              </a:lnSpc>
              <a:spcBef>
                <a:spcPts val="0"/>
              </a:spcBef>
              <a:spcAft>
                <a:spcPts val="0"/>
              </a:spcAft>
              <a:buClr>
                <a:srgbClr val="FFFFFF"/>
              </a:buClr>
              <a:buSzPts val="2600"/>
              <a:buFont typeface="Arial" panose="020B0604020202020204" pitchFamily="34" charset="0"/>
              <a:buChar char="•"/>
            </a:pPr>
            <a:r>
              <a:rPr lang="en-US" dirty="0">
                <a:solidFill>
                  <a:srgbClr val="FFFFFF"/>
                </a:solidFill>
              </a:rPr>
              <a:t>How does spacetime explain how gravity acts at a distance?</a:t>
            </a:r>
            <a:endParaRPr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530350" y="198050"/>
            <a:ext cx="7772400" cy="797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123" name="Google Shape;123;p4"/>
          <p:cNvSpPr txBox="1">
            <a:spLocks noGrp="1"/>
          </p:cNvSpPr>
          <p:nvPr>
            <p:ph type="body" idx="1"/>
          </p:nvPr>
        </p:nvSpPr>
        <p:spPr>
          <a:xfrm>
            <a:off x="530350" y="995750"/>
            <a:ext cx="7772400" cy="3837000"/>
          </a:xfrm>
          <a:prstGeom prst="rect">
            <a:avLst/>
          </a:prstGeom>
          <a:noFill/>
          <a:ln>
            <a:noFill/>
          </a:ln>
        </p:spPr>
        <p:txBody>
          <a:bodyPr spcFirstLastPara="1" wrap="square" lIns="45700" tIns="45700" rIns="45700" bIns="45700" anchor="t" anchorCtr="0">
            <a:noAutofit/>
          </a:bodyPr>
          <a:lstStyle/>
          <a:p>
            <a:pPr marL="457200" lvl="0" indent="-381000" algn="l" rtl="0">
              <a:lnSpc>
                <a:spcPct val="100000"/>
              </a:lnSpc>
              <a:spcBef>
                <a:spcPts val="0"/>
              </a:spcBef>
              <a:spcAft>
                <a:spcPts val="0"/>
              </a:spcAft>
              <a:buClr>
                <a:srgbClr val="FFFFFF"/>
              </a:buClr>
              <a:buSzPts val="2400"/>
              <a:buFont typeface="Arial" panose="020B0604020202020204" pitchFamily="34" charset="0"/>
              <a:buChar char="•"/>
            </a:pPr>
            <a:r>
              <a:rPr lang="en-US" sz="2400" dirty="0">
                <a:solidFill>
                  <a:srgbClr val="FFFFFF"/>
                </a:solidFill>
              </a:rPr>
              <a:t>Apply Newton’s Law of Gravitation to qualitatively explain the motion of orbiting objects in the solar system.</a:t>
            </a:r>
            <a:endParaRPr sz="2400" dirty="0">
              <a:solidFill>
                <a:srgbClr val="FFFFFF"/>
              </a:solidFill>
            </a:endParaRPr>
          </a:p>
          <a:p>
            <a:pPr marL="457200" lvl="0" indent="0" algn="l" rtl="0">
              <a:lnSpc>
                <a:spcPct val="100000"/>
              </a:lnSpc>
              <a:spcBef>
                <a:spcPts val="0"/>
              </a:spcBef>
              <a:spcAft>
                <a:spcPts val="0"/>
              </a:spcAft>
              <a:buSzPts val="2600"/>
              <a:buNone/>
            </a:pPr>
            <a:endParaRPr sz="1200" dirty="0">
              <a:solidFill>
                <a:srgbClr val="FFFFFF"/>
              </a:solidFill>
            </a:endParaRPr>
          </a:p>
          <a:p>
            <a:pPr marL="457200" lvl="0" indent="-381000" algn="l" rtl="0">
              <a:lnSpc>
                <a:spcPct val="100000"/>
              </a:lnSpc>
              <a:spcBef>
                <a:spcPts val="0"/>
              </a:spcBef>
              <a:spcAft>
                <a:spcPts val="0"/>
              </a:spcAft>
              <a:buClr>
                <a:srgbClr val="FFFFFF"/>
              </a:buClr>
              <a:buSzPts val="2400"/>
              <a:buFont typeface="Arial" panose="020B0604020202020204" pitchFamily="34" charset="0"/>
              <a:buChar char="•"/>
            </a:pPr>
            <a:r>
              <a:rPr lang="en-US" sz="2400" dirty="0">
                <a:solidFill>
                  <a:srgbClr val="FFFFFF"/>
                </a:solidFill>
              </a:rPr>
              <a:t>Incorporate spacetime into explanations of orbiting objects that include the connection that spacetime is warped by the mass in it.</a:t>
            </a:r>
            <a:endParaRPr sz="2400" dirty="0">
              <a:solidFill>
                <a:srgbClr val="FFFFFF"/>
              </a:solidFill>
            </a:endParaRPr>
          </a:p>
          <a:p>
            <a:pPr marL="457200" lvl="0" indent="0" algn="l" rtl="0">
              <a:lnSpc>
                <a:spcPct val="100000"/>
              </a:lnSpc>
              <a:spcBef>
                <a:spcPts val="0"/>
              </a:spcBef>
              <a:spcAft>
                <a:spcPts val="0"/>
              </a:spcAft>
              <a:buSzPts val="2600"/>
              <a:buNone/>
            </a:pPr>
            <a:endParaRPr sz="1200" dirty="0">
              <a:solidFill>
                <a:srgbClr val="FFFFFF"/>
              </a:solidFill>
            </a:endParaRPr>
          </a:p>
          <a:p>
            <a:pPr marL="457200" lvl="0" indent="-381000" algn="l" rtl="0">
              <a:lnSpc>
                <a:spcPct val="100000"/>
              </a:lnSpc>
              <a:spcBef>
                <a:spcPts val="0"/>
              </a:spcBef>
              <a:spcAft>
                <a:spcPts val="0"/>
              </a:spcAft>
              <a:buClr>
                <a:srgbClr val="FFFFFF"/>
              </a:buClr>
              <a:buSzPts val="2400"/>
              <a:buFont typeface="Arial" panose="020B0604020202020204" pitchFamily="34" charset="0"/>
              <a:buChar char="•"/>
            </a:pPr>
            <a:r>
              <a:rPr lang="en-US" sz="2400" dirty="0">
                <a:solidFill>
                  <a:srgbClr val="FFFFFF"/>
                </a:solidFill>
              </a:rPr>
              <a:t>Use Newton’s Law of Gravitation to relate to circular orbits to calculate the period, velocity, and centripetal force for a two-object system.</a:t>
            </a:r>
            <a:endParaRPr sz="2400" dirty="0">
              <a:solidFill>
                <a:srgbClr val="FFFFFF"/>
              </a:solidFill>
            </a:endParaRPr>
          </a:p>
          <a:p>
            <a:pPr marL="457200" lvl="0" indent="0" algn="l" rtl="0">
              <a:lnSpc>
                <a:spcPct val="100000"/>
              </a:lnSpc>
              <a:spcBef>
                <a:spcPts val="0"/>
              </a:spcBef>
              <a:spcAft>
                <a:spcPts val="0"/>
              </a:spcAft>
              <a:buSzPts val="2600"/>
              <a:buNone/>
            </a:pPr>
            <a:endParaRPr sz="2400"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SzPts val="2400"/>
              <a:buChar char="•"/>
            </a:pPr>
            <a:r>
              <a:rPr lang="en-US" sz="2400" dirty="0"/>
              <a:t>Create a table with two columns labeled “I Notice” and “I Wonder.”</a:t>
            </a:r>
            <a:endParaRPr sz="2400" dirty="0"/>
          </a:p>
          <a:p>
            <a:pPr marL="457200" lvl="0" indent="-381000" algn="l" rtl="0">
              <a:lnSpc>
                <a:spcPct val="100000"/>
              </a:lnSpc>
              <a:spcBef>
                <a:spcPts val="0"/>
              </a:spcBef>
              <a:spcAft>
                <a:spcPts val="0"/>
              </a:spcAft>
              <a:buSzPts val="2400"/>
              <a:buChar char="•"/>
            </a:pPr>
            <a:r>
              <a:rPr lang="en-US" sz="2400" dirty="0"/>
              <a:t>As the video is viewed, write observations in the I Notice column and questions in the I Wonder column.</a:t>
            </a:r>
            <a:endParaRPr sz="2400" dirty="0"/>
          </a:p>
          <a:p>
            <a:pPr marL="0" lvl="0" indent="0" algn="l" rtl="0">
              <a:lnSpc>
                <a:spcPct val="100000"/>
              </a:lnSpc>
              <a:spcBef>
                <a:spcPts val="0"/>
              </a:spcBef>
              <a:spcAft>
                <a:spcPts val="0"/>
              </a:spcAft>
              <a:buSzPts val="2600"/>
              <a:buNone/>
            </a:pPr>
            <a:endParaRPr sz="2400" dirty="0"/>
          </a:p>
          <a:p>
            <a:pPr marL="0" lvl="0" indent="0" algn="l" rtl="0">
              <a:lnSpc>
                <a:spcPct val="100000"/>
              </a:lnSpc>
              <a:spcBef>
                <a:spcPts val="0"/>
              </a:spcBef>
              <a:spcAft>
                <a:spcPts val="0"/>
              </a:spcAft>
              <a:buSzPts val="2600"/>
              <a:buNone/>
            </a:pPr>
            <a:endParaRPr sz="1200" dirty="0">
              <a:solidFill>
                <a:srgbClr val="000000"/>
              </a:solidFill>
            </a:endParaRPr>
          </a:p>
          <a:p>
            <a:pPr marL="0" lvl="0" indent="0" algn="l" rtl="0">
              <a:lnSpc>
                <a:spcPct val="100000"/>
              </a:lnSpc>
              <a:spcBef>
                <a:spcPts val="0"/>
              </a:spcBef>
              <a:spcAft>
                <a:spcPts val="0"/>
              </a:spcAft>
              <a:buSzPts val="2600"/>
              <a:buNone/>
            </a:pPr>
            <a:endParaRPr sz="1200" dirty="0">
              <a:solidFill>
                <a:srgbClr val="000000"/>
              </a:solidFill>
            </a:endParaRPr>
          </a:p>
          <a:p>
            <a:pPr marL="0" lvl="0" indent="0" algn="l" rtl="0">
              <a:lnSpc>
                <a:spcPct val="100000"/>
              </a:lnSpc>
              <a:spcBef>
                <a:spcPts val="520"/>
              </a:spcBef>
              <a:spcAft>
                <a:spcPts val="0"/>
              </a:spcAft>
              <a:buSzPts val="2600"/>
              <a:buNone/>
            </a:pPr>
            <a:endParaRPr dirty="0"/>
          </a:p>
        </p:txBody>
      </p:sp>
      <p:sp>
        <p:nvSpPr>
          <p:cNvPr id="129" name="Google Shape;129;p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1"/>
              </a:buClr>
              <a:buSzPts val="1100"/>
              <a:buFont typeface="Arial"/>
              <a:buNone/>
            </a:pPr>
            <a:r>
              <a:rPr lang="en-US"/>
              <a:t>The Sound of a Gravitational Wave </a:t>
            </a:r>
            <a:endParaRPr/>
          </a:p>
        </p:txBody>
      </p:sp>
      <p:graphicFrame>
        <p:nvGraphicFramePr>
          <p:cNvPr id="130" name="Google Shape;130;p5"/>
          <p:cNvGraphicFramePr/>
          <p:nvPr/>
        </p:nvGraphicFramePr>
        <p:xfrm>
          <a:off x="1296500" y="3013725"/>
          <a:ext cx="5474600" cy="2010525"/>
        </p:xfrm>
        <a:graphic>
          <a:graphicData uri="http://schemas.openxmlformats.org/drawingml/2006/table">
            <a:tbl>
              <a:tblPr>
                <a:noFill/>
                <a:tableStyleId>{9C7156B5-E133-4A51-BD96-8C1B8E397E0E}</a:tableStyleId>
              </a:tblPr>
              <a:tblGrid>
                <a:gridCol w="2682300">
                  <a:extLst>
                    <a:ext uri="{9D8B030D-6E8A-4147-A177-3AD203B41FA5}">
                      <a16:colId xmlns:a16="http://schemas.microsoft.com/office/drawing/2014/main" val="20000"/>
                    </a:ext>
                  </a:extLst>
                </a:gridCol>
                <a:gridCol w="2792300">
                  <a:extLst>
                    <a:ext uri="{9D8B030D-6E8A-4147-A177-3AD203B41FA5}">
                      <a16:colId xmlns:a16="http://schemas.microsoft.com/office/drawing/2014/main" val="20001"/>
                    </a:ext>
                  </a:extLst>
                </a:gridCol>
              </a:tblGrid>
              <a:tr h="760875">
                <a:tc>
                  <a:txBody>
                    <a:bodyPr/>
                    <a:lstStyle/>
                    <a:p>
                      <a:pPr marL="0" marR="0" lvl="0" indent="0" algn="ctr" rtl="0">
                        <a:lnSpc>
                          <a:spcPct val="100000"/>
                        </a:lnSpc>
                        <a:spcBef>
                          <a:spcPts val="0"/>
                        </a:spcBef>
                        <a:spcAft>
                          <a:spcPts val="0"/>
                        </a:spcAft>
                        <a:buClr>
                          <a:srgbClr val="000000"/>
                        </a:buClr>
                        <a:buSzPts val="2600"/>
                        <a:buFont typeface="Arial"/>
                        <a:buNone/>
                      </a:pPr>
                      <a:r>
                        <a:rPr lang="en-US" sz="2600" u="none" strike="noStrike" cap="none"/>
                        <a:t>I Notice</a:t>
                      </a:r>
                      <a:endParaRPr sz="26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n-US" sz="2600" u="none" strike="noStrike" cap="none">
                          <a:solidFill>
                            <a:schemeClr val="dk1"/>
                          </a:solidFill>
                        </a:rPr>
                        <a:t>I Wonder</a:t>
                      </a:r>
                      <a:endParaRPr sz="1400" u="none" strike="noStrike" cap="none"/>
                    </a:p>
                  </a:txBody>
                  <a:tcPr marL="91425" marR="91425" marT="91425" marB="91425"/>
                </a:tc>
                <a:extLst>
                  <a:ext uri="{0D108BD9-81ED-4DB2-BD59-A6C34878D82A}">
                    <a16:rowId xmlns:a16="http://schemas.microsoft.com/office/drawing/2014/main" val="10000"/>
                  </a:ext>
                </a:extLst>
              </a:tr>
              <a:tr h="7028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body" idx="1"/>
          </p:nvPr>
        </p:nvSpPr>
        <p:spPr>
          <a:xfrm>
            <a:off x="457199" y="913275"/>
            <a:ext cx="7279106" cy="3830400"/>
          </a:xfrm>
          <a:prstGeom prst="rect">
            <a:avLst/>
          </a:prstGeom>
          <a:noFill/>
          <a:ln>
            <a:noFill/>
          </a:ln>
        </p:spPr>
        <p:txBody>
          <a:bodyPr spcFirstLastPara="1" wrap="square" lIns="91425" tIns="45700" rIns="91425" bIns="45700" anchor="t" anchorCtr="0">
            <a:normAutofit fontScale="92500" lnSpcReduction="10000"/>
          </a:bodyPr>
          <a:lstStyle/>
          <a:p>
            <a:pPr marL="457200" lvl="0" indent="-381000" algn="l" rtl="0">
              <a:lnSpc>
                <a:spcPct val="100000"/>
              </a:lnSpc>
              <a:spcBef>
                <a:spcPts val="0"/>
              </a:spcBef>
              <a:spcAft>
                <a:spcPts val="0"/>
              </a:spcAft>
              <a:buSzPts val="2400"/>
              <a:buChar char="•"/>
            </a:pPr>
            <a:r>
              <a:rPr lang="en-US" sz="2400" dirty="0"/>
              <a:t>In 1915, Einstein proposed the idea that waves of gravity were traveling throughout the universe that would compress and stretch the world around us as they traveled. </a:t>
            </a:r>
            <a:endParaRPr sz="2400" dirty="0"/>
          </a:p>
          <a:p>
            <a:pPr marL="457200" lvl="0" indent="0" algn="l" rtl="0">
              <a:lnSpc>
                <a:spcPct val="100000"/>
              </a:lnSpc>
              <a:spcBef>
                <a:spcPts val="0"/>
              </a:spcBef>
              <a:spcAft>
                <a:spcPts val="0"/>
              </a:spcAft>
              <a:buSzPts val="2600"/>
              <a:buNone/>
            </a:pPr>
            <a:endParaRPr sz="2400" dirty="0"/>
          </a:p>
          <a:p>
            <a:pPr marL="457200" lvl="0" indent="-381000" algn="l" rtl="0">
              <a:lnSpc>
                <a:spcPct val="100000"/>
              </a:lnSpc>
              <a:spcBef>
                <a:spcPts val="0"/>
              </a:spcBef>
              <a:spcAft>
                <a:spcPts val="0"/>
              </a:spcAft>
              <a:buSzPts val="2400"/>
              <a:buChar char="•"/>
            </a:pPr>
            <a:r>
              <a:rPr lang="en-US" sz="2400" dirty="0"/>
              <a:t>In 2015, scientists were able to make the first recording of a gravitational wave. </a:t>
            </a:r>
            <a:endParaRPr sz="2400" dirty="0"/>
          </a:p>
          <a:p>
            <a:pPr marL="457200" lvl="0" indent="0" algn="l" rtl="0">
              <a:lnSpc>
                <a:spcPct val="100000"/>
              </a:lnSpc>
              <a:spcBef>
                <a:spcPts val="0"/>
              </a:spcBef>
              <a:spcAft>
                <a:spcPts val="0"/>
              </a:spcAft>
              <a:buSzPts val="2600"/>
              <a:buNone/>
            </a:pPr>
            <a:endParaRPr sz="2400" dirty="0"/>
          </a:p>
          <a:p>
            <a:pPr marL="457200" lvl="0" indent="-381000" algn="l" rtl="0">
              <a:lnSpc>
                <a:spcPct val="100000"/>
              </a:lnSpc>
              <a:spcBef>
                <a:spcPts val="0"/>
              </a:spcBef>
              <a:spcAft>
                <a:spcPts val="0"/>
              </a:spcAft>
              <a:buSzPts val="2400"/>
              <a:buChar char="•"/>
            </a:pPr>
            <a:r>
              <a:rPr lang="en-US" sz="2400" dirty="0"/>
              <a:t>The video we are about to watch is the wave pattern that was recorded, and the clip has been altered so that the wave pattern is in our audible range so that we can hear the sound of the pattern.</a:t>
            </a:r>
            <a:endParaRPr sz="2400" dirty="0"/>
          </a:p>
          <a:p>
            <a:pPr marL="457200" lvl="0" indent="0" algn="l" rtl="0">
              <a:lnSpc>
                <a:spcPct val="100000"/>
              </a:lnSpc>
              <a:spcBef>
                <a:spcPts val="520"/>
              </a:spcBef>
              <a:spcAft>
                <a:spcPts val="0"/>
              </a:spcAft>
              <a:buSzPts val="2600"/>
              <a:buNone/>
            </a:pPr>
            <a:endParaRPr dirty="0"/>
          </a:p>
        </p:txBody>
      </p:sp>
      <p:sp>
        <p:nvSpPr>
          <p:cNvPr id="136" name="Google Shape;136;p6"/>
          <p:cNvSpPr txBox="1">
            <a:spLocks noGrp="1"/>
          </p:cNvSpPr>
          <p:nvPr>
            <p:ph type="title"/>
          </p:nvPr>
        </p:nvSpPr>
        <p:spPr>
          <a:xfrm>
            <a:off x="457200" y="184275"/>
            <a:ext cx="8229600" cy="6051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The Sound of a Gravitational Wave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457200" y="170525"/>
            <a:ext cx="8229600" cy="8079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1"/>
              </a:buClr>
              <a:buSzPts val="990"/>
              <a:buFont typeface="Arial"/>
              <a:buNone/>
            </a:pPr>
            <a:r>
              <a:rPr lang="en-US" sz="3040"/>
              <a:t>Sound of First Recorded Gravitational Wave in 2015</a:t>
            </a:r>
            <a:endParaRPr sz="3040"/>
          </a:p>
        </p:txBody>
      </p:sp>
      <p:sp>
        <p:nvSpPr>
          <p:cNvPr id="142" name="Google Shape;142;p7"/>
          <p:cNvSpPr txBox="1">
            <a:spLocks noGrp="1"/>
          </p:cNvSpPr>
          <p:nvPr>
            <p:ph type="body" idx="1"/>
          </p:nvPr>
        </p:nvSpPr>
        <p:spPr>
          <a:xfrm>
            <a:off x="2598025" y="3793825"/>
            <a:ext cx="3581400" cy="8838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1050" u="sng">
                <a:latin typeface="Roboto"/>
                <a:ea typeface="Roboto"/>
                <a:cs typeface="Roboto"/>
                <a:sym typeface="Roboto"/>
                <a:hlinkClick r:id="rId3"/>
              </a:rPr>
              <a:t>https://www.youtube.com/watch?v=Nvl89a46Ogw</a:t>
            </a:r>
            <a:r>
              <a:rPr lang="en-US" sz="1050">
                <a:latin typeface="Roboto"/>
                <a:ea typeface="Roboto"/>
                <a:cs typeface="Roboto"/>
                <a:sym typeface="Roboto"/>
              </a:rPr>
              <a:t> </a:t>
            </a:r>
            <a:endParaRPr>
              <a:solidFill>
                <a:schemeClr val="dk1"/>
              </a:solidFill>
            </a:endParaRPr>
          </a:p>
        </p:txBody>
      </p:sp>
      <p:pic>
        <p:nvPicPr>
          <p:cNvPr id="143" name="Google Shape;143;p7"/>
          <p:cNvPicPr preferRelativeResize="0"/>
          <p:nvPr/>
        </p:nvPicPr>
        <p:blipFill rotWithShape="1">
          <a:blip r:embed="rId4">
            <a:alphaModFix/>
          </a:blip>
          <a:srcRect/>
          <a:stretch/>
        </p:blipFill>
        <p:spPr>
          <a:xfrm>
            <a:off x="5624475" y="1295101"/>
            <a:ext cx="2639075" cy="2125050"/>
          </a:xfrm>
          <a:prstGeom prst="rect">
            <a:avLst/>
          </a:prstGeom>
          <a:noFill/>
          <a:ln>
            <a:noFill/>
          </a:ln>
        </p:spPr>
      </p:pic>
      <p:sp>
        <p:nvSpPr>
          <p:cNvPr id="144" name="Google Shape;144;p7"/>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5" name="Google Shape;145;p7" descr="The first direct observation of gravitational waves was done on 14 September, 2015 by the LIGO and VIRGO collaborations. The detection confirmed the predictions of the general relativity theory proposed by Albert Einstein in 1916. It was named GW150914. Analysis of the signal showed that the wave was produced by the merger of two black holes.&#10;&#10;I hope you liked the video.&#10;If you did...&#10;&#10;do LIKE SHARE SUBSCRIBE &#10;and COMMENT down below.&#10;&#10;THANKS FOR WATCHING&#10;&#10;Copyright Disclaimer Under Section 107 of the Copyright Act 1976, allowance is made for &quot;fair use&quot; for purposes such as criticism, comment, news reporting, teaching, scholarship, and research. Fair use is a use permitted by copyright statute that might otherwise be infringing. Non-profit, educational, or personal use tips the balance in favor of fair use.&#10; &#10;#shorts #blackhole #space #gravitational &#10;#waves #LIGO #VIRGO #nasa #esa #science #einstein #relativity" title="Sound Of The First Detected Gravitational Wave!!">
            <a:hlinkClick r:id="rId5"/>
          </p:cNvPr>
          <p:cNvPicPr preferRelativeResize="0"/>
          <p:nvPr/>
        </p:nvPicPr>
        <p:blipFill rotWithShape="1">
          <a:blip r:embed="rId6">
            <a:alphaModFix/>
          </a:blip>
          <a:srcRect/>
          <a:stretch/>
        </p:blipFill>
        <p:spPr>
          <a:xfrm>
            <a:off x="250475" y="1084250"/>
            <a:ext cx="4527550" cy="2546750"/>
          </a:xfrm>
          <a:prstGeom prst="rect">
            <a:avLst/>
          </a:prstGeom>
          <a:noFill/>
          <a:ln>
            <a:noFill/>
          </a:ln>
          <a:effectLst>
            <a:outerShdw blurRad="57150" dist="19050" dir="5400000" algn="bl" rotWithShape="0">
              <a:srgbClr val="000000">
                <a:alpha val="49803"/>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8"/>
          <p:cNvSpPr txBox="1">
            <a:spLocks noGrp="1"/>
          </p:cNvSpPr>
          <p:nvPr>
            <p:ph type="body" idx="1"/>
          </p:nvPr>
        </p:nvSpPr>
        <p:spPr>
          <a:xfrm>
            <a:off x="457200" y="2138975"/>
            <a:ext cx="8229600" cy="2604600"/>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0"/>
              </a:spcBef>
              <a:spcAft>
                <a:spcPts val="0"/>
              </a:spcAft>
              <a:buSzPts val="3000"/>
              <a:buChar char="•"/>
            </a:pPr>
            <a:r>
              <a:rPr lang="en-US" sz="3000"/>
              <a:t>Record your observations in your table.</a:t>
            </a:r>
            <a:endParaRPr sz="3000"/>
          </a:p>
          <a:p>
            <a:pPr marL="0" lvl="0" indent="0" algn="l" rtl="0">
              <a:lnSpc>
                <a:spcPct val="100000"/>
              </a:lnSpc>
              <a:spcBef>
                <a:spcPts val="520"/>
              </a:spcBef>
              <a:spcAft>
                <a:spcPts val="0"/>
              </a:spcAft>
              <a:buSzPts val="2600"/>
              <a:buNone/>
            </a:pPr>
            <a:endParaRPr/>
          </a:p>
        </p:txBody>
      </p:sp>
      <p:sp>
        <p:nvSpPr>
          <p:cNvPr id="151" name="Google Shape;151;p8"/>
          <p:cNvSpPr txBox="1">
            <a:spLocks noGrp="1"/>
          </p:cNvSpPr>
          <p:nvPr>
            <p:ph type="title"/>
          </p:nvPr>
        </p:nvSpPr>
        <p:spPr>
          <a:xfrm>
            <a:off x="457200" y="895032"/>
            <a:ext cx="8229600" cy="1131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The Sound of a Gravitational Wave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body" idx="1"/>
          </p:nvPr>
        </p:nvSpPr>
        <p:spPr>
          <a:xfrm>
            <a:off x="457200" y="1461700"/>
            <a:ext cx="8229600" cy="3281700"/>
          </a:xfrm>
          <a:prstGeom prst="rect">
            <a:avLst/>
          </a:prstGeom>
          <a:noFill/>
          <a:ln>
            <a:noFill/>
          </a:ln>
        </p:spPr>
        <p:txBody>
          <a:bodyPr spcFirstLastPara="1" wrap="square" lIns="91425" tIns="45700" rIns="91425" bIns="45700" anchor="t" anchorCtr="0">
            <a:normAutofit/>
          </a:bodyPr>
          <a:lstStyle/>
          <a:p>
            <a:pPr marL="457200" lvl="0" indent="-404812" algn="l" rtl="0">
              <a:lnSpc>
                <a:spcPct val="100000"/>
              </a:lnSpc>
              <a:spcBef>
                <a:spcPts val="0"/>
              </a:spcBef>
              <a:spcAft>
                <a:spcPts val="0"/>
              </a:spcAft>
              <a:buSzPct val="100000"/>
              <a:buChar char="•"/>
            </a:pPr>
            <a:r>
              <a:rPr lang="en-US" dirty="0"/>
              <a:t>Discuss your observations and questions with your group and record the highlights on the butcher paper that will be hung around the classroom.</a:t>
            </a:r>
            <a:endParaRPr dirty="0"/>
          </a:p>
          <a:p>
            <a:pPr marL="0" lvl="0" indent="0" algn="l" rtl="0">
              <a:lnSpc>
                <a:spcPct val="100000"/>
              </a:lnSpc>
              <a:spcBef>
                <a:spcPts val="0"/>
              </a:spcBef>
              <a:spcAft>
                <a:spcPts val="0"/>
              </a:spcAft>
              <a:buClr>
                <a:schemeClr val="dk1"/>
              </a:buClr>
              <a:buSzPct val="36666"/>
              <a:buFont typeface="Arial"/>
              <a:buNone/>
            </a:pPr>
            <a:endParaRPr sz="3000" dirty="0"/>
          </a:p>
          <a:p>
            <a:pPr marL="457200" lvl="0" indent="-404812" algn="l" rtl="0">
              <a:lnSpc>
                <a:spcPct val="100000"/>
              </a:lnSpc>
              <a:spcBef>
                <a:spcPts val="0"/>
              </a:spcBef>
              <a:spcAft>
                <a:spcPts val="0"/>
              </a:spcAft>
              <a:buSzPct val="100000"/>
              <a:buChar char="•"/>
            </a:pPr>
            <a:r>
              <a:rPr lang="en-US" sz="2400" dirty="0"/>
              <a:t>At the end of the unit, you will have the opportunity to see which questions you can now answer. </a:t>
            </a:r>
            <a:endParaRPr sz="2400" dirty="0"/>
          </a:p>
          <a:p>
            <a:pPr marL="0" lvl="0" indent="0" algn="l" rtl="0">
              <a:lnSpc>
                <a:spcPct val="100000"/>
              </a:lnSpc>
              <a:spcBef>
                <a:spcPts val="520"/>
              </a:spcBef>
              <a:spcAft>
                <a:spcPts val="0"/>
              </a:spcAft>
              <a:buSzPct val="108108"/>
              <a:buNone/>
            </a:pPr>
            <a:endParaRPr dirty="0"/>
          </a:p>
        </p:txBody>
      </p:sp>
      <p:sp>
        <p:nvSpPr>
          <p:cNvPr id="157" name="Google Shape;157;p9"/>
          <p:cNvSpPr txBox="1">
            <a:spLocks noGrp="1"/>
          </p:cNvSpPr>
          <p:nvPr>
            <p:ph type="title"/>
          </p:nvPr>
        </p:nvSpPr>
        <p:spPr>
          <a:xfrm>
            <a:off x="457200" y="307251"/>
            <a:ext cx="8229600" cy="9969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The Sound of a Gravitational Wave </a:t>
            </a:r>
            <a:endParaRPr dirty="0"/>
          </a:p>
        </p:txBody>
      </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823</Words>
  <Application>Microsoft Office PowerPoint</Application>
  <PresentationFormat>On-screen Show (16:9)</PresentationFormat>
  <Paragraphs>94</Paragraphs>
  <Slides>19</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Calibri</vt:lpstr>
      <vt:lpstr>Wingdings</vt:lpstr>
      <vt:lpstr>Arial</vt:lpstr>
      <vt:lpstr>Roboto</vt:lpstr>
      <vt:lpstr>Noto Sans Symbols</vt:lpstr>
      <vt:lpstr>LEARN theme</vt:lpstr>
      <vt:lpstr>LEARN theme</vt:lpstr>
      <vt:lpstr>PowerPoint Presentation</vt:lpstr>
      <vt:lpstr>Bent Out Of Shape Solar System</vt:lpstr>
      <vt:lpstr>Essential Questions</vt:lpstr>
      <vt:lpstr>Lesson Objectives</vt:lpstr>
      <vt:lpstr>The Sound of a Gravitational Wave </vt:lpstr>
      <vt:lpstr>The Sound of a Gravitational Wave </vt:lpstr>
      <vt:lpstr>Sound of First Recorded Gravitational Wave in 2015</vt:lpstr>
      <vt:lpstr>The Sound of a Gravitational Wave </vt:lpstr>
      <vt:lpstr>The Sound of a Gravitational Wave </vt:lpstr>
      <vt:lpstr>Fabric of Spacetime</vt:lpstr>
      <vt:lpstr>Einstein’s Spacetime Reading</vt:lpstr>
      <vt:lpstr>Gravity Holds Solar System Together</vt:lpstr>
      <vt:lpstr>Gravity Holds Solar System Together</vt:lpstr>
      <vt:lpstr>Gravity Holds Solar System Together</vt:lpstr>
      <vt:lpstr>Gravitational Waves </vt:lpstr>
      <vt:lpstr>Gravitational Waves </vt:lpstr>
      <vt:lpstr>Gravitational Waves </vt:lpstr>
      <vt:lpstr>What have we learned?</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Halstied, Laura E.</dc:creator>
  <cp:lastModifiedBy>McLeod Porter, Delma</cp:lastModifiedBy>
  <cp:revision>2</cp:revision>
  <dcterms:modified xsi:type="dcterms:W3CDTF">2023-07-26T20:54:34Z</dcterms:modified>
</cp:coreProperties>
</file>