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2" r:id="rId1"/>
  </p:sldMasterIdLst>
  <p:notesMasterIdLst>
    <p:notesMasterId r:id="rId16"/>
  </p:notes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7" r:id="rId11"/>
    <p:sldId id="264" r:id="rId12"/>
    <p:sldId id="268" r:id="rId13"/>
    <p:sldId id="265" r:id="rId14"/>
    <p:sldId id="266" r:id="rId15"/>
  </p:sldIdLst>
  <p:sldSz cx="9144000" cy="5143500" type="screen16x9"/>
  <p:notesSz cx="6858000" cy="9144000"/>
  <p:embeddedFontLst>
    <p:embeddedFont>
      <p:font typeface="Constantia" panose="02030602050306030303" pitchFamily="18" charset="0"/>
      <p:regular r:id="rId17"/>
      <p:bold r:id="rId18"/>
      <p:italic r:id="rId19"/>
      <p:boldItalic r:id="rId20"/>
    </p:embeddedFont>
    <p:embeddedFont>
      <p:font typeface="Georgia" panose="02040502050405020303" pitchFamily="18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ndsey Link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50"/>
    <p:restoredTop sz="94673"/>
  </p:normalViewPr>
  <p:slideViewPr>
    <p:cSldViewPr snapToGrid="0">
      <p:cViewPr varScale="1">
        <p:scale>
          <a:sx n="154" d="100"/>
          <a:sy n="154" d="100"/>
        </p:scale>
        <p:origin x="816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1-16T16:10:56.753" idx="1">
    <p:pos x="6000" y="0"/>
    <p:text>+ Honeycomb Harvest Image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28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bjcwzinQlEE?si=mm7jZaf1Clefb_Ko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61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m3zT2IxZQaw?si=Ql4_cZBMxEIH4brM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7c183b145a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7c183b145a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K20 Center. (n.d.). Why-lighting. Strategies. </a:t>
            </a:r>
            <a:r>
              <a:rPr lang="en-US" dirty="0">
                <a:hlinkClick r:id="rId3"/>
              </a:rPr>
              <a:t>https://learn.k20center.ou.edu/strategy/128</a:t>
            </a: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7c183b145a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7c183b145a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Calibri" panose="020F0502020204030204" pitchFamily="34" charset="0"/>
              </a:rPr>
              <a:t>K20 Center. (2021, September 21). K20 Center 20  minute timer. [Video]. YouTube.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Calibri" panose="020F0502020204030204" pitchFamily="34" charset="0"/>
                <a:hlinkClick r:id="rId3"/>
              </a:rPr>
              <a:t>https://youtu.be/bjcwzinQlEE?si=mm7jZaf1Clefb_Ko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976479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7c183b145a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7c183b145a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7c8390475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7c8390475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7c7ee3689f_0_1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7c7ee3689f_0_1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7c7ee3689f_0_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7c7ee3689f_0_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7cadc35f71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7cadc35f71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7c0aa98e25_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7c0aa98e25_3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7c08762054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7c08762054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7c183b145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7c183b145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K20 Center. (n.d.). Honeycomb harvest. Strategies. </a:t>
            </a:r>
            <a:r>
              <a:rPr lang="en-US" dirty="0">
                <a:hlinkClick r:id="rId3"/>
              </a:rPr>
              <a:t>https://learn.k20center.ou.edu/strategy/61</a:t>
            </a: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7cbb41f2a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7cbb41f2a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7cbb41f2a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7cbb41f2a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Calibri" panose="020F0502020204030204" pitchFamily="34" charset="0"/>
              </a:rPr>
              <a:t>K20 Center. (2021, September 21). K20 Center 15  minute timer. [Video]. YouTube.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Calibri" panose="020F0502020204030204" pitchFamily="34" charset="0"/>
                <a:hlinkClick r:id="rId3"/>
              </a:rPr>
              <a:t>https://youtu.be/m3zT2IxZQaw?si=Ql4_cZBMxEIH4brM</a:t>
            </a:r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Calibri" panose="020F0502020204030204" pitchFamily="34" charset="0"/>
              </a:rPr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82258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ITLE_AND_TWO_COLUMN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1B1E"/>
              </a:buClr>
              <a:buSzPts val="3600"/>
              <a:buFont typeface="Georgia"/>
              <a:buNone/>
              <a:defRPr sz="3600" b="0" i="0" u="none" strike="noStrike" cap="none">
                <a:solidFill>
                  <a:srgbClr val="991B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1432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31432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body" idx="2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1432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31432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43" name="Google Shape;4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go slide">
  <p:cSld name="Logo slide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blue">
  <p:cSld name="Title and body blue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2836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48" name="Google Shape;48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red">
  <p:cSld name="Title and body red">
    <p:bg>
      <p:bgPr>
        <a:solidFill>
          <a:schemeClr val="lt1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1D20"/>
              </a:buClr>
              <a:buSzPts val="3600"/>
              <a:buFont typeface="Calibri"/>
              <a:buNone/>
              <a:defRPr sz="3600" b="0" i="0" u="none" strike="noStrike" cap="none">
                <a:solidFill>
                  <a:srgbClr val="971D2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52" name="Google Shape;5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yellow">
  <p:cSld name="Title and body yellow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A8219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5" name="Google Shape;55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56" name="Google Shape;56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13" name="Google Shape;13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38" scaled="0"/>
        </a:gra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00" cy="13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8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None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None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None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None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R="0" lvl="6" algn="ctr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R="0" lvl="7" algn="ctr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None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R="0" lvl="8" algn="ctr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None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17" name="Google Shape;17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1"/>
              </a:buClr>
              <a:buSzPts val="1148"/>
              <a:buFont typeface="Noto Sans Symbols"/>
              <a:buNone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840"/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accent3"/>
              </a:buClr>
              <a:buSzPts val="683"/>
              <a:buFont typeface="Noto Sans Symbols"/>
              <a:buNone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accent4"/>
              </a:buClr>
              <a:buSzPts val="683"/>
              <a:buFont typeface="Noto Sans Symbols"/>
              <a:buNone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21" name="Google Shape;21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body" idx="1"/>
          </p:nvPr>
        </p:nvSpPr>
        <p:spPr>
          <a:xfrm>
            <a:off x="457200" y="1440064"/>
            <a:ext cx="4038600" cy="3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5275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050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8428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3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2"/>
          </p:nvPr>
        </p:nvSpPr>
        <p:spPr>
          <a:xfrm>
            <a:off x="4648200" y="1440064"/>
            <a:ext cx="4038600" cy="3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5275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050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8428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3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26" name="Google Shape;26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3058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29" name="Google Shape;29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bg>
      <p:bgPr>
        <a:solidFill>
          <a:schemeClr val="lt1"/>
        </a:solidFill>
        <a:effectLst/>
      </p:bgPr>
    </p:bg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0"/>
          <p:cNvSpPr txBox="1">
            <a:spLocks noGrp="1"/>
          </p:cNvSpPr>
          <p:nvPr>
            <p:ph type="body" idx="1"/>
          </p:nvPr>
        </p:nvSpPr>
        <p:spPr>
          <a:xfrm>
            <a:off x="3575050" y="1428750"/>
            <a:ext cx="5111700" cy="32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3883" algn="l" rtl="0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Clr>
                <a:schemeClr val="accent1"/>
              </a:buClr>
              <a:buSzPts val="1658"/>
              <a:buFont typeface="Noto Sans Symbols"/>
              <a:buChar char="●"/>
              <a:defRPr sz="19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0861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body" idx="2"/>
          </p:nvPr>
        </p:nvSpPr>
        <p:spPr>
          <a:xfrm>
            <a:off x="457200" y="1428750"/>
            <a:ext cx="3124200" cy="32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0956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88607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7813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78129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38" name="Google Shape;38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39967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m3zT2IxZQaw?feature=oembed" TargetMode="Externa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bjcwzinQlEE?feature=oembed" TargetMode="Externa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VL9whwwTK6I?feature=oembed" TargetMode="External"/><Relationship Id="rId5" Type="http://schemas.openxmlformats.org/officeDocument/2006/relationships/image" Target="../media/image5.jpeg"/><Relationship Id="rId4" Type="http://schemas.openxmlformats.org/officeDocument/2006/relationships/hyperlink" Target="https://www.youtube.com/watch?v=VL9whwwTK6I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comments" Target="../comments/commen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055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Honeycomb Harvest - Activity Timer</a:t>
            </a:r>
            <a:endParaRPr dirty="0"/>
          </a:p>
        </p:txBody>
      </p:sp>
      <p:pic>
        <p:nvPicPr>
          <p:cNvPr id="2" name="Online Media 1" title="K20 Center 15 minute timer">
            <a:hlinkClick r:id="" action="ppaction://media"/>
            <a:extLst>
              <a:ext uri="{FF2B5EF4-FFF2-40B4-BE49-F238E27FC236}">
                <a16:creationId xmlns:a16="http://schemas.microsoft.com/office/drawing/2014/main" id="{A771267D-1B0C-44DB-2A67-F9B00D30263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069412" y="1787750"/>
            <a:ext cx="5005176" cy="2827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267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4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“What-Lighting” </a:t>
            </a:r>
            <a:endParaRPr dirty="0"/>
          </a:p>
        </p:txBody>
      </p:sp>
      <p:sp>
        <p:nvSpPr>
          <p:cNvPr id="117" name="Google Shape;117;p24"/>
          <p:cNvSpPr txBox="1">
            <a:spLocks noGrp="1"/>
          </p:cNvSpPr>
          <p:nvPr>
            <p:ph type="body" idx="1"/>
          </p:nvPr>
        </p:nvSpPr>
        <p:spPr>
          <a:xfrm>
            <a:off x="457200" y="1451600"/>
            <a:ext cx="58305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 algn="l" rtl="0">
              <a:spcBef>
                <a:spcPts val="520"/>
              </a:spcBef>
              <a:spcAft>
                <a:spcPts val="0"/>
              </a:spcAft>
              <a:buFont typeface="+mj-lt"/>
              <a:buAutoNum type="arabicPeriod"/>
            </a:pPr>
            <a:r>
              <a:rPr lang="en" dirty="0"/>
              <a:t>While reading th</a:t>
            </a:r>
            <a:r>
              <a:rPr lang="en-US" dirty="0"/>
              <a:t>e</a:t>
            </a:r>
            <a:r>
              <a:rPr lang="en" dirty="0"/>
              <a:t> text, identify the words that have Greek and Latin roots and highlight those words. </a:t>
            </a:r>
            <a:endParaRPr dirty="0"/>
          </a:p>
          <a:p>
            <a:pPr marL="514350" lvl="0" indent="-514350" algn="l" rtl="0">
              <a:spcBef>
                <a:spcPts val="520"/>
              </a:spcBef>
              <a:spcAft>
                <a:spcPts val="0"/>
              </a:spcAft>
              <a:buFont typeface="+mj-lt"/>
              <a:buAutoNum type="arabicPeriod"/>
            </a:pPr>
            <a:r>
              <a:rPr lang="en" dirty="0"/>
              <a:t>In the margin, write the meaning of </a:t>
            </a:r>
            <a:r>
              <a:rPr lang="en-US" dirty="0"/>
              <a:t>each</a:t>
            </a:r>
            <a:r>
              <a:rPr lang="en" dirty="0"/>
              <a:t> word </a:t>
            </a:r>
            <a:r>
              <a:rPr lang="en-US" dirty="0"/>
              <a:t>that </a:t>
            </a:r>
            <a:r>
              <a:rPr lang="en" dirty="0"/>
              <a:t>you highlighted. </a:t>
            </a:r>
            <a:endParaRPr dirty="0"/>
          </a:p>
        </p:txBody>
      </p:sp>
      <p:pic>
        <p:nvPicPr>
          <p:cNvPr id="118" name="Google Shape;118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29952" y="1655243"/>
            <a:ext cx="1885451" cy="18854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4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“What-Lighting” – Activity Timer</a:t>
            </a:r>
            <a:endParaRPr dirty="0"/>
          </a:p>
        </p:txBody>
      </p:sp>
      <p:pic>
        <p:nvPicPr>
          <p:cNvPr id="2" name="Online Media 1" title="K20 Center 20 minute timer">
            <a:hlinkClick r:id="" action="ppaction://media"/>
            <a:extLst>
              <a:ext uri="{FF2B5EF4-FFF2-40B4-BE49-F238E27FC236}">
                <a16:creationId xmlns:a16="http://schemas.microsoft.com/office/drawing/2014/main" id="{6D31552A-91DC-31AA-47CB-5DEB766DCEB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221812" y="1959947"/>
            <a:ext cx="4700376" cy="2655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0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Creative Writing Paragraph </a:t>
            </a:r>
            <a:endParaRPr dirty="0"/>
          </a:p>
        </p:txBody>
      </p:sp>
      <p:sp>
        <p:nvSpPr>
          <p:cNvPr id="124" name="Google Shape;124;p25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Write a paragraph u</a:t>
            </a:r>
            <a:r>
              <a:rPr lang="en" dirty="0"/>
              <a:t>sing 10 (or more) English words with Latin or Greek roots. </a:t>
            </a: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Use one or more of the following as your topic/theme:</a:t>
            </a:r>
            <a:r>
              <a:rPr lang="en" dirty="0"/>
              <a:t> </a:t>
            </a:r>
          </a:p>
          <a:p>
            <a:pPr indent="-457200"/>
            <a:r>
              <a:rPr lang="en" dirty="0"/>
              <a:t>A Greek god</a:t>
            </a:r>
          </a:p>
          <a:p>
            <a:pPr indent="-457200"/>
            <a:r>
              <a:rPr lang="en-US" dirty="0"/>
              <a:t>A m</a:t>
            </a:r>
            <a:r>
              <a:rPr lang="en" dirty="0"/>
              <a:t>ythological creature</a:t>
            </a:r>
          </a:p>
          <a:p>
            <a:pPr indent="-457200"/>
            <a:r>
              <a:rPr lang="en" dirty="0"/>
              <a:t>Ancient Greece 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6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Don’t Forget!</a:t>
            </a:r>
            <a:endParaRPr dirty="0"/>
          </a:p>
        </p:txBody>
      </p:sp>
      <p:sp>
        <p:nvSpPr>
          <p:cNvPr id="130" name="Google Shape;130;p26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" dirty="0"/>
              <a:t>A paragraph has 7–9 sentences </a:t>
            </a:r>
            <a:r>
              <a:rPr lang="en-US" dirty="0"/>
              <a:t>and</a:t>
            </a:r>
            <a:r>
              <a:rPr lang="en" dirty="0"/>
              <a:t>: </a:t>
            </a:r>
            <a:endParaRPr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Focus</a:t>
            </a:r>
            <a:r>
              <a:rPr lang="en-US" dirty="0"/>
              <a:t>es</a:t>
            </a:r>
            <a:r>
              <a:rPr lang="en" dirty="0"/>
              <a:t> on one topic.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Include</a:t>
            </a:r>
            <a:r>
              <a:rPr lang="en-US" dirty="0"/>
              <a:t>s</a:t>
            </a:r>
            <a:r>
              <a:rPr lang="en" dirty="0"/>
              <a:t> a beginning, middle, and end.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Use</a:t>
            </a:r>
            <a:r>
              <a:rPr lang="en-US" dirty="0"/>
              <a:t>s</a:t>
            </a:r>
            <a:r>
              <a:rPr lang="en" dirty="0"/>
              <a:t> correct spelling, punctuation, and grammar from start to finish.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Uses language skills correctly and appropriately.</a:t>
            </a:r>
            <a:endParaRPr dirty="0"/>
          </a:p>
          <a:p>
            <a:pPr marL="914400" lvl="1" indent="-325755" algn="l" rtl="0">
              <a:spcBef>
                <a:spcPts val="0"/>
              </a:spcBef>
              <a:spcAft>
                <a:spcPts val="0"/>
              </a:spcAft>
              <a:buSzPts val="1530"/>
              <a:buChar char="●"/>
            </a:pPr>
            <a:r>
              <a:rPr lang="en-US" dirty="0"/>
              <a:t>Include </a:t>
            </a:r>
            <a:r>
              <a:rPr lang="en" dirty="0"/>
              <a:t>10 or more Greek and Latin root words.</a:t>
            </a:r>
            <a:endParaRPr dirty="0"/>
          </a:p>
          <a:p>
            <a:pPr marL="914400" lvl="1" indent="-325755" algn="l" rtl="0">
              <a:spcBef>
                <a:spcPts val="0"/>
              </a:spcBef>
              <a:spcAft>
                <a:spcPts val="0"/>
              </a:spcAft>
              <a:buSzPts val="1530"/>
              <a:buChar char="●"/>
            </a:pPr>
            <a:r>
              <a:rPr lang="en-US" dirty="0"/>
              <a:t>H</a:t>
            </a:r>
            <a:r>
              <a:rPr lang="en" dirty="0"/>
              <a:t>ighlight </a:t>
            </a:r>
            <a:r>
              <a:rPr lang="en-US" dirty="0"/>
              <a:t>each one.</a:t>
            </a: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6"/>
          <p:cNvSpPr txBox="1">
            <a:spLocks noGrp="1"/>
          </p:cNvSpPr>
          <p:nvPr>
            <p:ph type="ctrTitle"/>
          </p:nvPr>
        </p:nvSpPr>
        <p:spPr>
          <a:xfrm>
            <a:off x="793863" y="1061951"/>
            <a:ext cx="7851600" cy="1371600"/>
          </a:xfrm>
          <a:prstGeom prst="rect">
            <a:avLst/>
          </a:prstGeom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“It’s All Greek to Me!” </a:t>
            </a:r>
            <a:endParaRPr dirty="0"/>
          </a:p>
        </p:txBody>
      </p:sp>
      <p:sp>
        <p:nvSpPr>
          <p:cNvPr id="62" name="Google Shape;62;p16"/>
          <p:cNvSpPr txBox="1">
            <a:spLocks noGrp="1"/>
          </p:cNvSpPr>
          <p:nvPr>
            <p:ph type="subTitle" idx="1"/>
          </p:nvPr>
        </p:nvSpPr>
        <p:spPr>
          <a:xfrm>
            <a:off x="793863" y="2454653"/>
            <a:ext cx="7854600" cy="1314300"/>
          </a:xfrm>
          <a:prstGeom prst="rect">
            <a:avLst/>
          </a:prstGeom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" dirty="0"/>
              <a:t>Greek and Latin Roots </a:t>
            </a: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" dirty="0"/>
              <a:t>7</a:t>
            </a:r>
            <a:r>
              <a:rPr lang="en" baseline="30000" dirty="0"/>
              <a:t>th</a:t>
            </a:r>
            <a:r>
              <a:rPr lang="en" dirty="0"/>
              <a:t> or 8</a:t>
            </a:r>
            <a:r>
              <a:rPr lang="en" baseline="30000" dirty="0"/>
              <a:t>th</a:t>
            </a:r>
            <a:r>
              <a:rPr lang="en" dirty="0"/>
              <a:t> Grade</a:t>
            </a: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" dirty="0"/>
              <a:t>English Language Arts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7"/>
          <p:cNvSpPr txBox="1">
            <a:spLocks noGrp="1"/>
          </p:cNvSpPr>
          <p:nvPr>
            <p:ph type="title"/>
          </p:nvPr>
        </p:nvSpPr>
        <p:spPr>
          <a:xfrm>
            <a:off x="284700" y="519275"/>
            <a:ext cx="8574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Learning Objectives</a:t>
            </a:r>
            <a:endParaRPr dirty="0"/>
          </a:p>
        </p:txBody>
      </p:sp>
      <p:sp>
        <p:nvSpPr>
          <p:cNvPr id="68" name="Google Shape;68;p17"/>
          <p:cNvSpPr txBox="1">
            <a:spLocks noGrp="1"/>
          </p:cNvSpPr>
          <p:nvPr>
            <p:ph type="body" idx="1"/>
          </p:nvPr>
        </p:nvSpPr>
        <p:spPr>
          <a:xfrm>
            <a:off x="457200" y="1500099"/>
            <a:ext cx="82296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350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 dirty="0">
                <a:solidFill>
                  <a:schemeClr val="tx1"/>
                </a:solidFill>
              </a:rPr>
              <a:t>By the end of this lesson you will be able to...</a:t>
            </a: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Identify Greek and Latin root words in a reading.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Write a paragraph using Greek and Latin root words appropriately.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Recognize how knowing the roots of words can improve your reading skills.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Essential Questions</a:t>
            </a:r>
            <a:endParaRPr dirty="0"/>
          </a:p>
        </p:txBody>
      </p:sp>
      <p:sp>
        <p:nvSpPr>
          <p:cNvPr id="74" name="Google Shape;74;p18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How can identifying and knowing word roots support your reading skills?</a:t>
            </a:r>
            <a:endParaRPr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How can knowing word roots help you in your spelling and writing?</a:t>
            </a: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Where do English words come from?</a:t>
            </a:r>
            <a:endParaRPr dirty="0"/>
          </a:p>
        </p:txBody>
      </p:sp>
      <p:pic>
        <p:nvPicPr>
          <p:cNvPr id="81" name="Google Shape;81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46100" y="1661259"/>
            <a:ext cx="2970600" cy="31674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9535764-B777-4045-962E-787F1491E1F9}"/>
              </a:ext>
            </a:extLst>
          </p:cNvPr>
          <p:cNvSpPr txBox="1"/>
          <p:nvPr/>
        </p:nvSpPr>
        <p:spPr>
          <a:xfrm>
            <a:off x="1968246" y="4488375"/>
            <a:ext cx="457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>
                <a:latin typeface="Calibri" panose="020F0502020204030204" pitchFamily="34" charset="0"/>
                <a:cs typeface="Calibri" panose="020F0502020204030204" pitchFamily="34" charset="0"/>
              </a:rPr>
              <a:t>Source: </a:t>
            </a:r>
            <a:r>
              <a:rPr lang="en-US" sz="1000" i="1" dirty="0" err="1">
                <a:latin typeface="Calibri" panose="020F0502020204030204" pitchFamily="34" charset="0"/>
                <a:cs typeface="Calibri" panose="020F0502020204030204" pitchFamily="34" charset="0"/>
              </a:rPr>
              <a:t>rulfoq</a:t>
            </a:r>
            <a:r>
              <a:rPr lang="en-US" sz="1000" i="1" dirty="0">
                <a:latin typeface="Calibri" panose="020F0502020204030204" pitchFamily="34" charset="0"/>
                <a:cs typeface="Calibri" panose="020F0502020204030204" pitchFamily="34" charset="0"/>
              </a:rPr>
              <a:t>. (2008, December 30). My Big fat </a:t>
            </a:r>
            <a:r>
              <a:rPr lang="en-US" sz="1000" i="1" dirty="0" err="1">
                <a:latin typeface="Calibri" panose="020F0502020204030204" pitchFamily="34" charset="0"/>
                <a:cs typeface="Calibri" panose="020F0502020204030204" pitchFamily="34" charset="0"/>
              </a:rPr>
              <a:t>greek</a:t>
            </a:r>
            <a:r>
              <a:rPr lang="en-US" sz="1000" i="1" dirty="0">
                <a:latin typeface="Calibri" panose="020F0502020204030204" pitchFamily="34" charset="0"/>
                <a:cs typeface="Calibri" panose="020F0502020204030204" pitchFamily="34" charset="0"/>
              </a:rPr>
              <a:t> wedding - Give me any word, and I show you how the root is </a:t>
            </a:r>
            <a:r>
              <a:rPr lang="en-US" sz="1000" i="1" dirty="0" err="1">
                <a:latin typeface="Calibri" panose="020F0502020204030204" pitchFamily="34" charset="0"/>
                <a:cs typeface="Calibri" panose="020F0502020204030204" pitchFamily="34" charset="0"/>
              </a:rPr>
              <a:t>greek</a:t>
            </a:r>
            <a:r>
              <a:rPr lang="en-US" sz="1000" i="1" dirty="0">
                <a:latin typeface="Calibri" panose="020F0502020204030204" pitchFamily="34" charset="0"/>
                <a:cs typeface="Calibri" panose="020F0502020204030204" pitchFamily="34" charset="0"/>
              </a:rPr>
              <a:t>... [Video file]. YouTube.  </a:t>
            </a:r>
            <a:r>
              <a:rPr lang="en-US" sz="1000" i="1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https://www.youtube.com/watch?v=VL9whwwTK6I</a:t>
            </a:r>
            <a:endParaRPr lang="en-US" sz="10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Google Shape;73;p18">
            <a:extLst>
              <a:ext uri="{FF2B5EF4-FFF2-40B4-BE49-F238E27FC236}">
                <a16:creationId xmlns:a16="http://schemas.microsoft.com/office/drawing/2014/main" id="{BFFE8719-0916-054A-8E01-5B7924528257}"/>
              </a:ext>
            </a:extLst>
          </p:cNvPr>
          <p:cNvSpPr txBox="1">
            <a:spLocks/>
          </p:cNvSpPr>
          <p:nvPr/>
        </p:nvSpPr>
        <p:spPr>
          <a:xfrm>
            <a:off x="457200" y="168670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accent4"/>
              </a:buClr>
              <a:buSzPts val="3600"/>
            </a:pPr>
            <a:r>
              <a:rPr lang="en-US" sz="3600" i="1" dirty="0">
                <a:solidFill>
                  <a:schemeClr val="accent4"/>
                </a:solidFill>
                <a:latin typeface="Calibri"/>
                <a:cs typeface="Calibri"/>
                <a:sym typeface="Calibri"/>
              </a:rPr>
              <a:t>“Give me a word … any word!”</a:t>
            </a:r>
          </a:p>
        </p:txBody>
      </p:sp>
      <p:pic>
        <p:nvPicPr>
          <p:cNvPr id="3" name="Online Media 2" title="My Big fat greek wedding - Give me any word, and I show you how the root is greek...">
            <a:hlinkClick r:id="" action="ppaction://media"/>
            <a:extLst>
              <a:ext uri="{FF2B5EF4-FFF2-40B4-BE49-F238E27FC236}">
                <a16:creationId xmlns:a16="http://schemas.microsoft.com/office/drawing/2014/main" id="{3BB8E304-AE9E-4856-B20C-9CE3258F1BE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1808480" y="1609896"/>
            <a:ext cx="4923896" cy="27817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1"/>
          <p:cNvSpPr txBox="1">
            <a:spLocks noGrp="1"/>
          </p:cNvSpPr>
          <p:nvPr>
            <p:ph type="title"/>
          </p:nvPr>
        </p:nvSpPr>
        <p:spPr>
          <a:xfrm>
            <a:off x="685802" y="2060852"/>
            <a:ext cx="7772400" cy="1021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many of these common Greek roots do you know? 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2"/>
          <p:cNvSpPr txBox="1">
            <a:spLocks noGrp="1"/>
          </p:cNvSpPr>
          <p:nvPr>
            <p:ph type="title"/>
          </p:nvPr>
        </p:nvSpPr>
        <p:spPr>
          <a:xfrm>
            <a:off x="457200" y="3143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Honeycomb Harvest </a:t>
            </a:r>
            <a:endParaRPr dirty="0"/>
          </a:p>
        </p:txBody>
      </p:sp>
      <p:sp>
        <p:nvSpPr>
          <p:cNvPr id="97" name="Google Shape;97;p22"/>
          <p:cNvSpPr txBox="1">
            <a:spLocks noGrp="1"/>
          </p:cNvSpPr>
          <p:nvPr>
            <p:ph type="body" idx="1"/>
          </p:nvPr>
        </p:nvSpPr>
        <p:spPr>
          <a:xfrm>
            <a:off x="457199" y="1277017"/>
            <a:ext cx="5860473" cy="3599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spcBef>
                <a:spcPts val="480"/>
              </a:spcBef>
              <a:spcAft>
                <a:spcPts val="0"/>
              </a:spcAft>
              <a:buSzPts val="1800"/>
              <a:buFont typeface="+mj-lt"/>
              <a:buAutoNum type="arabicPeriod"/>
            </a:pPr>
            <a:r>
              <a:rPr lang="en" dirty="0"/>
              <a:t>With your group, read the words, definitions, and examples on all</a:t>
            </a:r>
            <a:r>
              <a:rPr lang="en-US" dirty="0"/>
              <a:t> </a:t>
            </a:r>
            <a:r>
              <a:rPr lang="en" dirty="0"/>
              <a:t>the cards.</a:t>
            </a:r>
            <a:endParaRPr dirty="0"/>
          </a:p>
          <a:p>
            <a:pPr marL="457200" lvl="0" indent="-342900" algn="l" rtl="0">
              <a:spcBef>
                <a:spcPts val="480"/>
              </a:spcBef>
              <a:spcAft>
                <a:spcPts val="0"/>
              </a:spcAft>
              <a:buSzPts val="1800"/>
              <a:buFont typeface="+mj-lt"/>
              <a:buAutoNum type="arabicPeriod"/>
            </a:pPr>
            <a:r>
              <a:rPr lang="en" dirty="0"/>
              <a:t>Organize and arrange the hexagons so </a:t>
            </a:r>
            <a:r>
              <a:rPr lang="en-US" dirty="0"/>
              <a:t>that </a:t>
            </a:r>
            <a:r>
              <a:rPr lang="en" dirty="0"/>
              <a:t>the sides of related roots, their definitions, and English examples are touching to create a honeycomb effect.</a:t>
            </a:r>
            <a:endParaRPr dirty="0"/>
          </a:p>
          <a:p>
            <a:pPr marL="457200" lvl="0" indent="-342900" algn="l" rtl="0">
              <a:spcBef>
                <a:spcPts val="480"/>
              </a:spcBef>
              <a:spcAft>
                <a:spcPts val="0"/>
              </a:spcAft>
              <a:buSzPts val="1800"/>
              <a:buFont typeface="+mj-lt"/>
              <a:buAutoNum type="arabicPeriod"/>
            </a:pPr>
            <a:r>
              <a:rPr lang="en" dirty="0"/>
              <a:t>Be prepared to justify and explain your decisions.</a:t>
            </a:r>
            <a:endParaRPr dirty="0"/>
          </a:p>
          <a:p>
            <a:pPr marL="0" lvl="0" indent="0" algn="l" rtl="0">
              <a:spcBef>
                <a:spcPts val="480"/>
              </a:spcBef>
              <a:spcAft>
                <a:spcPts val="0"/>
              </a:spcAft>
              <a:buNone/>
            </a:pPr>
            <a:endParaRPr sz="1800" dirty="0"/>
          </a:p>
        </p:txBody>
      </p:sp>
      <p:pic>
        <p:nvPicPr>
          <p:cNvPr id="98" name="Google Shape;98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95375">
            <a:off x="6468171" y="1020784"/>
            <a:ext cx="2141676" cy="2770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Honeycomb Harvest Example</a:t>
            </a:r>
            <a:endParaRPr dirty="0"/>
          </a:p>
        </p:txBody>
      </p:sp>
      <p:pic>
        <p:nvPicPr>
          <p:cNvPr id="104" name="Google Shape;104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17712" y="1860713"/>
            <a:ext cx="1526476" cy="1320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79756" y="2537238"/>
            <a:ext cx="1526476" cy="1320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58929" y="3197633"/>
            <a:ext cx="1526476" cy="13207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00595" y="3197625"/>
            <a:ext cx="1526476" cy="1320775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23"/>
          <p:cNvSpPr txBox="1"/>
          <p:nvPr/>
        </p:nvSpPr>
        <p:spPr>
          <a:xfrm>
            <a:off x="3303616" y="2901825"/>
            <a:ext cx="681600" cy="2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n-US" b="1" dirty="0">
                <a:latin typeface="Calibri"/>
                <a:ea typeface="Calibri"/>
                <a:cs typeface="Calibri"/>
                <a:sym typeface="Calibri"/>
              </a:rPr>
              <a:t>ap</a:t>
            </a:r>
            <a:endParaRPr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rgbClr val="980000"/>
                </a:solidFill>
                <a:latin typeface="Calibri"/>
                <a:ea typeface="Calibri"/>
                <a:cs typeface="Calibri"/>
                <a:sym typeface="Calibri"/>
              </a:rPr>
              <a:t>Root</a:t>
            </a:r>
            <a:endParaRPr sz="1200" dirty="0">
              <a:solidFill>
                <a:srgbClr val="98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3"/>
          <p:cNvSpPr txBox="1"/>
          <p:nvPr/>
        </p:nvSpPr>
        <p:spPr>
          <a:xfrm>
            <a:off x="1952633" y="2250150"/>
            <a:ext cx="1022400" cy="3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/>
                <a:ea typeface="Calibri"/>
                <a:cs typeface="Calibri"/>
                <a:sym typeface="Calibri"/>
              </a:rPr>
              <a:t>Capture</a:t>
            </a:r>
            <a:endParaRPr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rgbClr val="980000"/>
                </a:solidFill>
                <a:latin typeface="Calibri"/>
                <a:ea typeface="Calibri"/>
                <a:cs typeface="Calibri"/>
                <a:sym typeface="Calibri"/>
              </a:rPr>
              <a:t>English word</a:t>
            </a:r>
            <a:endParaRPr sz="1200" dirty="0">
              <a:solidFill>
                <a:srgbClr val="98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3"/>
          <p:cNvSpPr txBox="1"/>
          <p:nvPr/>
        </p:nvSpPr>
        <p:spPr>
          <a:xfrm>
            <a:off x="4333984" y="3559638"/>
            <a:ext cx="976365" cy="5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/>
                <a:ea typeface="Calibri"/>
                <a:cs typeface="Calibri"/>
                <a:sym typeface="Calibri"/>
              </a:rPr>
              <a:t>Take, </a:t>
            </a:r>
            <a:r>
              <a:rPr lang="en-US" b="1" dirty="0"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" b="1" dirty="0">
                <a:latin typeface="Calibri"/>
                <a:ea typeface="Calibri"/>
                <a:cs typeface="Calibri"/>
                <a:sym typeface="Calibri"/>
              </a:rPr>
              <a:t>old</a:t>
            </a:r>
            <a:endParaRPr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rgbClr val="980000"/>
                </a:solidFill>
                <a:latin typeface="Calibri"/>
                <a:ea typeface="Calibri"/>
                <a:cs typeface="Calibri"/>
                <a:sym typeface="Calibri"/>
              </a:rPr>
              <a:t>Meaning</a:t>
            </a:r>
            <a:endParaRPr sz="1200" dirty="0">
              <a:solidFill>
                <a:srgbClr val="98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3"/>
          <p:cNvSpPr txBox="1"/>
          <p:nvPr/>
        </p:nvSpPr>
        <p:spPr>
          <a:xfrm>
            <a:off x="1888068" y="3556090"/>
            <a:ext cx="1138200" cy="46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/>
                <a:ea typeface="Calibri"/>
                <a:cs typeface="Calibri"/>
                <a:sym typeface="Calibri"/>
              </a:rPr>
              <a:t>Captive</a:t>
            </a:r>
            <a:endParaRPr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rgbClr val="980000"/>
                </a:solidFill>
                <a:latin typeface="Calibri"/>
                <a:ea typeface="Calibri"/>
                <a:cs typeface="Calibri"/>
                <a:sym typeface="Calibri"/>
              </a:rPr>
              <a:t>English word</a:t>
            </a:r>
            <a:endParaRPr sz="1200" dirty="0">
              <a:solidFill>
                <a:srgbClr val="98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1789</TotalTime>
  <Words>512</Words>
  <Application>Microsoft Macintosh PowerPoint</Application>
  <PresentationFormat>On-screen Show (16:9)</PresentationFormat>
  <Paragraphs>53</Paragraphs>
  <Slides>14</Slides>
  <Notes>13</Notes>
  <HiddenSlides>0</HiddenSlides>
  <MMClips>3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Noto Sans Symbols</vt:lpstr>
      <vt:lpstr>Arial</vt:lpstr>
      <vt:lpstr>Constantia</vt:lpstr>
      <vt:lpstr>Georgia</vt:lpstr>
      <vt:lpstr>Calibri</vt:lpstr>
      <vt:lpstr>LEARN theme</vt:lpstr>
      <vt:lpstr>PowerPoint Presentation</vt:lpstr>
      <vt:lpstr>“It’s All Greek to Me!” </vt:lpstr>
      <vt:lpstr>Learning Objectives</vt:lpstr>
      <vt:lpstr>Essential Questions</vt:lpstr>
      <vt:lpstr>Where do English words come from?</vt:lpstr>
      <vt:lpstr>PowerPoint Presentation</vt:lpstr>
      <vt:lpstr>How many of these common Greek roots do you know? </vt:lpstr>
      <vt:lpstr>Honeycomb Harvest </vt:lpstr>
      <vt:lpstr>Honeycomb Harvest Example</vt:lpstr>
      <vt:lpstr>Honeycomb Harvest - Activity Timer</vt:lpstr>
      <vt:lpstr>“What-Lighting” </vt:lpstr>
      <vt:lpstr>“What-Lighting” – Activity Timer</vt:lpstr>
      <vt:lpstr>Creative Writing Paragraph </vt:lpstr>
      <vt:lpstr>Don’t Forget!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It’s All Greek to Me</dc:title>
  <dc:creator>K20 Center</dc:creator>
  <cp:lastModifiedBy>Gracia, Ann M.</cp:lastModifiedBy>
  <cp:revision>14</cp:revision>
  <dcterms:modified xsi:type="dcterms:W3CDTF">2024-09-12T18:38:24Z</dcterms:modified>
</cp:coreProperties>
</file>