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8" r:id="rId13"/>
    <p:sldId id="265" r:id="rId14"/>
    <p:sldId id="266" r:id="rId15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7"/>
      <p:bold r:id="rId18"/>
      <p:italic r:id="rId19"/>
      <p:boldItalic r:id="rId20"/>
    </p:embeddedFont>
    <p:embeddedFont>
      <p:font typeface="Georgia" panose="02040502050405020303" pitchFamily="18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sey Link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0"/>
    <p:restoredTop sz="94673"/>
  </p:normalViewPr>
  <p:slideViewPr>
    <p:cSldViewPr snapToGrid="0">
      <p:cViewPr varScale="1">
        <p:scale>
          <a:sx n="154" d="100"/>
          <a:sy n="154" d="100"/>
        </p:scale>
        <p:origin x="81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1-16T16:10:56.753" idx="1">
    <p:pos x="6000" y="0"/>
    <p:text>+ Honeycomb Harvest Image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jcwzinQlEE?si=mm7jZaf1Clefb_Ko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3zT2IxZQaw?si=Ql4_cZBMxEIH4brM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c183b145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c183b145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Why-lighting. Strategies. </a:t>
            </a:r>
            <a:r>
              <a:rPr lang="en-US" dirty="0">
                <a:hlinkClick r:id="rId3"/>
              </a:rPr>
              <a:t>https://learn.k20center.ou.edu/strategy/128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c183b145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c183b145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Calibri" panose="020F0502020204030204" pitchFamily="34" charset="0"/>
              </a:rPr>
              <a:t>K20 Center. (2021, September 21). K20 Center 20  minute timer. [Video]. YouTube.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Calibri" panose="020F0502020204030204" pitchFamily="34" charset="0"/>
                <a:hlinkClick r:id="rId3"/>
              </a:rPr>
              <a:t>https://youtu.be/bjcwzinQlEE?si=mm7jZaf1Clefb_Ko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7647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c183b145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c183b145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c8390475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c8390475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c7ee3689f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c7ee3689f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c7ee3689f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c7ee3689f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cadc35f7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cadc35f7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c0aa98e25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c0aa98e25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c0876205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c0876205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c183b14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c183b14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Honeycomb harvest. Strategies. </a:t>
            </a:r>
            <a:r>
              <a:rPr lang="en-US" dirty="0">
                <a:hlinkClick r:id="rId3"/>
              </a:rPr>
              <a:t>https://learn.k20center.ou.edu/strategy/61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cbb41f2a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cbb41f2a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cbb41f2a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cbb41f2a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Calibri" panose="020F0502020204030204" pitchFamily="34" charset="0"/>
              </a:rPr>
              <a:t>K20 Center. (2021, September 21). K20 Center 15  minute timer. [Video]. YouTube.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Calibri" panose="020F0502020204030204" pitchFamily="34" charset="0"/>
                <a:hlinkClick r:id="rId3"/>
              </a:rPr>
              <a:t>https://youtu.be/m3zT2IxZQaw?si=Ql4_cZBMxEIH4brM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Calibri" panose="020F0502020204030204" pitchFamily="34" charset="0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225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3" name="Google Shape;4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8" name="Google Shape;4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2" name="Google Shape;52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6" name="Google Shape;5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9" name="Google Shape;29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 rtl="0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8" name="Google Shape;3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3zT2IxZQaw?feature=oembed" TargetMode="Externa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jcwzinQlEE?feature=oembed" TargetMode="Externa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L9whwwTK6I?feature=oembed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youtube.com/watch?v=VL9whwwTK6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5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Honeycomb Harvest - Activity Timer</a:t>
            </a:r>
            <a:endParaRPr dirty="0"/>
          </a:p>
        </p:txBody>
      </p:sp>
      <p:pic>
        <p:nvPicPr>
          <p:cNvPr id="2" name="Online Media 1" title="K20 Center 15 minute timer">
            <a:hlinkClick r:id="" action="ppaction://media"/>
            <a:extLst>
              <a:ext uri="{FF2B5EF4-FFF2-40B4-BE49-F238E27FC236}">
                <a16:creationId xmlns:a16="http://schemas.microsoft.com/office/drawing/2014/main" id="{A771267D-1B0C-44DB-2A67-F9B00D30263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69412" y="1787750"/>
            <a:ext cx="5005176" cy="282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6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“What-Lighting” </a:t>
            </a:r>
            <a:endParaRPr dirty="0"/>
          </a:p>
        </p:txBody>
      </p:sp>
      <p:sp>
        <p:nvSpPr>
          <p:cNvPr id="117" name="Google Shape;117;p24"/>
          <p:cNvSpPr txBox="1">
            <a:spLocks noGrp="1"/>
          </p:cNvSpPr>
          <p:nvPr>
            <p:ph type="body" idx="1"/>
          </p:nvPr>
        </p:nvSpPr>
        <p:spPr>
          <a:xfrm>
            <a:off x="457200" y="1451600"/>
            <a:ext cx="58305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/>
              <a:t>While reading th</a:t>
            </a:r>
            <a:r>
              <a:rPr lang="en-US" dirty="0"/>
              <a:t>e</a:t>
            </a:r>
            <a:r>
              <a:rPr lang="en" dirty="0"/>
              <a:t> text, identify the words that have Greek and Latin roots and highlight those words. </a:t>
            </a:r>
            <a:endParaRPr dirty="0"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/>
              <a:t>In the margin, write the meaning of </a:t>
            </a:r>
            <a:r>
              <a:rPr lang="en-US" dirty="0"/>
              <a:t>each</a:t>
            </a:r>
            <a:r>
              <a:rPr lang="en" dirty="0"/>
              <a:t> word </a:t>
            </a:r>
            <a:r>
              <a:rPr lang="en-US" dirty="0"/>
              <a:t>that </a:t>
            </a:r>
            <a:r>
              <a:rPr lang="en" dirty="0"/>
              <a:t>you highlighted. </a:t>
            </a:r>
            <a:endParaRPr dirty="0"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9952" y="1655243"/>
            <a:ext cx="1885451" cy="1885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“What-Lighting” – Activity Timer</a:t>
            </a:r>
            <a:endParaRPr dirty="0"/>
          </a:p>
        </p:txBody>
      </p:sp>
      <p:pic>
        <p:nvPicPr>
          <p:cNvPr id="2" name="Online Media 1" title="K20 Center 20 minute timer">
            <a:hlinkClick r:id="" action="ppaction://media"/>
            <a:extLst>
              <a:ext uri="{FF2B5EF4-FFF2-40B4-BE49-F238E27FC236}">
                <a16:creationId xmlns:a16="http://schemas.microsoft.com/office/drawing/2014/main" id="{6D31552A-91DC-31AA-47CB-5DEB766DCEB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1812" y="1959947"/>
            <a:ext cx="4700376" cy="265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Writing Paragraph </a:t>
            </a:r>
            <a:endParaRPr dirty="0"/>
          </a:p>
        </p:txBody>
      </p:sp>
      <p:sp>
        <p:nvSpPr>
          <p:cNvPr id="124" name="Google Shape;124;p2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Write a paragraph u</a:t>
            </a:r>
            <a:r>
              <a:rPr lang="en" dirty="0"/>
              <a:t>sing 10 (or more) English words with Latin or Greek roots.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Use one or more of the following as your topic/theme:</a:t>
            </a:r>
            <a:r>
              <a:rPr lang="en" dirty="0"/>
              <a:t> </a:t>
            </a:r>
          </a:p>
          <a:p>
            <a:pPr indent="-457200"/>
            <a:r>
              <a:rPr lang="en" dirty="0"/>
              <a:t>A Greek god</a:t>
            </a:r>
          </a:p>
          <a:p>
            <a:pPr indent="-457200"/>
            <a:r>
              <a:rPr lang="en-US" dirty="0"/>
              <a:t>A m</a:t>
            </a:r>
            <a:r>
              <a:rPr lang="en" dirty="0"/>
              <a:t>ythological creature</a:t>
            </a:r>
          </a:p>
          <a:p>
            <a:pPr indent="-457200"/>
            <a:r>
              <a:rPr lang="en" dirty="0"/>
              <a:t>Ancient Greece 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Don’t Forget!</a:t>
            </a:r>
            <a:endParaRPr dirty="0"/>
          </a:p>
        </p:txBody>
      </p:sp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A paragraph has 7–9 sentences </a:t>
            </a:r>
            <a:r>
              <a:rPr lang="en-US" dirty="0"/>
              <a:t>and</a:t>
            </a:r>
            <a:r>
              <a:rPr lang="en" dirty="0"/>
              <a:t>: 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Focus</a:t>
            </a:r>
            <a:r>
              <a:rPr lang="en-US" dirty="0"/>
              <a:t>es</a:t>
            </a:r>
            <a:r>
              <a:rPr lang="en" dirty="0"/>
              <a:t> on one topic.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Include</a:t>
            </a:r>
            <a:r>
              <a:rPr lang="en-US" dirty="0"/>
              <a:t>s</a:t>
            </a:r>
            <a:r>
              <a:rPr lang="en" dirty="0"/>
              <a:t> a beginning, middle, and end.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Use</a:t>
            </a:r>
            <a:r>
              <a:rPr lang="en-US" dirty="0"/>
              <a:t>s</a:t>
            </a:r>
            <a:r>
              <a:rPr lang="en" dirty="0"/>
              <a:t> correct spelling, punctuation, and grammar from start to finish.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Uses language skills correctly and appropriately.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-US" dirty="0"/>
              <a:t>Include </a:t>
            </a:r>
            <a:r>
              <a:rPr lang="en" dirty="0"/>
              <a:t>10 or more Greek and Latin root words.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-US" dirty="0"/>
              <a:t>H</a:t>
            </a:r>
            <a:r>
              <a:rPr lang="en" dirty="0"/>
              <a:t>ighlight </a:t>
            </a:r>
            <a:r>
              <a:rPr lang="en-US" dirty="0"/>
              <a:t>each one.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ctrTitle"/>
          </p:nvPr>
        </p:nvSpPr>
        <p:spPr>
          <a:xfrm>
            <a:off x="793863" y="1061951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“It’s All Greek to Me!” </a:t>
            </a:r>
            <a:endParaRPr dirty="0"/>
          </a:p>
        </p:txBody>
      </p:sp>
      <p:sp>
        <p:nvSpPr>
          <p:cNvPr id="62" name="Google Shape;62;p16"/>
          <p:cNvSpPr txBox="1">
            <a:spLocks noGrp="1"/>
          </p:cNvSpPr>
          <p:nvPr>
            <p:ph type="subTitle" idx="1"/>
          </p:nvPr>
        </p:nvSpPr>
        <p:spPr>
          <a:xfrm>
            <a:off x="793863" y="2454653"/>
            <a:ext cx="7854600" cy="13143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Greek and Latin Roots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7</a:t>
            </a:r>
            <a:r>
              <a:rPr lang="en" baseline="30000" dirty="0"/>
              <a:t>th</a:t>
            </a:r>
            <a:r>
              <a:rPr lang="en" dirty="0"/>
              <a:t> or 8</a:t>
            </a:r>
            <a:r>
              <a:rPr lang="en" baseline="30000" dirty="0"/>
              <a:t>th</a:t>
            </a:r>
            <a:r>
              <a:rPr lang="en" dirty="0"/>
              <a:t> Grade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English Language Arts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284700" y="519275"/>
            <a:ext cx="8574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457200" y="1500099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>
                <a:solidFill>
                  <a:schemeClr val="tx1"/>
                </a:solidFill>
              </a:rPr>
              <a:t>By the end of this lesson you will be able to...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Identify Greek and Latin root words in a reading.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Write a paragraph using Greek and Latin root words appropriately.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Recognize how knowing the roots of words can improve your reading skills.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Essential Questions</a:t>
            </a:r>
            <a:endParaRPr dirty="0"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How can identifying and knowing word roots support your reading skills?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How can knowing word roots help you in your spelling and writing?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Where do English words come from?</a:t>
            </a:r>
            <a:endParaRPr dirty="0"/>
          </a:p>
        </p:txBody>
      </p:sp>
      <p:pic>
        <p:nvPicPr>
          <p:cNvPr id="81" name="Google Shape;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6100" y="1661259"/>
            <a:ext cx="2970600" cy="3167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535764-B777-4045-962E-787F1491E1F9}"/>
              </a:ext>
            </a:extLst>
          </p:cNvPr>
          <p:cNvSpPr txBox="1"/>
          <p:nvPr/>
        </p:nvSpPr>
        <p:spPr>
          <a:xfrm>
            <a:off x="1968246" y="4488375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en-US" sz="1000" i="1" dirty="0" err="1">
                <a:latin typeface="Calibri" panose="020F0502020204030204" pitchFamily="34" charset="0"/>
                <a:cs typeface="Calibri" panose="020F0502020204030204" pitchFamily="34" charset="0"/>
              </a:rPr>
              <a:t>rulfoq</a:t>
            </a:r>
            <a:r>
              <a:rPr lang="en-US" sz="1000" i="1" dirty="0">
                <a:latin typeface="Calibri" panose="020F0502020204030204" pitchFamily="34" charset="0"/>
                <a:cs typeface="Calibri" panose="020F0502020204030204" pitchFamily="34" charset="0"/>
              </a:rPr>
              <a:t>. (2008, December 30). My Big fat </a:t>
            </a:r>
            <a:r>
              <a:rPr lang="en-US" sz="1000" i="1" dirty="0" err="1">
                <a:latin typeface="Calibri" panose="020F0502020204030204" pitchFamily="34" charset="0"/>
                <a:cs typeface="Calibri" panose="020F0502020204030204" pitchFamily="34" charset="0"/>
              </a:rPr>
              <a:t>greek</a:t>
            </a:r>
            <a:r>
              <a:rPr lang="en-US" sz="1000" i="1" dirty="0">
                <a:latin typeface="Calibri" panose="020F0502020204030204" pitchFamily="34" charset="0"/>
                <a:cs typeface="Calibri" panose="020F0502020204030204" pitchFamily="34" charset="0"/>
              </a:rPr>
              <a:t> wedding - Give me any word, and I show you how the root is </a:t>
            </a:r>
            <a:r>
              <a:rPr lang="en-US" sz="1000" i="1" dirty="0" err="1">
                <a:latin typeface="Calibri" panose="020F0502020204030204" pitchFamily="34" charset="0"/>
                <a:cs typeface="Calibri" panose="020F0502020204030204" pitchFamily="34" charset="0"/>
              </a:rPr>
              <a:t>greek</a:t>
            </a:r>
            <a:r>
              <a:rPr lang="en-US" sz="1000" i="1" dirty="0">
                <a:latin typeface="Calibri" panose="020F0502020204030204" pitchFamily="34" charset="0"/>
                <a:cs typeface="Calibri" panose="020F0502020204030204" pitchFamily="34" charset="0"/>
              </a:rPr>
              <a:t>... [Video file]. YouTube.  </a:t>
            </a:r>
            <a:r>
              <a:rPr lang="en-US" sz="1000" i="1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https://www.youtube.com/watch?v=VL9whwwTK6I</a:t>
            </a:r>
            <a:endParaRPr lang="en-US" sz="1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73;p18">
            <a:extLst>
              <a:ext uri="{FF2B5EF4-FFF2-40B4-BE49-F238E27FC236}">
                <a16:creationId xmlns:a16="http://schemas.microsoft.com/office/drawing/2014/main" id="{BFFE8719-0916-054A-8E01-5B7924528257}"/>
              </a:ext>
            </a:extLst>
          </p:cNvPr>
          <p:cNvSpPr txBox="1">
            <a:spLocks/>
          </p:cNvSpPr>
          <p:nvPr/>
        </p:nvSpPr>
        <p:spPr>
          <a:xfrm>
            <a:off x="457200" y="168670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4"/>
              </a:buClr>
              <a:buSzPts val="3600"/>
            </a:pPr>
            <a:r>
              <a:rPr lang="en-US" sz="3600" i="1" dirty="0">
                <a:solidFill>
                  <a:schemeClr val="accent4"/>
                </a:solidFill>
                <a:latin typeface="Calibri"/>
                <a:cs typeface="Calibri"/>
                <a:sym typeface="Calibri"/>
              </a:rPr>
              <a:t>“Give me a word … any word!”</a:t>
            </a:r>
          </a:p>
        </p:txBody>
      </p:sp>
      <p:pic>
        <p:nvPicPr>
          <p:cNvPr id="3" name="Online Media 2" title="My Big fat greek wedding - Give me any word, and I show you how the root is greek...">
            <a:hlinkClick r:id="" action="ppaction://media"/>
            <a:extLst>
              <a:ext uri="{FF2B5EF4-FFF2-40B4-BE49-F238E27FC236}">
                <a16:creationId xmlns:a16="http://schemas.microsoft.com/office/drawing/2014/main" id="{3BB8E304-AE9E-4856-B20C-9CE3258F1BE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808480" y="1609896"/>
            <a:ext cx="4923896" cy="2781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 txBox="1">
            <a:spLocks noGrp="1"/>
          </p:cNvSpPr>
          <p:nvPr>
            <p:ph type="title"/>
          </p:nvPr>
        </p:nvSpPr>
        <p:spPr>
          <a:xfrm>
            <a:off x="685802" y="20608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many of these common Greek roots do you know?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2"/>
          <p:cNvSpPr txBox="1">
            <a:spLocks noGrp="1"/>
          </p:cNvSpPr>
          <p:nvPr>
            <p:ph type="title"/>
          </p:nvPr>
        </p:nvSpPr>
        <p:spPr>
          <a:xfrm>
            <a:off x="457200" y="3143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Honeycomb Harvest </a:t>
            </a:r>
            <a:endParaRPr dirty="0"/>
          </a:p>
        </p:txBody>
      </p:sp>
      <p:sp>
        <p:nvSpPr>
          <p:cNvPr id="97" name="Google Shape;97;p22"/>
          <p:cNvSpPr txBox="1">
            <a:spLocks noGrp="1"/>
          </p:cNvSpPr>
          <p:nvPr>
            <p:ph type="body" idx="1"/>
          </p:nvPr>
        </p:nvSpPr>
        <p:spPr>
          <a:xfrm>
            <a:off x="457199" y="1277017"/>
            <a:ext cx="5860473" cy="3599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" dirty="0"/>
              <a:t>With your group, read the words, definitions, and examples on all</a:t>
            </a:r>
            <a:r>
              <a:rPr lang="en-US" dirty="0"/>
              <a:t> </a:t>
            </a:r>
            <a:r>
              <a:rPr lang="en" dirty="0"/>
              <a:t>the cards.</a:t>
            </a:r>
            <a:endParaRPr dirty="0"/>
          </a:p>
          <a:p>
            <a:pPr marL="4572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" dirty="0"/>
              <a:t>Organize and arrange the hexagons so </a:t>
            </a:r>
            <a:r>
              <a:rPr lang="en-US" dirty="0"/>
              <a:t>that </a:t>
            </a:r>
            <a:r>
              <a:rPr lang="en" dirty="0"/>
              <a:t>the sides of related roots, their definitions, and English examples are touching to create a honeycomb effect.</a:t>
            </a:r>
            <a:endParaRPr dirty="0"/>
          </a:p>
          <a:p>
            <a:pPr marL="4572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" dirty="0"/>
              <a:t>Be prepared to justify and explain your decisions.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sz="1800" dirty="0"/>
          </a:p>
        </p:txBody>
      </p:sp>
      <p:pic>
        <p:nvPicPr>
          <p:cNvPr id="98" name="Google Shape;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95375">
            <a:off x="6468171" y="1020784"/>
            <a:ext cx="2141676" cy="277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Honeycomb Harvest Example</a:t>
            </a:r>
            <a:endParaRPr dirty="0"/>
          </a:p>
        </p:txBody>
      </p:sp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7712" y="1860713"/>
            <a:ext cx="1526476" cy="132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9756" y="2537238"/>
            <a:ext cx="1526476" cy="132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58929" y="3197633"/>
            <a:ext cx="1526476" cy="1320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0595" y="3197625"/>
            <a:ext cx="1526476" cy="1320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/>
        </p:nvSpPr>
        <p:spPr>
          <a:xfrm>
            <a:off x="3303616" y="2901825"/>
            <a:ext cx="681600" cy="2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ap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Root</a:t>
            </a:r>
            <a:endParaRPr sz="12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3"/>
          <p:cNvSpPr txBox="1"/>
          <p:nvPr/>
        </p:nvSpPr>
        <p:spPr>
          <a:xfrm>
            <a:off x="1952633" y="2250150"/>
            <a:ext cx="10224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/>
                <a:ea typeface="Calibri"/>
                <a:cs typeface="Calibri"/>
                <a:sym typeface="Calibri"/>
              </a:rPr>
              <a:t>Capture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English word</a:t>
            </a:r>
            <a:endParaRPr sz="12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3"/>
          <p:cNvSpPr txBox="1"/>
          <p:nvPr/>
        </p:nvSpPr>
        <p:spPr>
          <a:xfrm>
            <a:off x="4333984" y="3559638"/>
            <a:ext cx="976365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/>
                <a:ea typeface="Calibri"/>
                <a:cs typeface="Calibri"/>
                <a:sym typeface="Calibri"/>
              </a:rPr>
              <a:t>Take, 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" b="1" dirty="0">
                <a:latin typeface="Calibri"/>
                <a:ea typeface="Calibri"/>
                <a:cs typeface="Calibri"/>
                <a:sym typeface="Calibri"/>
              </a:rPr>
              <a:t>old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12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3"/>
          <p:cNvSpPr txBox="1"/>
          <p:nvPr/>
        </p:nvSpPr>
        <p:spPr>
          <a:xfrm>
            <a:off x="1888068" y="3556090"/>
            <a:ext cx="1138200" cy="4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/>
                <a:ea typeface="Calibri"/>
                <a:cs typeface="Calibri"/>
                <a:sym typeface="Calibri"/>
              </a:rPr>
              <a:t>Captive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English word</a:t>
            </a:r>
            <a:endParaRPr sz="12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512</Words>
  <Application>Microsoft Macintosh PowerPoint</Application>
  <PresentationFormat>On-screen Show (16:9)</PresentationFormat>
  <Paragraphs>53</Paragraphs>
  <Slides>14</Slides>
  <Notes>13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Noto Sans Symbols</vt:lpstr>
      <vt:lpstr>Arial</vt:lpstr>
      <vt:lpstr>Constantia</vt:lpstr>
      <vt:lpstr>Georgia</vt:lpstr>
      <vt:lpstr>Calibri</vt:lpstr>
      <vt:lpstr>LEARN theme</vt:lpstr>
      <vt:lpstr>PowerPoint Presentation</vt:lpstr>
      <vt:lpstr>“It’s All Greek to Me!” </vt:lpstr>
      <vt:lpstr>Learning Objectives</vt:lpstr>
      <vt:lpstr>Essential Questions</vt:lpstr>
      <vt:lpstr>Where do English words come from?</vt:lpstr>
      <vt:lpstr>PowerPoint Presentation</vt:lpstr>
      <vt:lpstr>How many of these common Greek roots do you know? </vt:lpstr>
      <vt:lpstr>Honeycomb Harvest </vt:lpstr>
      <vt:lpstr>Honeycomb Harvest Example</vt:lpstr>
      <vt:lpstr>Honeycomb Harvest - Activity Timer</vt:lpstr>
      <vt:lpstr>“What-Lighting” </vt:lpstr>
      <vt:lpstr>“What-Lighting” – Activity Timer</vt:lpstr>
      <vt:lpstr>Creative Writing Paragraph </vt:lpstr>
      <vt:lpstr>Don’t Forget!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All Greek to Me</dc:title>
  <dc:creator>K20 Center</dc:creator>
  <cp:lastModifiedBy>Gracia, Ann M.</cp:lastModifiedBy>
  <cp:revision>14</cp:revision>
  <dcterms:modified xsi:type="dcterms:W3CDTF">2024-09-12T18:38:24Z</dcterms:modified>
</cp:coreProperties>
</file>