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B4D1E-1ACB-4875-A0B8-6B6EF06BC53E}" v="2" dt="2023-07-27T15:53:21.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6" y="1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gler, Elijah B." userId="f8c51b32-9712-48c3-a3e3-6e02870c610e" providerId="ADAL" clId="{D0DB4D1E-1ACB-4875-A0B8-6B6EF06BC53E}"/>
    <pc:docChg chg="custSel modSld sldOrd">
      <pc:chgData name="Bigler, Elijah B." userId="f8c51b32-9712-48c3-a3e3-6e02870c610e" providerId="ADAL" clId="{D0DB4D1E-1ACB-4875-A0B8-6B6EF06BC53E}" dt="2023-07-27T15:53:15.288" v="454" actId="27636"/>
      <pc:docMkLst>
        <pc:docMk/>
      </pc:docMkLst>
      <pc:sldChg chg="modSp mod">
        <pc:chgData name="Bigler, Elijah B." userId="f8c51b32-9712-48c3-a3e3-6e02870c610e" providerId="ADAL" clId="{D0DB4D1E-1ACB-4875-A0B8-6B6EF06BC53E}" dt="2023-07-27T15:53:15.273" v="452" actId="27636"/>
        <pc:sldMkLst>
          <pc:docMk/>
          <pc:sldMk cId="0" sldId="259"/>
        </pc:sldMkLst>
        <pc:spChg chg="mod">
          <ac:chgData name="Bigler, Elijah B." userId="f8c51b32-9712-48c3-a3e3-6e02870c610e" providerId="ADAL" clId="{D0DB4D1E-1ACB-4875-A0B8-6B6EF06BC53E}" dt="2023-07-27T15:53:15.273" v="452" actId="27636"/>
          <ac:spMkLst>
            <pc:docMk/>
            <pc:sldMk cId="0" sldId="259"/>
            <ac:spMk id="123" creationId="{00000000-0000-0000-0000-000000000000}"/>
          </ac:spMkLst>
        </pc:spChg>
      </pc:sldChg>
      <pc:sldChg chg="modSp mod">
        <pc:chgData name="Bigler, Elijah B." userId="f8c51b32-9712-48c3-a3e3-6e02870c610e" providerId="ADAL" clId="{D0DB4D1E-1ACB-4875-A0B8-6B6EF06BC53E}" dt="2023-07-26T16:52:08.591" v="24" actId="20577"/>
        <pc:sldMkLst>
          <pc:docMk/>
          <pc:sldMk cId="0" sldId="260"/>
        </pc:sldMkLst>
        <pc:spChg chg="mod">
          <ac:chgData name="Bigler, Elijah B." userId="f8c51b32-9712-48c3-a3e3-6e02870c610e" providerId="ADAL" clId="{D0DB4D1E-1ACB-4875-A0B8-6B6EF06BC53E}" dt="2023-07-26T16:52:08.591" v="24" actId="20577"/>
          <ac:spMkLst>
            <pc:docMk/>
            <pc:sldMk cId="0" sldId="260"/>
            <ac:spMk id="128" creationId="{00000000-0000-0000-0000-000000000000}"/>
          </ac:spMkLst>
        </pc:spChg>
        <pc:spChg chg="mod">
          <ac:chgData name="Bigler, Elijah B." userId="f8c51b32-9712-48c3-a3e3-6e02870c610e" providerId="ADAL" clId="{D0DB4D1E-1ACB-4875-A0B8-6B6EF06BC53E}" dt="2023-07-26T16:51:50.948" v="3" actId="20577"/>
          <ac:spMkLst>
            <pc:docMk/>
            <pc:sldMk cId="0" sldId="260"/>
            <ac:spMk id="129" creationId="{00000000-0000-0000-0000-000000000000}"/>
          </ac:spMkLst>
        </pc:spChg>
      </pc:sldChg>
      <pc:sldChg chg="modSp mod">
        <pc:chgData name="Bigler, Elijah B." userId="f8c51b32-9712-48c3-a3e3-6e02870c610e" providerId="ADAL" clId="{D0DB4D1E-1ACB-4875-A0B8-6B6EF06BC53E}" dt="2023-07-26T16:54:15.351" v="132" actId="20577"/>
        <pc:sldMkLst>
          <pc:docMk/>
          <pc:sldMk cId="0" sldId="261"/>
        </pc:sldMkLst>
        <pc:spChg chg="mod">
          <ac:chgData name="Bigler, Elijah B." userId="f8c51b32-9712-48c3-a3e3-6e02870c610e" providerId="ADAL" clId="{D0DB4D1E-1ACB-4875-A0B8-6B6EF06BC53E}" dt="2023-07-26T16:53:59.190" v="89" actId="20577"/>
          <ac:spMkLst>
            <pc:docMk/>
            <pc:sldMk cId="0" sldId="261"/>
            <ac:spMk id="134" creationId="{00000000-0000-0000-0000-000000000000}"/>
          </ac:spMkLst>
        </pc:spChg>
        <pc:spChg chg="mod">
          <ac:chgData name="Bigler, Elijah B." userId="f8c51b32-9712-48c3-a3e3-6e02870c610e" providerId="ADAL" clId="{D0DB4D1E-1ACB-4875-A0B8-6B6EF06BC53E}" dt="2023-07-26T16:54:15.351" v="132" actId="20577"/>
          <ac:spMkLst>
            <pc:docMk/>
            <pc:sldMk cId="0" sldId="261"/>
            <ac:spMk id="135" creationId="{00000000-0000-0000-0000-000000000000}"/>
          </ac:spMkLst>
        </pc:spChg>
      </pc:sldChg>
      <pc:sldChg chg="modSp mod">
        <pc:chgData name="Bigler, Elijah B." userId="f8c51b32-9712-48c3-a3e3-6e02870c610e" providerId="ADAL" clId="{D0DB4D1E-1ACB-4875-A0B8-6B6EF06BC53E}" dt="2023-07-26T16:58:43.732" v="135" actId="20577"/>
        <pc:sldMkLst>
          <pc:docMk/>
          <pc:sldMk cId="0" sldId="262"/>
        </pc:sldMkLst>
        <pc:spChg chg="mod">
          <ac:chgData name="Bigler, Elijah B." userId="f8c51b32-9712-48c3-a3e3-6e02870c610e" providerId="ADAL" clId="{D0DB4D1E-1ACB-4875-A0B8-6B6EF06BC53E}" dt="2023-07-26T16:58:43.732" v="135" actId="20577"/>
          <ac:spMkLst>
            <pc:docMk/>
            <pc:sldMk cId="0" sldId="262"/>
            <ac:spMk id="140" creationId="{00000000-0000-0000-0000-000000000000}"/>
          </ac:spMkLst>
        </pc:spChg>
      </pc:sldChg>
      <pc:sldChg chg="modSp mod">
        <pc:chgData name="Bigler, Elijah B." userId="f8c51b32-9712-48c3-a3e3-6e02870c610e" providerId="ADAL" clId="{D0DB4D1E-1ACB-4875-A0B8-6B6EF06BC53E}" dt="2023-07-26T17:00:12.955" v="149" actId="313"/>
        <pc:sldMkLst>
          <pc:docMk/>
          <pc:sldMk cId="0" sldId="263"/>
        </pc:sldMkLst>
        <pc:spChg chg="mod">
          <ac:chgData name="Bigler, Elijah B." userId="f8c51b32-9712-48c3-a3e3-6e02870c610e" providerId="ADAL" clId="{D0DB4D1E-1ACB-4875-A0B8-6B6EF06BC53E}" dt="2023-07-26T16:59:57.382" v="137" actId="313"/>
          <ac:spMkLst>
            <pc:docMk/>
            <pc:sldMk cId="0" sldId="263"/>
            <ac:spMk id="147" creationId="{00000000-0000-0000-0000-000000000000}"/>
          </ac:spMkLst>
        </pc:spChg>
        <pc:spChg chg="mod">
          <ac:chgData name="Bigler, Elijah B." userId="f8c51b32-9712-48c3-a3e3-6e02870c610e" providerId="ADAL" clId="{D0DB4D1E-1ACB-4875-A0B8-6B6EF06BC53E}" dt="2023-07-26T17:00:12.955" v="149" actId="313"/>
          <ac:spMkLst>
            <pc:docMk/>
            <pc:sldMk cId="0" sldId="263"/>
            <ac:spMk id="148" creationId="{00000000-0000-0000-0000-000000000000}"/>
          </ac:spMkLst>
        </pc:spChg>
      </pc:sldChg>
      <pc:sldChg chg="modSp mod">
        <pc:chgData name="Bigler, Elijah B." userId="f8c51b32-9712-48c3-a3e3-6e02870c610e" providerId="ADAL" clId="{D0DB4D1E-1ACB-4875-A0B8-6B6EF06BC53E}" dt="2023-07-26T17:06:46.997" v="235" actId="313"/>
        <pc:sldMkLst>
          <pc:docMk/>
          <pc:sldMk cId="0" sldId="264"/>
        </pc:sldMkLst>
        <pc:spChg chg="mod">
          <ac:chgData name="Bigler, Elijah B." userId="f8c51b32-9712-48c3-a3e3-6e02870c610e" providerId="ADAL" clId="{D0DB4D1E-1ACB-4875-A0B8-6B6EF06BC53E}" dt="2023-07-26T17:03:11.953" v="229" actId="20577"/>
          <ac:spMkLst>
            <pc:docMk/>
            <pc:sldMk cId="0" sldId="264"/>
            <ac:spMk id="153" creationId="{00000000-0000-0000-0000-000000000000}"/>
          </ac:spMkLst>
        </pc:spChg>
        <pc:spChg chg="mod">
          <ac:chgData name="Bigler, Elijah B." userId="f8c51b32-9712-48c3-a3e3-6e02870c610e" providerId="ADAL" clId="{D0DB4D1E-1ACB-4875-A0B8-6B6EF06BC53E}" dt="2023-07-26T17:06:46.997" v="235" actId="313"/>
          <ac:spMkLst>
            <pc:docMk/>
            <pc:sldMk cId="0" sldId="264"/>
            <ac:spMk id="154" creationId="{00000000-0000-0000-0000-000000000000}"/>
          </ac:spMkLst>
        </pc:spChg>
      </pc:sldChg>
      <pc:sldChg chg="modSp mod">
        <pc:chgData name="Bigler, Elijah B." userId="f8c51b32-9712-48c3-a3e3-6e02870c610e" providerId="ADAL" clId="{D0DB4D1E-1ACB-4875-A0B8-6B6EF06BC53E}" dt="2023-07-26T17:07:20.794" v="257" actId="20577"/>
        <pc:sldMkLst>
          <pc:docMk/>
          <pc:sldMk cId="0" sldId="265"/>
        </pc:sldMkLst>
        <pc:spChg chg="mod">
          <ac:chgData name="Bigler, Elijah B." userId="f8c51b32-9712-48c3-a3e3-6e02870c610e" providerId="ADAL" clId="{D0DB4D1E-1ACB-4875-A0B8-6B6EF06BC53E}" dt="2023-07-26T17:07:20.794" v="257" actId="20577"/>
          <ac:spMkLst>
            <pc:docMk/>
            <pc:sldMk cId="0" sldId="265"/>
            <ac:spMk id="159" creationId="{00000000-0000-0000-0000-000000000000}"/>
          </ac:spMkLst>
        </pc:spChg>
        <pc:spChg chg="mod">
          <ac:chgData name="Bigler, Elijah B." userId="f8c51b32-9712-48c3-a3e3-6e02870c610e" providerId="ADAL" clId="{D0DB4D1E-1ACB-4875-A0B8-6B6EF06BC53E}" dt="2023-07-26T17:06:55.775" v="243" actId="313"/>
          <ac:spMkLst>
            <pc:docMk/>
            <pc:sldMk cId="0" sldId="265"/>
            <ac:spMk id="160" creationId="{00000000-0000-0000-0000-000000000000}"/>
          </ac:spMkLst>
        </pc:spChg>
      </pc:sldChg>
      <pc:sldChg chg="delSp modSp mod">
        <pc:chgData name="Bigler, Elijah B." userId="f8c51b32-9712-48c3-a3e3-6e02870c610e" providerId="ADAL" clId="{D0DB4D1E-1ACB-4875-A0B8-6B6EF06BC53E}" dt="2023-07-27T15:12:20.254" v="361" actId="478"/>
        <pc:sldMkLst>
          <pc:docMk/>
          <pc:sldMk cId="0" sldId="266"/>
        </pc:sldMkLst>
        <pc:spChg chg="del mod">
          <ac:chgData name="Bigler, Elijah B." userId="f8c51b32-9712-48c3-a3e3-6e02870c610e" providerId="ADAL" clId="{D0DB4D1E-1ACB-4875-A0B8-6B6EF06BC53E}" dt="2023-07-27T15:12:20.254" v="361" actId="478"/>
          <ac:spMkLst>
            <pc:docMk/>
            <pc:sldMk cId="0" sldId="266"/>
            <ac:spMk id="167" creationId="{00000000-0000-0000-0000-000000000000}"/>
          </ac:spMkLst>
        </pc:spChg>
      </pc:sldChg>
      <pc:sldChg chg="modSp mod">
        <pc:chgData name="Bigler, Elijah B." userId="f8c51b32-9712-48c3-a3e3-6e02870c610e" providerId="ADAL" clId="{D0DB4D1E-1ACB-4875-A0B8-6B6EF06BC53E}" dt="2023-07-26T19:36:57.326" v="284" actId="20577"/>
        <pc:sldMkLst>
          <pc:docMk/>
          <pc:sldMk cId="0" sldId="268"/>
        </pc:sldMkLst>
        <pc:spChg chg="mod">
          <ac:chgData name="Bigler, Elijah B." userId="f8c51b32-9712-48c3-a3e3-6e02870c610e" providerId="ADAL" clId="{D0DB4D1E-1ACB-4875-A0B8-6B6EF06BC53E}" dt="2023-07-26T19:36:57.326" v="284" actId="20577"/>
          <ac:spMkLst>
            <pc:docMk/>
            <pc:sldMk cId="0" sldId="268"/>
            <ac:spMk id="180" creationId="{00000000-0000-0000-0000-000000000000}"/>
          </ac:spMkLst>
        </pc:spChg>
      </pc:sldChg>
      <pc:sldChg chg="modSp mod">
        <pc:chgData name="Bigler, Elijah B." userId="f8c51b32-9712-48c3-a3e3-6e02870c610e" providerId="ADAL" clId="{D0DB4D1E-1ACB-4875-A0B8-6B6EF06BC53E}" dt="2023-07-27T15:06:10.018" v="349" actId="313"/>
        <pc:sldMkLst>
          <pc:docMk/>
          <pc:sldMk cId="0" sldId="269"/>
        </pc:sldMkLst>
        <pc:spChg chg="mod">
          <ac:chgData name="Bigler, Elijah B." userId="f8c51b32-9712-48c3-a3e3-6e02870c610e" providerId="ADAL" clId="{D0DB4D1E-1ACB-4875-A0B8-6B6EF06BC53E}" dt="2023-07-26T19:34:21.284" v="262" actId="20577"/>
          <ac:spMkLst>
            <pc:docMk/>
            <pc:sldMk cId="0" sldId="269"/>
            <ac:spMk id="186" creationId="{00000000-0000-0000-0000-000000000000}"/>
          </ac:spMkLst>
        </pc:spChg>
        <pc:spChg chg="mod">
          <ac:chgData name="Bigler, Elijah B." userId="f8c51b32-9712-48c3-a3e3-6e02870c610e" providerId="ADAL" clId="{D0DB4D1E-1ACB-4875-A0B8-6B6EF06BC53E}" dt="2023-07-27T15:06:10.018" v="349" actId="313"/>
          <ac:spMkLst>
            <pc:docMk/>
            <pc:sldMk cId="0" sldId="269"/>
            <ac:spMk id="187" creationId="{00000000-0000-0000-0000-000000000000}"/>
          </ac:spMkLst>
        </pc:spChg>
      </pc:sldChg>
      <pc:sldChg chg="modSp mod">
        <pc:chgData name="Bigler, Elijah B." userId="f8c51b32-9712-48c3-a3e3-6e02870c610e" providerId="ADAL" clId="{D0DB4D1E-1ACB-4875-A0B8-6B6EF06BC53E}" dt="2023-07-27T15:10:10.958" v="356" actId="20577"/>
        <pc:sldMkLst>
          <pc:docMk/>
          <pc:sldMk cId="0" sldId="270"/>
        </pc:sldMkLst>
        <pc:spChg chg="mod">
          <ac:chgData name="Bigler, Elijah B." userId="f8c51b32-9712-48c3-a3e3-6e02870c610e" providerId="ADAL" clId="{D0DB4D1E-1ACB-4875-A0B8-6B6EF06BC53E}" dt="2023-07-27T15:10:10.958" v="356" actId="20577"/>
          <ac:spMkLst>
            <pc:docMk/>
            <pc:sldMk cId="0" sldId="270"/>
            <ac:spMk id="192" creationId="{00000000-0000-0000-0000-000000000000}"/>
          </ac:spMkLst>
        </pc:spChg>
        <pc:spChg chg="mod">
          <ac:chgData name="Bigler, Elijah B." userId="f8c51b32-9712-48c3-a3e3-6e02870c610e" providerId="ADAL" clId="{D0DB4D1E-1ACB-4875-A0B8-6B6EF06BC53E}" dt="2023-07-27T15:09:02.335" v="355" actId="313"/>
          <ac:spMkLst>
            <pc:docMk/>
            <pc:sldMk cId="0" sldId="270"/>
            <ac:spMk id="193" creationId="{00000000-0000-0000-0000-000000000000}"/>
          </ac:spMkLst>
        </pc:spChg>
      </pc:sldChg>
      <pc:sldChg chg="delSp modSp mod">
        <pc:chgData name="Bigler, Elijah B." userId="f8c51b32-9712-48c3-a3e3-6e02870c610e" providerId="ADAL" clId="{D0DB4D1E-1ACB-4875-A0B8-6B6EF06BC53E}" dt="2023-07-27T15:53:15.273" v="453" actId="27636"/>
        <pc:sldMkLst>
          <pc:docMk/>
          <pc:sldMk cId="0" sldId="271"/>
        </pc:sldMkLst>
        <pc:spChg chg="mod">
          <ac:chgData name="Bigler, Elijah B." userId="f8c51b32-9712-48c3-a3e3-6e02870c610e" providerId="ADAL" clId="{D0DB4D1E-1ACB-4875-A0B8-6B6EF06BC53E}" dt="2023-07-26T19:40:14.043" v="311" actId="20577"/>
          <ac:spMkLst>
            <pc:docMk/>
            <pc:sldMk cId="0" sldId="271"/>
            <ac:spMk id="198" creationId="{00000000-0000-0000-0000-000000000000}"/>
          </ac:spMkLst>
        </pc:spChg>
        <pc:spChg chg="mod">
          <ac:chgData name="Bigler, Elijah B." userId="f8c51b32-9712-48c3-a3e3-6e02870c610e" providerId="ADAL" clId="{D0DB4D1E-1ACB-4875-A0B8-6B6EF06BC53E}" dt="2023-07-27T15:53:15.273" v="453" actId="27636"/>
          <ac:spMkLst>
            <pc:docMk/>
            <pc:sldMk cId="0" sldId="271"/>
            <ac:spMk id="199" creationId="{00000000-0000-0000-0000-000000000000}"/>
          </ac:spMkLst>
        </pc:spChg>
        <pc:spChg chg="del mod">
          <ac:chgData name="Bigler, Elijah B." userId="f8c51b32-9712-48c3-a3e3-6e02870c610e" providerId="ADAL" clId="{D0DB4D1E-1ACB-4875-A0B8-6B6EF06BC53E}" dt="2023-07-27T15:12:05.790" v="358" actId="478"/>
          <ac:spMkLst>
            <pc:docMk/>
            <pc:sldMk cId="0" sldId="271"/>
            <ac:spMk id="200" creationId="{00000000-0000-0000-0000-000000000000}"/>
          </ac:spMkLst>
        </pc:spChg>
      </pc:sldChg>
      <pc:sldChg chg="modSp mod">
        <pc:chgData name="Bigler, Elijah B." userId="f8c51b32-9712-48c3-a3e3-6e02870c610e" providerId="ADAL" clId="{D0DB4D1E-1ACB-4875-A0B8-6B6EF06BC53E}" dt="2023-07-27T15:13:56.811" v="378" actId="403"/>
        <pc:sldMkLst>
          <pc:docMk/>
          <pc:sldMk cId="0" sldId="272"/>
        </pc:sldMkLst>
        <pc:spChg chg="mod">
          <ac:chgData name="Bigler, Elijah B." userId="f8c51b32-9712-48c3-a3e3-6e02870c610e" providerId="ADAL" clId="{D0DB4D1E-1ACB-4875-A0B8-6B6EF06BC53E}" dt="2023-07-26T19:37:10.375" v="290" actId="20577"/>
          <ac:spMkLst>
            <pc:docMk/>
            <pc:sldMk cId="0" sldId="272"/>
            <ac:spMk id="206" creationId="{00000000-0000-0000-0000-000000000000}"/>
          </ac:spMkLst>
        </pc:spChg>
        <pc:spChg chg="mod">
          <ac:chgData name="Bigler, Elijah B." userId="f8c51b32-9712-48c3-a3e3-6e02870c610e" providerId="ADAL" clId="{D0DB4D1E-1ACB-4875-A0B8-6B6EF06BC53E}" dt="2023-07-27T15:13:56.811" v="378" actId="403"/>
          <ac:spMkLst>
            <pc:docMk/>
            <pc:sldMk cId="0" sldId="272"/>
            <ac:spMk id="207" creationId="{00000000-0000-0000-0000-000000000000}"/>
          </ac:spMkLst>
        </pc:spChg>
      </pc:sldChg>
      <pc:sldChg chg="modSp mod">
        <pc:chgData name="Bigler, Elijah B." userId="f8c51b32-9712-48c3-a3e3-6e02870c610e" providerId="ADAL" clId="{D0DB4D1E-1ACB-4875-A0B8-6B6EF06BC53E}" dt="2023-07-27T15:42:42.032" v="444" actId="1076"/>
        <pc:sldMkLst>
          <pc:docMk/>
          <pc:sldMk cId="0" sldId="274"/>
        </pc:sldMkLst>
        <pc:spChg chg="mod">
          <ac:chgData name="Bigler, Elijah B." userId="f8c51b32-9712-48c3-a3e3-6e02870c610e" providerId="ADAL" clId="{D0DB4D1E-1ACB-4875-A0B8-6B6EF06BC53E}" dt="2023-07-27T15:42:31.330" v="443" actId="20577"/>
          <ac:spMkLst>
            <pc:docMk/>
            <pc:sldMk cId="0" sldId="274"/>
            <ac:spMk id="224" creationId="{00000000-0000-0000-0000-000000000000}"/>
          </ac:spMkLst>
        </pc:spChg>
        <pc:picChg chg="mod">
          <ac:chgData name="Bigler, Elijah B." userId="f8c51b32-9712-48c3-a3e3-6e02870c610e" providerId="ADAL" clId="{D0DB4D1E-1ACB-4875-A0B8-6B6EF06BC53E}" dt="2023-07-27T15:42:42.032" v="444" actId="1076"/>
          <ac:picMkLst>
            <pc:docMk/>
            <pc:sldMk cId="0" sldId="274"/>
            <ac:picMk id="226" creationId="{00000000-0000-0000-0000-000000000000}"/>
          </ac:picMkLst>
        </pc:picChg>
      </pc:sldChg>
      <pc:sldChg chg="modSp mod">
        <pc:chgData name="Bigler, Elijah B." userId="f8c51b32-9712-48c3-a3e3-6e02870c610e" providerId="ADAL" clId="{D0DB4D1E-1ACB-4875-A0B8-6B6EF06BC53E}" dt="2023-07-27T15:43:08.013" v="445" actId="20577"/>
        <pc:sldMkLst>
          <pc:docMk/>
          <pc:sldMk cId="0" sldId="275"/>
        </pc:sldMkLst>
        <pc:spChg chg="mod">
          <ac:chgData name="Bigler, Elijah B." userId="f8c51b32-9712-48c3-a3e3-6e02870c610e" providerId="ADAL" clId="{D0DB4D1E-1ACB-4875-A0B8-6B6EF06BC53E}" dt="2023-07-27T15:43:08.013" v="445" actId="20577"/>
          <ac:spMkLst>
            <pc:docMk/>
            <pc:sldMk cId="0" sldId="275"/>
            <ac:spMk id="231" creationId="{00000000-0000-0000-0000-000000000000}"/>
          </ac:spMkLst>
        </pc:spChg>
      </pc:sldChg>
      <pc:sldChg chg="modSp mod ord modNotes">
        <pc:chgData name="Bigler, Elijah B." userId="f8c51b32-9712-48c3-a3e3-6e02870c610e" providerId="ADAL" clId="{D0DB4D1E-1ACB-4875-A0B8-6B6EF06BC53E}" dt="2023-07-27T15:53:15.288" v="454" actId="27636"/>
        <pc:sldMkLst>
          <pc:docMk/>
          <pc:sldMk cId="0" sldId="278"/>
        </pc:sldMkLst>
        <pc:spChg chg="mod">
          <ac:chgData name="Bigler, Elijah B." userId="f8c51b32-9712-48c3-a3e3-6e02870c610e" providerId="ADAL" clId="{D0DB4D1E-1ACB-4875-A0B8-6B6EF06BC53E}" dt="2023-07-27T15:53:15.288" v="454" actId="27636"/>
          <ac:spMkLst>
            <pc:docMk/>
            <pc:sldMk cId="0" sldId="278"/>
            <ac:spMk id="249" creationId="{00000000-0000-0000-0000-000000000000}"/>
          </ac:spMkLst>
        </pc:spChg>
      </pc:sldChg>
      <pc:sldChg chg="addSp delSp modSp mod">
        <pc:chgData name="Bigler, Elijah B." userId="f8c51b32-9712-48c3-a3e3-6e02870c610e" providerId="ADAL" clId="{D0DB4D1E-1ACB-4875-A0B8-6B6EF06BC53E}" dt="2023-07-27T15:50:56.525" v="451" actId="478"/>
        <pc:sldMkLst>
          <pc:docMk/>
          <pc:sldMk cId="0" sldId="279"/>
        </pc:sldMkLst>
        <pc:spChg chg="add del mod">
          <ac:chgData name="Bigler, Elijah B." userId="f8c51b32-9712-48c3-a3e3-6e02870c610e" providerId="ADAL" clId="{D0DB4D1E-1ACB-4875-A0B8-6B6EF06BC53E}" dt="2023-07-27T15:50:56.525" v="451" actId="478"/>
          <ac:spMkLst>
            <pc:docMk/>
            <pc:sldMk cId="0" sldId="279"/>
            <ac:spMk id="3" creationId="{77B918A0-6525-0D88-30EA-F35A1C2644BE}"/>
          </ac:spMkLst>
        </pc:spChg>
        <pc:spChg chg="del">
          <ac:chgData name="Bigler, Elijah B." userId="f8c51b32-9712-48c3-a3e3-6e02870c610e" providerId="ADAL" clId="{D0DB4D1E-1ACB-4875-A0B8-6B6EF06BC53E}" dt="2023-07-27T15:50:52.264" v="450" actId="478"/>
          <ac:spMkLst>
            <pc:docMk/>
            <pc:sldMk cId="0" sldId="279"/>
            <ac:spMk id="2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6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6e3e9343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26e3e9343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6e3e9343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6e3e9343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YouTube. (2015, September 20). </a:t>
            </a:r>
            <a:r>
              <a:rPr lang="en-US" i="1"/>
              <a:t>Homeschool science experiment: Properties of light, Gummy Bears, biggest misconceptions kids have</a:t>
            </a:r>
            <a:r>
              <a:rPr lang="en-US"/>
              <a:t>. YouTube. https://www.youtube.com/watch?v=lSRaJTzY0go </a:t>
            </a:r>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6e3e9343c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26e3e9343c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i="1"/>
              <a:t>File:color circle (RGB).SVG</a:t>
            </a:r>
            <a:r>
              <a:rPr lang="en-US"/>
              <a:t>. Wikimedia Commons. (n.d.). https://commons.wikimedia.org/wiki/File:Color_circle_(RGB).svg </a:t>
            </a:r>
            <a:endParaRPr/>
          </a:p>
          <a:p>
            <a:pPr marL="0" lvl="0" indent="0" algn="l" rtl="0">
              <a:spcBef>
                <a:spcPts val="120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6e3e9343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26e3e9343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i="1"/>
              <a:t>File:color circle (RGB).SVG</a:t>
            </a:r>
            <a:r>
              <a:rPr lang="en-US"/>
              <a:t>. Wikimedia Commons. (n.d.). https://commons.wikimedia.org/wiki/File:Color_circle_(RGB).svg </a:t>
            </a:r>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6e3e9343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6e3e934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6e3e9343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26e3e9343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1fd54bec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i="1"/>
              <a:t>Absorption spectra with light source of selected metal ions.</a:t>
            </a:r>
            <a:r>
              <a:rPr lang="en-US"/>
              <a:t> YouTube. (2013, December 10). https://youtu.be/Jhb_RSiWnhk </a:t>
            </a:r>
            <a:endParaRPr/>
          </a:p>
          <a:p>
            <a:pPr marL="0" lvl="0" indent="0" algn="l" rtl="0">
              <a:lnSpc>
                <a:spcPct val="115000"/>
              </a:lnSpc>
              <a:spcBef>
                <a:spcPts val="1200"/>
              </a:spcBef>
              <a:spcAft>
                <a:spcPts val="0"/>
              </a:spcAft>
              <a:buNone/>
            </a:pPr>
            <a:endParaRPr i="1"/>
          </a:p>
          <a:p>
            <a:pPr marL="0" lvl="0" indent="0" algn="l" rtl="0">
              <a:spcBef>
                <a:spcPts val="1200"/>
              </a:spcBef>
              <a:spcAft>
                <a:spcPts val="0"/>
              </a:spcAft>
              <a:buNone/>
            </a:pPr>
            <a:endParaRPr/>
          </a:p>
        </p:txBody>
      </p:sp>
      <p:sp>
        <p:nvSpPr>
          <p:cNvPr id="196" name="Google Shape;196;g251fd54bec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File:color circle (RGB).SVG</a:t>
            </a:r>
            <a:r>
              <a:rPr lang="en-US"/>
              <a:t>. Wikimedia Commons. (n.d.). https://commons.wikimedia.org/wiki/File:Color_circle_(RGB).svg </a:t>
            </a:r>
            <a:endParaRPr/>
          </a:p>
          <a:p>
            <a:pPr marL="0" lvl="0" indent="0" algn="l" rtl="0">
              <a:spcBef>
                <a:spcPts val="120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26e3e9343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26e3e9343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6e3e9343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6e3e9343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6e3e9343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26e3e9343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6e3e9343c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26e3e9343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26e3e9343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26e3e9343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26e3e9343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26e3e9343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296c984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296c984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YouTube. (2011, March 11). </a:t>
            </a:r>
            <a:r>
              <a:rPr lang="en-US" i="1"/>
              <a:t>Spectroscopy of stars - wonders of the universe: Stardust - BBC Two</a:t>
            </a:r>
            <a:r>
              <a:rPr lang="en-US"/>
              <a:t>. YouTube. https://www.youtube.com/watch?v=n_KyYFYNvpI </a:t>
            </a:r>
            <a:endParaRPr/>
          </a:p>
          <a:p>
            <a:pPr marL="0" lvl="0" indent="0" algn="l" rtl="0">
              <a:spcBef>
                <a:spcPts val="12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26e3e9343c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26e3e9343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K20 Center. (n.d.). What Did I Learn Today?. strategies. Retrieved from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https://learn.k20center.ou.edu/strategy/169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6e3e9343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6e3e9343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6e3e9343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26e3e9343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US"/>
              <a:t>K20 Center. (n.d.). I notice, I wonder. strategies. Retrieved from https://learn.k20center.ou.edu/strategy/180</a:t>
            </a: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6e3e934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6e3e934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6e3e934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26e3e934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1" name="Google Shape;61;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3" name="Google Shape;63;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7" name="Google Shape;67;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 name="Google Shape;69;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 name="Google Shape;74;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5"/>
        <p:cNvGrpSpPr/>
        <p:nvPr/>
      </p:nvGrpSpPr>
      <p:grpSpPr>
        <a:xfrm>
          <a:off x="0" y="0"/>
          <a:ext cx="0" cy="0"/>
          <a:chOff x="0" y="0"/>
          <a:chExt cx="0" cy="0"/>
        </a:xfrm>
      </p:grpSpPr>
      <p:pic>
        <p:nvPicPr>
          <p:cNvPr id="76" name="Google Shape;7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8" name="Google Shape;78;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9" name="Google Shape;19;p4"/>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pic>
        <p:nvPicPr>
          <p:cNvPr id="20" name="Google Shape;20;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5" name="Google Shape;25;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pic>
        <p:nvPicPr>
          <p:cNvPr id="26" name="Google Shape;26;p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p6"/>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 name="Google Shape;29;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32" name="Google Shape;32;p6"/>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3" name="Google Shape;33;p6" descr="A picture containing icon&#10;&#10;Description automatically generated"/>
          <p:cNvPicPr preferRelativeResize="0"/>
          <p:nvPr/>
        </p:nvPicPr>
        <p:blipFill rotWithShape="1">
          <a:blip r:embed="rId3">
            <a:alphaModFix/>
          </a:blip>
          <a:srcRect l="34179" t="21571" r="32617" b="56088"/>
          <a:stretch/>
        </p:blipFill>
        <p:spPr>
          <a:xfrm>
            <a:off x="1567134" y="1352281"/>
            <a:ext cx="639651" cy="536620"/>
          </a:xfrm>
          <a:prstGeom prst="rect">
            <a:avLst/>
          </a:prstGeom>
          <a:solidFill>
            <a:srgbClr val="1C3C58"/>
          </a:solidFill>
          <a:ln>
            <a:noFill/>
          </a:ln>
        </p:spPr>
      </p:pic>
      <p:pic>
        <p:nvPicPr>
          <p:cNvPr id="34" name="Google Shape;34;p6"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8" name="Google Shape;38;p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39" name="Google Shape;39;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8" name="Google Shape;48;p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49" name="Google Shape;49;p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5" name="Google Shape;55;p1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lSRaJTzY0go"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hb_RSiWnhk"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n_KyYFYNvp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body" idx="1"/>
          </p:nvPr>
        </p:nvSpPr>
        <p:spPr>
          <a:xfrm>
            <a:off x="457200" y="1074200"/>
            <a:ext cx="8229600" cy="3669300"/>
          </a:xfrm>
          <a:prstGeom prst="rect">
            <a:avLst/>
          </a:prstGeom>
        </p:spPr>
        <p:txBody>
          <a:bodyPr spcFirstLastPara="1" wrap="square" lIns="91425" tIns="45700" rIns="91425" bIns="45700" anchor="t" anchorCtr="0">
            <a:normAutofit fontScale="92500" lnSpcReduction="10000"/>
          </a:bodyPr>
          <a:lstStyle/>
          <a:p>
            <a:pPr marL="457200" lvl="0" indent="-393700" algn="l" rtl="0">
              <a:spcBef>
                <a:spcPts val="520"/>
              </a:spcBef>
              <a:spcAft>
                <a:spcPts val="0"/>
              </a:spcAft>
              <a:buSzPts val="2600"/>
              <a:buAutoNum type="arabicPeriod"/>
            </a:pPr>
            <a:r>
              <a:rPr lang="en-US" dirty="0"/>
              <a:t>Line up the gummy bears on a table.</a:t>
            </a:r>
            <a:endParaRPr dirty="0"/>
          </a:p>
          <a:p>
            <a:pPr marL="457200" lvl="0" indent="-393700" algn="l" rtl="0">
              <a:spcBef>
                <a:spcPts val="0"/>
              </a:spcBef>
              <a:spcAft>
                <a:spcPts val="0"/>
              </a:spcAft>
              <a:buSzPts val="2600"/>
              <a:buAutoNum type="arabicPeriod"/>
            </a:pPr>
            <a:r>
              <a:rPr lang="en-US" dirty="0"/>
              <a:t>Place the note card behind the gummy bears, on its edge, against a wall or object.</a:t>
            </a:r>
            <a:endParaRPr dirty="0"/>
          </a:p>
          <a:p>
            <a:pPr marL="457200" lvl="0" indent="-393700" algn="l" rtl="0">
              <a:spcBef>
                <a:spcPts val="0"/>
              </a:spcBef>
              <a:spcAft>
                <a:spcPts val="0"/>
              </a:spcAft>
              <a:buSzPts val="2600"/>
              <a:buAutoNum type="arabicPeriod"/>
            </a:pPr>
            <a:r>
              <a:rPr lang="en-US" dirty="0"/>
              <a:t>Shine the red light through each gummy bear one at a time and record your observations and question in your Science notebook.</a:t>
            </a:r>
            <a:endParaRPr dirty="0"/>
          </a:p>
          <a:p>
            <a:pPr marL="457200" lvl="0" indent="-393700" algn="l" rtl="0">
              <a:spcBef>
                <a:spcPts val="0"/>
              </a:spcBef>
              <a:spcAft>
                <a:spcPts val="0"/>
              </a:spcAft>
              <a:buSzPts val="2600"/>
              <a:buAutoNum type="arabicPeriod"/>
            </a:pPr>
            <a:r>
              <a:rPr lang="en-US" dirty="0"/>
              <a:t>Shine the green light through each gummy bear one at a time and record your observations and questions.</a:t>
            </a:r>
            <a:endParaRPr dirty="0"/>
          </a:p>
          <a:p>
            <a:pPr marL="457200" lvl="0" indent="-393700" algn="l" rtl="0">
              <a:spcBef>
                <a:spcPts val="0"/>
              </a:spcBef>
              <a:spcAft>
                <a:spcPts val="0"/>
              </a:spcAft>
              <a:buSzPts val="2600"/>
              <a:buAutoNum type="arabicPeriod"/>
            </a:pPr>
            <a:r>
              <a:rPr lang="en-US" dirty="0"/>
              <a:t>Shine the white light through each gummy bear one at a time and record your observations and questions.</a:t>
            </a:r>
            <a:endParaRPr dirty="0"/>
          </a:p>
          <a:p>
            <a:pPr marL="0" lvl="0" indent="0" algn="l" rtl="0">
              <a:spcBef>
                <a:spcPts val="520"/>
              </a:spcBef>
              <a:spcAft>
                <a:spcPts val="0"/>
              </a:spcAft>
              <a:buClr>
                <a:schemeClr val="dk1"/>
              </a:buClr>
              <a:buSzPts val="1100"/>
              <a:buFont typeface="Arial"/>
              <a:buNone/>
            </a:pPr>
            <a:endParaRPr dirty="0"/>
          </a:p>
        </p:txBody>
      </p:sp>
      <p:sp>
        <p:nvSpPr>
          <p:cNvPr id="160" name="Google Shape;160;p30"/>
          <p:cNvSpPr txBox="1">
            <a:spLocks noGrp="1"/>
          </p:cNvSpPr>
          <p:nvPr>
            <p:ph type="title"/>
          </p:nvPr>
        </p:nvSpPr>
        <p:spPr>
          <a:xfrm>
            <a:off x="457200" y="307249"/>
            <a:ext cx="8229600" cy="5370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dirty="0"/>
              <a:t>Procedure for “Gummed Up Photons”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Gummy Bear Video</a:t>
            </a:r>
            <a:endParaRPr/>
          </a:p>
        </p:txBody>
      </p:sp>
      <p:pic>
        <p:nvPicPr>
          <p:cNvPr id="166" name="Google Shape;166;p31" descr="Gummy bears are a great way to bust one of the common misconceptions about light reflection. &#10;&#10;The misconception is this: most students think that color is a property of matter, for example if I place shiny red apple of a sheet of paper and place it directly in the sun, you’ll see a red glow on the paper around the apple. &#10;&#10;Where did the red light come from? &#10;&#10;Did the apple add color to the otherwise clear sunlight? &#10;&#10;Nope. &#10;&#10;That’s the problem. &#10;&#10;Well, actually that’s the idea that leads to big problems later on down the road. So let’s get this idea straightened out. Watch the video for the lesson with more details!  &#10;&#10;If you want your kids to make more projects like this, and if you found this helpful and you find yourself thinking, “Hey, you know, I want this person to teach my kids science for me, and to create my curriculum lessons for me…” then we can do just that.&#10;&#10;Go to www.SuperchargedScience.com &#10;&#10;When you get there, you’ll see a video that shows you the science curriculum that I developed and teach. &#10;&#10;If you like what you see on that website, just fill in the form below the video and your kids can get started today doing real hands-on science with everyday materials. &#10;&#10;Thanks for watching!&#10;&#10;Aurora&#10;Supercharged Science&#10;Homeschool Science Curriculum&#10;&#10;P.S. By the way,  If you know anybody that might find this content useful or helpful, please share it! Thanks so much!!" title="Homeschool Science Experiment: Properties of Light, Gummy Bears, Biggest Misconceptions Kids Have">
            <a:hlinkClick r:id="rId3"/>
          </p:cNvPr>
          <p:cNvPicPr preferRelativeResize="0"/>
          <p:nvPr/>
        </p:nvPicPr>
        <p:blipFill>
          <a:blip r:embed="rId4">
            <a:alphaModFix/>
          </a:blip>
          <a:stretch>
            <a:fillRect/>
          </a:stretch>
        </p:blipFill>
        <p:spPr>
          <a:xfrm>
            <a:off x="457200" y="1164650"/>
            <a:ext cx="6144650" cy="345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a:t>Each color of light has a complimentary color. The color wheel places complimentary colors on opposite sides of the wheel. For example, the complimentary color of red is blue-green. </a:t>
            </a:r>
            <a:endParaRPr/>
          </a:p>
        </p:txBody>
      </p:sp>
      <p:sp>
        <p:nvSpPr>
          <p:cNvPr id="173" name="Google Shape;173;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Complimentary Colors</a:t>
            </a:r>
            <a:endParaRPr/>
          </a:p>
        </p:txBody>
      </p:sp>
      <p:pic>
        <p:nvPicPr>
          <p:cNvPr id="174" name="Google Shape;174;p32"/>
          <p:cNvPicPr preferRelativeResize="0"/>
          <p:nvPr/>
        </p:nvPicPr>
        <p:blipFill>
          <a:blip r:embed="rId3">
            <a:alphaModFix/>
          </a:blip>
          <a:stretch>
            <a:fillRect/>
          </a:stretch>
        </p:blipFill>
        <p:spPr>
          <a:xfrm>
            <a:off x="5684350" y="1164650"/>
            <a:ext cx="3169549" cy="2355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body" idx="1"/>
          </p:nvPr>
        </p:nvSpPr>
        <p:spPr>
          <a:xfrm>
            <a:off x="457200" y="1241400"/>
            <a:ext cx="5397300" cy="3621000"/>
          </a:xfrm>
          <a:prstGeom prst="rect">
            <a:avLst/>
          </a:prstGeom>
        </p:spPr>
        <p:txBody>
          <a:bodyPr spcFirstLastPara="1" wrap="square" lIns="91400" tIns="91400" rIns="91400" bIns="91400" anchor="t" anchorCtr="0">
            <a:noAutofit/>
          </a:bodyPr>
          <a:lstStyle/>
          <a:p>
            <a:pPr marL="457200" lvl="0" indent="-381000" algn="l" rtl="0">
              <a:lnSpc>
                <a:spcPct val="100000"/>
              </a:lnSpc>
              <a:spcBef>
                <a:spcPts val="520"/>
              </a:spcBef>
              <a:spcAft>
                <a:spcPts val="0"/>
              </a:spcAft>
              <a:buSzPts val="2400"/>
              <a:buChar char="•"/>
            </a:pPr>
            <a:r>
              <a:rPr lang="en-US" sz="2400"/>
              <a:t>You are going to pass white light through water and red, blue, green and yellow solutions. </a:t>
            </a:r>
            <a:endParaRPr sz="2400"/>
          </a:p>
          <a:p>
            <a:pPr marL="457200" lvl="0" indent="-381000" algn="l" rtl="0">
              <a:lnSpc>
                <a:spcPct val="100000"/>
              </a:lnSpc>
              <a:spcBef>
                <a:spcPts val="0"/>
              </a:spcBef>
              <a:spcAft>
                <a:spcPts val="0"/>
              </a:spcAft>
              <a:buSzPts val="2400"/>
              <a:buChar char="•"/>
            </a:pPr>
            <a:r>
              <a:rPr lang="en-US" sz="2400"/>
              <a:t>Based on your observations during the first activity, write down a prediction of what colors will be absorbed by each solution. </a:t>
            </a:r>
            <a:endParaRPr sz="2400"/>
          </a:p>
          <a:p>
            <a:pPr marL="457200" lvl="0" indent="-381000" algn="l" rtl="0">
              <a:lnSpc>
                <a:spcPct val="100000"/>
              </a:lnSpc>
              <a:spcBef>
                <a:spcPts val="0"/>
              </a:spcBef>
              <a:spcAft>
                <a:spcPts val="0"/>
              </a:spcAft>
              <a:buSzPts val="2400"/>
              <a:buChar char="•"/>
            </a:pPr>
            <a:r>
              <a:rPr lang="en-US" sz="2400"/>
              <a:t>Use the color wheel to help make your predictions. </a:t>
            </a:r>
            <a:endParaRPr sz="2400"/>
          </a:p>
        </p:txBody>
      </p:sp>
      <p:sp>
        <p:nvSpPr>
          <p:cNvPr id="180" name="Google Shape;180;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Make a Prediction</a:t>
            </a:r>
            <a:endParaRPr dirty="0"/>
          </a:p>
        </p:txBody>
      </p:sp>
      <p:pic>
        <p:nvPicPr>
          <p:cNvPr id="181" name="Google Shape;181;p33"/>
          <p:cNvPicPr preferRelativeResize="0"/>
          <p:nvPr/>
        </p:nvPicPr>
        <p:blipFill>
          <a:blip r:embed="rId3">
            <a:alphaModFix/>
          </a:blip>
          <a:stretch>
            <a:fillRect/>
          </a:stretch>
        </p:blipFill>
        <p:spPr>
          <a:xfrm>
            <a:off x="5706175" y="1353426"/>
            <a:ext cx="3169749" cy="2355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Collect the following materials for your group:</a:t>
            </a:r>
            <a:endParaRPr dirty="0"/>
          </a:p>
          <a:p>
            <a:pPr marL="457200" lvl="0" indent="-393700" algn="l" rtl="0">
              <a:spcBef>
                <a:spcPts val="520"/>
              </a:spcBef>
              <a:spcAft>
                <a:spcPts val="0"/>
              </a:spcAft>
              <a:buSzPts val="2600"/>
              <a:buChar char="•"/>
            </a:pPr>
            <a:r>
              <a:rPr lang="en-US" dirty="0"/>
              <a:t>Five test tubes in rack</a:t>
            </a:r>
            <a:endParaRPr dirty="0"/>
          </a:p>
          <a:p>
            <a:pPr marL="457200" lvl="0" indent="-393700" algn="l" rtl="0">
              <a:spcBef>
                <a:spcPts val="0"/>
              </a:spcBef>
              <a:spcAft>
                <a:spcPts val="0"/>
              </a:spcAft>
              <a:buSzPts val="2600"/>
              <a:buChar char="•"/>
            </a:pPr>
            <a:r>
              <a:rPr lang="en-US" dirty="0"/>
              <a:t>Water</a:t>
            </a:r>
            <a:endParaRPr dirty="0"/>
          </a:p>
          <a:p>
            <a:pPr marL="457200" lvl="0" indent="-393700" algn="l" rtl="0">
              <a:spcBef>
                <a:spcPts val="0"/>
              </a:spcBef>
              <a:spcAft>
                <a:spcPts val="0"/>
              </a:spcAft>
              <a:buSzPts val="2600"/>
              <a:buChar char="•"/>
            </a:pPr>
            <a:r>
              <a:rPr lang="en-US" dirty="0"/>
              <a:t>10 ml Graduated cylinder</a:t>
            </a:r>
            <a:endParaRPr dirty="0"/>
          </a:p>
          <a:p>
            <a:pPr marL="457200" lvl="0" indent="-393700" algn="l" rtl="0">
              <a:spcBef>
                <a:spcPts val="0"/>
              </a:spcBef>
              <a:spcAft>
                <a:spcPts val="0"/>
              </a:spcAft>
              <a:buSzPts val="2600"/>
              <a:buChar char="•"/>
            </a:pPr>
            <a:r>
              <a:rPr lang="en-US" dirty="0"/>
              <a:t>Set of food dye</a:t>
            </a:r>
            <a:endParaRPr dirty="0"/>
          </a:p>
          <a:p>
            <a:pPr marL="457200" lvl="0" indent="-393700" algn="l" rtl="0">
              <a:spcBef>
                <a:spcPts val="0"/>
              </a:spcBef>
              <a:spcAft>
                <a:spcPts val="0"/>
              </a:spcAft>
              <a:buSzPts val="2600"/>
              <a:buChar char="•"/>
            </a:pPr>
            <a:r>
              <a:rPr lang="en-US" dirty="0"/>
              <a:t>Light source (cell phone)</a:t>
            </a:r>
            <a:endParaRPr dirty="0"/>
          </a:p>
          <a:p>
            <a:pPr marL="457200" lvl="0" indent="-393700" algn="l" rtl="0">
              <a:spcBef>
                <a:spcPts val="0"/>
              </a:spcBef>
              <a:spcAft>
                <a:spcPts val="0"/>
              </a:spcAft>
              <a:buSzPts val="2600"/>
              <a:buChar char="•"/>
            </a:pPr>
            <a:r>
              <a:rPr lang="en-US" dirty="0"/>
              <a:t>C-Spectra® plastic slide</a:t>
            </a:r>
            <a:endParaRPr dirty="0"/>
          </a:p>
          <a:p>
            <a:pPr marL="457200" lvl="0" indent="-393700" algn="l" rtl="0">
              <a:spcBef>
                <a:spcPts val="0"/>
              </a:spcBef>
              <a:spcAft>
                <a:spcPts val="0"/>
              </a:spcAft>
              <a:buSzPts val="2600"/>
              <a:buChar char="•"/>
            </a:pPr>
            <a:r>
              <a:rPr lang="en-US" dirty="0"/>
              <a:t>Ruler</a:t>
            </a:r>
            <a:endParaRPr dirty="0"/>
          </a:p>
        </p:txBody>
      </p:sp>
      <p:sp>
        <p:nvSpPr>
          <p:cNvPr id="187" name="Google Shape;187;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Materials for “What is Missing?”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body" idx="1"/>
          </p:nvPr>
        </p:nvSpPr>
        <p:spPr>
          <a:xfrm>
            <a:off x="457200" y="1275152"/>
            <a:ext cx="8229600" cy="3434100"/>
          </a:xfrm>
          <a:prstGeom prst="rect">
            <a:avLst/>
          </a:prstGeom>
        </p:spPr>
        <p:txBody>
          <a:bodyPr spcFirstLastPara="1" wrap="square" lIns="91425" tIns="45700" rIns="91425" bIns="45700" anchor="t" anchorCtr="0">
            <a:noAutofit/>
          </a:bodyPr>
          <a:lstStyle/>
          <a:p>
            <a:pPr marL="457200" lvl="0" indent="-361950" algn="l" rtl="0">
              <a:spcBef>
                <a:spcPts val="520"/>
              </a:spcBef>
              <a:spcAft>
                <a:spcPts val="0"/>
              </a:spcAft>
              <a:buSzPts val="2100"/>
              <a:buAutoNum type="arabicPeriod"/>
            </a:pPr>
            <a:r>
              <a:rPr lang="en-US" sz="2400" dirty="0"/>
              <a:t>Prop the light source on its side against the wall or another kind of support.</a:t>
            </a:r>
            <a:endParaRPr sz="2400" dirty="0"/>
          </a:p>
          <a:p>
            <a:pPr marL="457200" lvl="0" indent="-361950" algn="l" rtl="0">
              <a:spcBef>
                <a:spcPts val="0"/>
              </a:spcBef>
              <a:spcAft>
                <a:spcPts val="0"/>
              </a:spcAft>
              <a:buSzPts val="2100"/>
              <a:buAutoNum type="arabicPeriod"/>
            </a:pPr>
            <a:r>
              <a:rPr lang="en-US" sz="2400" dirty="0"/>
              <a:t>Hold your C-spectra slide about 30 cm in front of the light source. Adjust the position of the slide until you can see a continuous spectrum.</a:t>
            </a:r>
            <a:endParaRPr sz="2400" dirty="0"/>
          </a:p>
          <a:p>
            <a:pPr marL="457200" lvl="0" indent="-361950" algn="l" rtl="0">
              <a:spcBef>
                <a:spcPts val="0"/>
              </a:spcBef>
              <a:spcAft>
                <a:spcPts val="0"/>
              </a:spcAft>
              <a:buSzPts val="2100"/>
              <a:buAutoNum type="arabicPeriod"/>
            </a:pPr>
            <a:r>
              <a:rPr lang="en-US" sz="2400" dirty="0"/>
              <a:t>Have you partner hold the clear test tube in front of the light. In your notebook record the effect on the spectrum. Are any colors missing?</a:t>
            </a:r>
            <a:endParaRPr sz="2400" dirty="0"/>
          </a:p>
          <a:p>
            <a:pPr marL="457200" lvl="0" indent="-361950" algn="l" rtl="0">
              <a:spcBef>
                <a:spcPts val="0"/>
              </a:spcBef>
              <a:spcAft>
                <a:spcPts val="0"/>
              </a:spcAft>
              <a:buSzPts val="2100"/>
              <a:buAutoNum type="arabicPeriod"/>
            </a:pPr>
            <a:r>
              <a:rPr lang="en-US" sz="2400" dirty="0"/>
              <a:t>Repeat with the other four test tubes. </a:t>
            </a:r>
            <a:endParaRPr sz="2400" dirty="0"/>
          </a:p>
        </p:txBody>
      </p:sp>
      <p:sp>
        <p:nvSpPr>
          <p:cNvPr id="193" name="Google Shape;193;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Procedure for “What is Missing?”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Aqueous Ions Absorbing Light</a:t>
            </a:r>
            <a:endParaRPr dirty="0"/>
          </a:p>
        </p:txBody>
      </p:sp>
      <p:sp>
        <p:nvSpPr>
          <p:cNvPr id="199" name="Google Shape;199;p36"/>
          <p:cNvSpPr txBox="1">
            <a:spLocks noGrp="1"/>
          </p:cNvSpPr>
          <p:nvPr>
            <p:ph type="body" idx="4294967295"/>
          </p:nvPr>
        </p:nvSpPr>
        <p:spPr>
          <a:xfrm>
            <a:off x="457200" y="1305047"/>
            <a:ext cx="8141100" cy="1107300"/>
          </a:xfrm>
          <a:prstGeom prst="rect">
            <a:avLst/>
          </a:prstGeom>
          <a:noFill/>
          <a:ln>
            <a:noFill/>
          </a:ln>
        </p:spPr>
        <p:txBody>
          <a:bodyPr spcFirstLastPara="1" wrap="square" lIns="91400" tIns="91400" rIns="91400" bIns="91400" anchor="t" anchorCtr="0">
            <a:normAutofit fontScale="62500" lnSpcReduction="20000"/>
          </a:bodyPr>
          <a:lstStyle/>
          <a:p>
            <a:pPr marL="0" lvl="0" indent="0" algn="l" rtl="0">
              <a:spcBef>
                <a:spcPts val="520"/>
              </a:spcBef>
              <a:spcAft>
                <a:spcPts val="0"/>
              </a:spcAft>
              <a:buSzPts val="523"/>
              <a:buNone/>
            </a:pPr>
            <a:endParaRPr sz="10815"/>
          </a:p>
          <a:p>
            <a:pPr marL="0" lvl="0" indent="0" algn="l" rtl="0">
              <a:spcBef>
                <a:spcPts val="520"/>
              </a:spcBef>
              <a:spcAft>
                <a:spcPts val="0"/>
              </a:spcAft>
              <a:buClr>
                <a:schemeClr val="dk1"/>
              </a:buClr>
              <a:buSzPct val="42307"/>
              <a:buFont typeface="Arial"/>
              <a:buNone/>
            </a:pPr>
            <a:endParaRPr/>
          </a:p>
        </p:txBody>
      </p:sp>
      <p:pic>
        <p:nvPicPr>
          <p:cNvPr id="201" name="Google Shape;201;p36" descr="Using my best white source I attempt to get qualitative absorption spectra of Cu+2, Fe+3, Mn+7, and Cr+6 ions.  The &quot;white&quot; light source is at the left and the absorption spectra obtained through a diffracting lens is shown at the right." title="Absorption spectra with light source of selected metal ions.">
            <a:hlinkClick r:id="rId3"/>
          </p:cNvPr>
          <p:cNvPicPr preferRelativeResize="0"/>
          <p:nvPr/>
        </p:nvPicPr>
        <p:blipFill>
          <a:blip r:embed="rId4">
            <a:alphaModFix/>
          </a:blip>
          <a:stretch>
            <a:fillRect/>
          </a:stretch>
        </p:blipFill>
        <p:spPr>
          <a:xfrm>
            <a:off x="821302" y="1248362"/>
            <a:ext cx="5920982" cy="3330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Aqueous Ions Absorbing Light</a:t>
            </a:r>
            <a:endParaRPr dirty="0"/>
          </a:p>
        </p:txBody>
      </p:sp>
      <p:sp>
        <p:nvSpPr>
          <p:cNvPr id="207" name="Google Shape;207;p37"/>
          <p:cNvSpPr txBox="1">
            <a:spLocks noGrp="1"/>
          </p:cNvSpPr>
          <p:nvPr>
            <p:ph type="body" idx="1"/>
          </p:nvPr>
        </p:nvSpPr>
        <p:spPr>
          <a:xfrm>
            <a:off x="457200" y="1305047"/>
            <a:ext cx="8141100" cy="11073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SzPts val="275"/>
              <a:buNone/>
            </a:pPr>
            <a:r>
              <a:rPr lang="en-US" sz="2400" dirty="0"/>
              <a:t>Solutions of iron, copper, permanganate and dichromate ions are shown below. </a:t>
            </a:r>
            <a:endParaRPr sz="2400" dirty="0"/>
          </a:p>
          <a:p>
            <a:pPr marL="0" lvl="0" indent="0" algn="l" rtl="0">
              <a:spcBef>
                <a:spcPts val="520"/>
              </a:spcBef>
              <a:spcAft>
                <a:spcPts val="0"/>
              </a:spcAft>
              <a:buClr>
                <a:schemeClr val="dk1"/>
              </a:buClr>
              <a:buSzPct val="42307"/>
              <a:buFont typeface="Arial"/>
              <a:buNone/>
            </a:pPr>
            <a:endParaRPr dirty="0"/>
          </a:p>
        </p:txBody>
      </p:sp>
      <p:pic>
        <p:nvPicPr>
          <p:cNvPr id="208" name="Google Shape;208;p37"/>
          <p:cNvPicPr preferRelativeResize="0"/>
          <p:nvPr/>
        </p:nvPicPr>
        <p:blipFill>
          <a:blip r:embed="rId3">
            <a:alphaModFix/>
          </a:blip>
          <a:stretch>
            <a:fillRect/>
          </a:stretch>
        </p:blipFill>
        <p:spPr>
          <a:xfrm>
            <a:off x="5714575" y="2435459"/>
            <a:ext cx="3109824" cy="2311356"/>
          </a:xfrm>
          <a:prstGeom prst="rect">
            <a:avLst/>
          </a:prstGeom>
          <a:noFill/>
          <a:ln>
            <a:noFill/>
          </a:ln>
        </p:spPr>
      </p:pic>
      <p:pic>
        <p:nvPicPr>
          <p:cNvPr id="209" name="Google Shape;209;p37"/>
          <p:cNvPicPr preferRelativeResize="0"/>
          <p:nvPr/>
        </p:nvPicPr>
        <p:blipFill>
          <a:blip r:embed="rId4">
            <a:alphaModFix/>
          </a:blip>
          <a:stretch>
            <a:fillRect/>
          </a:stretch>
        </p:blipFill>
        <p:spPr>
          <a:xfrm>
            <a:off x="194375" y="2832023"/>
            <a:ext cx="1580951" cy="2000927"/>
          </a:xfrm>
          <a:prstGeom prst="rect">
            <a:avLst/>
          </a:prstGeom>
          <a:noFill/>
          <a:ln>
            <a:noFill/>
          </a:ln>
        </p:spPr>
      </p:pic>
      <p:pic>
        <p:nvPicPr>
          <p:cNvPr id="210" name="Google Shape;210;p37"/>
          <p:cNvPicPr preferRelativeResize="0"/>
          <p:nvPr/>
        </p:nvPicPr>
        <p:blipFill>
          <a:blip r:embed="rId5">
            <a:alphaModFix/>
          </a:blip>
          <a:stretch>
            <a:fillRect/>
          </a:stretch>
        </p:blipFill>
        <p:spPr>
          <a:xfrm>
            <a:off x="1532050" y="2910127"/>
            <a:ext cx="1581913" cy="2002534"/>
          </a:xfrm>
          <a:prstGeom prst="rect">
            <a:avLst/>
          </a:prstGeom>
          <a:noFill/>
          <a:ln>
            <a:noFill/>
          </a:ln>
        </p:spPr>
      </p:pic>
      <p:pic>
        <p:nvPicPr>
          <p:cNvPr id="211" name="Google Shape;211;p37"/>
          <p:cNvPicPr preferRelativeResize="0"/>
          <p:nvPr/>
        </p:nvPicPr>
        <p:blipFill>
          <a:blip r:embed="rId6">
            <a:alphaModFix/>
          </a:blip>
          <a:stretch>
            <a:fillRect/>
          </a:stretch>
        </p:blipFill>
        <p:spPr>
          <a:xfrm>
            <a:off x="4132673" y="2910113"/>
            <a:ext cx="1581913" cy="2002534"/>
          </a:xfrm>
          <a:prstGeom prst="rect">
            <a:avLst/>
          </a:prstGeom>
          <a:noFill/>
          <a:ln>
            <a:noFill/>
          </a:ln>
        </p:spPr>
      </p:pic>
      <p:pic>
        <p:nvPicPr>
          <p:cNvPr id="212" name="Google Shape;212;p37"/>
          <p:cNvPicPr preferRelativeResize="0"/>
          <p:nvPr/>
        </p:nvPicPr>
        <p:blipFill>
          <a:blip r:embed="rId7">
            <a:alphaModFix/>
          </a:blip>
          <a:stretch>
            <a:fillRect/>
          </a:stretch>
        </p:blipFill>
        <p:spPr>
          <a:xfrm>
            <a:off x="2845342" y="2910125"/>
            <a:ext cx="1581913" cy="2002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a:t>Get in groups of 3.  </a:t>
            </a:r>
            <a:endParaRPr/>
          </a:p>
          <a:p>
            <a:pPr marL="457200" lvl="0" indent="-393700" algn="l" rtl="0">
              <a:spcBef>
                <a:spcPts val="0"/>
              </a:spcBef>
              <a:spcAft>
                <a:spcPts val="0"/>
              </a:spcAft>
              <a:buSzPts val="2600"/>
              <a:buChar char="•"/>
            </a:pPr>
            <a:r>
              <a:rPr lang="en-US"/>
              <a:t>In your group assign each person one of the following roles:</a:t>
            </a:r>
            <a:endParaRPr/>
          </a:p>
          <a:p>
            <a:pPr marL="914400" lvl="1" indent="-355600" algn="l" rtl="0">
              <a:spcBef>
                <a:spcPts val="0"/>
              </a:spcBef>
              <a:spcAft>
                <a:spcPts val="0"/>
              </a:spcAft>
              <a:buSzPts val="2000"/>
              <a:buChar char="•"/>
            </a:pPr>
            <a:r>
              <a:rPr lang="en-US"/>
              <a:t>Reader: Will read text from the handout.</a:t>
            </a:r>
            <a:endParaRPr/>
          </a:p>
          <a:p>
            <a:pPr marL="914400" lvl="1" indent="-355600" algn="l" rtl="0">
              <a:spcBef>
                <a:spcPts val="0"/>
              </a:spcBef>
              <a:spcAft>
                <a:spcPts val="0"/>
              </a:spcAft>
              <a:buSzPts val="2000"/>
              <a:buChar char="•"/>
            </a:pPr>
            <a:r>
              <a:rPr lang="en-US"/>
              <a:t>Recorder: Record answers to questions.</a:t>
            </a:r>
            <a:endParaRPr/>
          </a:p>
          <a:p>
            <a:pPr marL="914400" lvl="1" indent="-355600" algn="l" rtl="0">
              <a:spcBef>
                <a:spcPts val="0"/>
              </a:spcBef>
              <a:spcAft>
                <a:spcPts val="0"/>
              </a:spcAft>
              <a:buSzPts val="2000"/>
              <a:buChar char="•"/>
            </a:pPr>
            <a:r>
              <a:rPr lang="en-US"/>
              <a:t>Reporter: Share answers with other groups. </a:t>
            </a:r>
            <a:endParaRPr/>
          </a:p>
          <a:p>
            <a:pPr marL="457200" lvl="0" indent="0" algn="l" rtl="0">
              <a:spcBef>
                <a:spcPts val="520"/>
              </a:spcBef>
              <a:spcAft>
                <a:spcPts val="0"/>
              </a:spcAft>
              <a:buNone/>
            </a:pPr>
            <a:endParaRPr/>
          </a:p>
          <a:p>
            <a:pPr marL="457200" lvl="0" indent="-393700" algn="l" rtl="0">
              <a:spcBef>
                <a:spcPts val="520"/>
              </a:spcBef>
              <a:spcAft>
                <a:spcPts val="0"/>
              </a:spcAft>
              <a:buSzPts val="2600"/>
              <a:buChar char="•"/>
            </a:pPr>
            <a:r>
              <a:rPr lang="en-US"/>
              <a:t>Complete the </a:t>
            </a:r>
            <a:r>
              <a:rPr lang="en-US" b="1"/>
              <a:t>Elevated Electrons</a:t>
            </a:r>
            <a:r>
              <a:rPr lang="en-US"/>
              <a:t> handout.</a:t>
            </a:r>
            <a:endParaRPr/>
          </a:p>
        </p:txBody>
      </p:sp>
      <p:sp>
        <p:nvSpPr>
          <p:cNvPr id="218" name="Google Shape;218;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How is light absorbed by substances?</a:t>
            </a:r>
            <a:endParaRPr/>
          </a:p>
        </p:txBody>
      </p:sp>
      <p:pic>
        <p:nvPicPr>
          <p:cNvPr id="219" name="Google Shape;219;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body" idx="1"/>
          </p:nvPr>
        </p:nvSpPr>
        <p:spPr>
          <a:xfrm>
            <a:off x="457200" y="1164647"/>
            <a:ext cx="8229600" cy="6738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This model shows the spectra produced when white light passes through gases of hydrogen, helium, carbon, nitrogen and oxygen. Is each spectrum unique to each element?</a:t>
            </a:r>
            <a:endParaRPr sz="2400" dirty="0"/>
          </a:p>
        </p:txBody>
      </p:sp>
      <p:sp>
        <p:nvSpPr>
          <p:cNvPr id="225" name="Google Shape;225;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Absorption Spectra</a:t>
            </a:r>
            <a:endParaRPr dirty="0"/>
          </a:p>
        </p:txBody>
      </p:sp>
      <p:pic>
        <p:nvPicPr>
          <p:cNvPr id="226" name="Google Shape;226;p39"/>
          <p:cNvPicPr preferRelativeResize="0"/>
          <p:nvPr/>
        </p:nvPicPr>
        <p:blipFill>
          <a:blip r:embed="rId3">
            <a:alphaModFix/>
          </a:blip>
          <a:stretch>
            <a:fillRect/>
          </a:stretch>
        </p:blipFill>
        <p:spPr>
          <a:xfrm>
            <a:off x="2405801" y="2349909"/>
            <a:ext cx="4332398" cy="30523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Missing Colors</a:t>
            </a:r>
            <a:endParaRPr/>
          </a:p>
        </p:txBody>
      </p:sp>
      <p:sp>
        <p:nvSpPr>
          <p:cNvPr id="111" name="Google Shape;111;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Light Absorption</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Get in groups of 3.  </a:t>
            </a:r>
            <a:endParaRPr dirty="0"/>
          </a:p>
          <a:p>
            <a:pPr marL="457200" lvl="0" indent="-393700" algn="l" rtl="0">
              <a:spcBef>
                <a:spcPts val="0"/>
              </a:spcBef>
              <a:spcAft>
                <a:spcPts val="0"/>
              </a:spcAft>
              <a:buSzPts val="2600"/>
              <a:buChar char="•"/>
            </a:pPr>
            <a:r>
              <a:rPr lang="en-US" dirty="0"/>
              <a:t>In your group assign each person one of the following roles:</a:t>
            </a:r>
            <a:endParaRPr dirty="0"/>
          </a:p>
          <a:p>
            <a:pPr marL="914400" lvl="1" indent="-355600" algn="l" rtl="0">
              <a:spcBef>
                <a:spcPts val="0"/>
              </a:spcBef>
              <a:spcAft>
                <a:spcPts val="0"/>
              </a:spcAft>
              <a:buSzPts val="2000"/>
              <a:buChar char="•"/>
            </a:pPr>
            <a:r>
              <a:rPr lang="en-US" dirty="0"/>
              <a:t>Reader: Will read text from the handout.</a:t>
            </a:r>
            <a:endParaRPr dirty="0"/>
          </a:p>
          <a:p>
            <a:pPr marL="914400" lvl="1" indent="-355600" algn="l" rtl="0">
              <a:spcBef>
                <a:spcPts val="0"/>
              </a:spcBef>
              <a:spcAft>
                <a:spcPts val="0"/>
              </a:spcAft>
              <a:buSzPts val="2000"/>
              <a:buChar char="•"/>
            </a:pPr>
            <a:r>
              <a:rPr lang="en-US" dirty="0"/>
              <a:t>Recorder: Record answers to questions.</a:t>
            </a:r>
            <a:endParaRPr dirty="0"/>
          </a:p>
          <a:p>
            <a:pPr marL="914400" lvl="1" indent="-355600" algn="l" rtl="0">
              <a:spcBef>
                <a:spcPts val="0"/>
              </a:spcBef>
              <a:spcAft>
                <a:spcPts val="0"/>
              </a:spcAft>
              <a:buSzPts val="2000"/>
              <a:buChar char="•"/>
            </a:pPr>
            <a:r>
              <a:rPr lang="en-US" dirty="0"/>
              <a:t>Reporter: Share answers with other groups. </a:t>
            </a:r>
            <a:endParaRPr dirty="0"/>
          </a:p>
          <a:p>
            <a:pPr marL="457200" lvl="0" indent="-393700" algn="l" rtl="0">
              <a:spcBef>
                <a:spcPts val="520"/>
              </a:spcBef>
              <a:spcAft>
                <a:spcPts val="0"/>
              </a:spcAft>
              <a:buSzPts val="2600"/>
              <a:buChar char="•"/>
            </a:pPr>
            <a:r>
              <a:rPr lang="en-US" dirty="0"/>
              <a:t>Complete </a:t>
            </a:r>
            <a:r>
              <a:rPr lang="en-US" b="1" dirty="0"/>
              <a:t>Star Codes</a:t>
            </a:r>
            <a:r>
              <a:rPr lang="en-US" dirty="0"/>
              <a:t> handout.</a:t>
            </a:r>
            <a:endParaRPr dirty="0"/>
          </a:p>
        </p:txBody>
      </p:sp>
      <p:sp>
        <p:nvSpPr>
          <p:cNvPr id="232" name="Google Shape;232;p4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Star Codes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Just as different elements produce unique absorption spectra, different celestial objects produce different spectra. These spectra can be used to identify the object.</a:t>
            </a:r>
            <a:endParaRPr/>
          </a:p>
        </p:txBody>
      </p:sp>
      <p:sp>
        <p:nvSpPr>
          <p:cNvPr id="238" name="Google Shape;238;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Star Codes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When light/photons are emitted by hot objects and that light then passes through a gaseous atmosphere, some of the photons will be absorbed by the atoms making up the atmosphere. When this light is diffracted into a spectrum, the photons that were absorbed will appear as dark lines or absence of light. </a:t>
            </a:r>
            <a:endParaRPr/>
          </a:p>
        </p:txBody>
      </p:sp>
      <p:sp>
        <p:nvSpPr>
          <p:cNvPr id="244" name="Google Shape;244;p4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Solar Spectra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body" idx="1"/>
          </p:nvPr>
        </p:nvSpPr>
        <p:spPr>
          <a:xfrm>
            <a:off x="457200" y="1309351"/>
            <a:ext cx="8229600" cy="946500"/>
          </a:xfrm>
          <a:prstGeom prst="rect">
            <a:avLst/>
          </a:prstGeom>
        </p:spPr>
        <p:txBody>
          <a:bodyPr spcFirstLastPara="1" wrap="square" lIns="91425" tIns="45700" rIns="91425" bIns="45700" anchor="t" anchorCtr="0">
            <a:normAutofit fontScale="70000" lnSpcReduction="10000"/>
          </a:bodyPr>
          <a:lstStyle/>
          <a:p>
            <a:pPr marL="0" lvl="0" indent="0" algn="l" rtl="0">
              <a:spcBef>
                <a:spcPts val="520"/>
              </a:spcBef>
              <a:spcAft>
                <a:spcPts val="0"/>
              </a:spcAft>
              <a:buNone/>
            </a:pPr>
            <a:r>
              <a:rPr lang="en-US"/>
              <a:t>The spectrum of the Sun shows the absorption of all of the elements in the Sun’s atmosphere combined. Most of the Sun’s atmosphere is composed of hydrogen and helium. Can you see evidence of these elements in the spectrum?</a:t>
            </a:r>
            <a:endParaRPr/>
          </a:p>
        </p:txBody>
      </p:sp>
      <p:sp>
        <p:nvSpPr>
          <p:cNvPr id="250" name="Google Shape;250;p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Simplified spectrum of the Sun</a:t>
            </a:r>
            <a:endParaRPr/>
          </a:p>
        </p:txBody>
      </p:sp>
      <p:pic>
        <p:nvPicPr>
          <p:cNvPr id="251" name="Google Shape;251;p43"/>
          <p:cNvPicPr preferRelativeResize="0"/>
          <p:nvPr/>
        </p:nvPicPr>
        <p:blipFill>
          <a:blip r:embed="rId3">
            <a:alphaModFix/>
          </a:blip>
          <a:stretch>
            <a:fillRect/>
          </a:stretch>
        </p:blipFill>
        <p:spPr>
          <a:xfrm>
            <a:off x="811738" y="2255850"/>
            <a:ext cx="7520525" cy="2173900"/>
          </a:xfrm>
          <a:prstGeom prst="rect">
            <a:avLst/>
          </a:prstGeom>
          <a:noFill/>
          <a:ln>
            <a:noFill/>
          </a:ln>
        </p:spPr>
      </p:pic>
      <p:pic>
        <p:nvPicPr>
          <p:cNvPr id="252" name="Google Shape;252;p43"/>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Spectroscopy of the stars</a:t>
            </a:r>
            <a:endParaRPr/>
          </a:p>
        </p:txBody>
      </p:sp>
      <p:pic>
        <p:nvPicPr>
          <p:cNvPr id="259" name="Google Shape;259;p44" descr="Subscribe and 🔔 to the BBC 👉 https://bit.ly/BBCYouTubeSub&#10;Watch the BBC first on iPlayer 👉 https://bbc.in/iPlayer-Home More about this programme: http://www.bbc.co.uk/programmes/b00zm833 &#10;Professor Brian Cox demonstrates how we can understand what the entire Universe is made of by looking at the faint light emitted from the stars.&#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title="Spectroscopy of Stars - Wonders of the Universe: Stardust - BBC Two">
            <a:hlinkClick r:id="rId3"/>
          </p:cNvPr>
          <p:cNvPicPr preferRelativeResize="0"/>
          <p:nvPr/>
        </p:nvPicPr>
        <p:blipFill>
          <a:blip r:embed="rId4">
            <a:alphaModFix/>
          </a:blip>
          <a:stretch>
            <a:fillRect/>
          </a:stretch>
        </p:blipFill>
        <p:spPr>
          <a:xfrm>
            <a:off x="1245399" y="1134950"/>
            <a:ext cx="5778275" cy="325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On your paper write down what you learned over the past few investigations and answer the following two questions.</a:t>
            </a:r>
            <a:endParaRPr/>
          </a:p>
          <a:p>
            <a:pPr marL="0" lvl="0" indent="0" algn="l" rtl="0">
              <a:spcBef>
                <a:spcPts val="0"/>
              </a:spcBef>
              <a:spcAft>
                <a:spcPts val="0"/>
              </a:spcAft>
              <a:buNone/>
            </a:pPr>
            <a:endParaRPr/>
          </a:p>
          <a:p>
            <a:pPr marL="457200" lvl="0" indent="-393700" algn="l" rtl="0">
              <a:spcBef>
                <a:spcPts val="0"/>
              </a:spcBef>
              <a:spcAft>
                <a:spcPts val="0"/>
              </a:spcAft>
              <a:buSzPts val="2600"/>
              <a:buChar char="•"/>
            </a:pPr>
            <a:r>
              <a:rPr lang="en-US"/>
              <a:t>How is light absorbed by substances?</a:t>
            </a:r>
            <a:endParaRPr/>
          </a:p>
          <a:p>
            <a:pPr marL="457200" lvl="0" indent="-393700" algn="l" rtl="0">
              <a:spcBef>
                <a:spcPts val="0"/>
              </a:spcBef>
              <a:spcAft>
                <a:spcPts val="0"/>
              </a:spcAft>
              <a:buSzPts val="2600"/>
              <a:buChar char="•"/>
            </a:pPr>
            <a:r>
              <a:rPr lang="en-US"/>
              <a:t>How are absorption spectra used to identify stars and the elements that make them up?</a:t>
            </a:r>
            <a:endParaRPr/>
          </a:p>
        </p:txBody>
      </p:sp>
      <p:sp>
        <p:nvSpPr>
          <p:cNvPr id="265" name="Google Shape;265;p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Did I Learned Today?</a:t>
            </a:r>
            <a:endParaRPr/>
          </a:p>
        </p:txBody>
      </p:sp>
      <p:pic>
        <p:nvPicPr>
          <p:cNvPr id="266" name="Google Shape;266;p45"/>
          <p:cNvPicPr preferRelativeResize="0"/>
          <p:nvPr/>
        </p:nvPicPr>
        <p:blipFill>
          <a:blip r:embed="rId3">
            <a:alphaModFix/>
          </a:blip>
          <a:stretch>
            <a:fillRect/>
          </a:stretch>
        </p:blipFill>
        <p:spPr>
          <a:xfrm>
            <a:off x="7762300" y="148975"/>
            <a:ext cx="891300" cy="1195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Questions</a:t>
            </a:r>
            <a:endParaRPr/>
          </a:p>
        </p:txBody>
      </p:sp>
      <p:sp>
        <p:nvSpPr>
          <p:cNvPr id="117" name="Google Shape;117;p23"/>
          <p:cNvSpPr txBox="1">
            <a:spLocks noGrp="1"/>
          </p:cNvSpPr>
          <p:nvPr>
            <p:ph type="body" idx="1"/>
          </p:nvPr>
        </p:nvSpPr>
        <p:spPr>
          <a:xfrm>
            <a:off x="530350" y="2028502"/>
            <a:ext cx="7772400" cy="2537700"/>
          </a:xfrm>
          <a:prstGeom prst="rect">
            <a:avLst/>
          </a:prstGeom>
          <a:noFill/>
          <a:ln>
            <a:noFill/>
          </a:ln>
        </p:spPr>
        <p:txBody>
          <a:bodyPr spcFirstLastPara="1" wrap="square" lIns="45700" tIns="45700" rIns="45700" bIns="45700" anchor="t" anchorCtr="0">
            <a:normAutofit/>
          </a:bodyPr>
          <a:lstStyle/>
          <a:p>
            <a:pPr marL="457200" lvl="0" indent="-393700" algn="l" rtl="0">
              <a:spcBef>
                <a:spcPts val="0"/>
              </a:spcBef>
              <a:spcAft>
                <a:spcPts val="0"/>
              </a:spcAft>
              <a:buSzPts val="2600"/>
              <a:buChar char="•"/>
            </a:pPr>
            <a:r>
              <a:rPr lang="en-US"/>
              <a:t>How is light absorbed by substances?</a:t>
            </a:r>
            <a:endParaRPr/>
          </a:p>
          <a:p>
            <a:pPr marL="457200" lvl="0" indent="-393700" algn="l" rtl="0">
              <a:spcBef>
                <a:spcPts val="0"/>
              </a:spcBef>
              <a:spcAft>
                <a:spcPts val="0"/>
              </a:spcAft>
              <a:buSzPts val="2600"/>
              <a:buChar char="•"/>
            </a:pPr>
            <a:r>
              <a:rPr lang="en-US"/>
              <a:t>How are absorption spectra used to identify stars and the elements that make them up?</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530350" y="987550"/>
            <a:ext cx="7772400" cy="8262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23" name="Google Shape;123;p24"/>
          <p:cNvSpPr txBox="1">
            <a:spLocks noGrp="1"/>
          </p:cNvSpPr>
          <p:nvPr>
            <p:ph type="body" idx="1"/>
          </p:nvPr>
        </p:nvSpPr>
        <p:spPr>
          <a:xfrm>
            <a:off x="530350" y="1914050"/>
            <a:ext cx="7772400" cy="2156400"/>
          </a:xfrm>
          <a:prstGeom prst="rect">
            <a:avLst/>
          </a:prstGeom>
          <a:noFill/>
          <a:ln>
            <a:noFill/>
          </a:ln>
        </p:spPr>
        <p:txBody>
          <a:bodyPr spcFirstLastPara="1" wrap="square" lIns="45700" tIns="45700" rIns="45700" bIns="45700" anchor="t" anchorCtr="0">
            <a:normAutofit fontScale="92500"/>
          </a:bodyPr>
          <a:lstStyle/>
          <a:p>
            <a:pPr marL="457200" lvl="0" indent="-393700" algn="l" rtl="0">
              <a:spcBef>
                <a:spcPts val="0"/>
              </a:spcBef>
              <a:spcAft>
                <a:spcPts val="0"/>
              </a:spcAft>
              <a:buSzPts val="2600"/>
              <a:buChar char="•"/>
            </a:pPr>
            <a:r>
              <a:rPr lang="en-US"/>
              <a:t>Explain the relationship between the color of a substance and the light it absorbs.</a:t>
            </a:r>
            <a:endParaRPr/>
          </a:p>
          <a:p>
            <a:pPr marL="457200" lvl="0" indent="-393700" algn="l" rtl="0">
              <a:spcBef>
                <a:spcPts val="0"/>
              </a:spcBef>
              <a:spcAft>
                <a:spcPts val="0"/>
              </a:spcAft>
              <a:buSzPts val="2600"/>
              <a:buChar char="•"/>
            </a:pPr>
            <a:r>
              <a:rPr lang="en-US"/>
              <a:t>Explain the relationship between light absorption and the Bohr atom model.</a:t>
            </a:r>
            <a:endParaRPr/>
          </a:p>
          <a:p>
            <a:pPr marL="457200" lvl="0" indent="-393700" algn="l" rtl="0">
              <a:spcBef>
                <a:spcPts val="0"/>
              </a:spcBef>
              <a:spcAft>
                <a:spcPts val="0"/>
              </a:spcAft>
              <a:buSzPts val="2600"/>
              <a:buChar char="•"/>
            </a:pPr>
            <a:r>
              <a:rPr lang="en-US"/>
              <a:t>Explain how absorbance spectra are used to identify celestial bodies and their elemental compositions.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You will shine red, green and white lights through red, green and white gummy bears and see if light is absorbed and which color(s) of light are absorbed. </a:t>
            </a:r>
            <a:endParaRPr dirty="0"/>
          </a:p>
        </p:txBody>
      </p:sp>
      <p:sp>
        <p:nvSpPr>
          <p:cNvPr id="129" name="Google Shape;129;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Gummed Up Photons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Discuss the following question and answer it on your handout for each gummy bear and light source combination.</a:t>
            </a:r>
            <a:endParaRPr dirty="0"/>
          </a:p>
          <a:p>
            <a:pPr marL="457200" lvl="0" indent="-393700" algn="l" rtl="0">
              <a:spcBef>
                <a:spcPts val="520"/>
              </a:spcBef>
              <a:spcAft>
                <a:spcPts val="0"/>
              </a:spcAft>
              <a:buSzPts val="2600"/>
              <a:buChar char="•"/>
            </a:pPr>
            <a:r>
              <a:rPr lang="en-US" dirty="0"/>
              <a:t>Do you think the light will be absorbed by the gummy bear?</a:t>
            </a:r>
            <a:endParaRPr dirty="0"/>
          </a:p>
          <a:p>
            <a:pPr marL="45720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135" name="Google Shape;135;p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Make a Prediction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During your investigation, record the following: </a:t>
            </a:r>
            <a:endParaRPr dirty="0"/>
          </a:p>
          <a:p>
            <a:pPr marL="457200" lvl="0" indent="-393700" algn="l" rtl="0">
              <a:spcBef>
                <a:spcPts val="0"/>
              </a:spcBef>
              <a:spcAft>
                <a:spcPts val="0"/>
              </a:spcAft>
              <a:buSzPts val="2600"/>
              <a:buChar char="•"/>
            </a:pPr>
            <a:r>
              <a:rPr lang="en-US" dirty="0"/>
              <a:t>What do you notice about the gummy bears and the lights?</a:t>
            </a:r>
            <a:endParaRPr dirty="0"/>
          </a:p>
          <a:p>
            <a:pPr marL="457200" lvl="0" indent="-393700" algn="l" rtl="0">
              <a:spcBef>
                <a:spcPts val="0"/>
              </a:spcBef>
              <a:spcAft>
                <a:spcPts val="0"/>
              </a:spcAft>
              <a:buSzPts val="2600"/>
              <a:buChar char="•"/>
            </a:pPr>
            <a:r>
              <a:rPr lang="en-US" dirty="0"/>
              <a:t>What questions do you have about the gummy bears and the light?</a:t>
            </a:r>
            <a:endParaRPr dirty="0"/>
          </a:p>
        </p:txBody>
      </p:sp>
      <p:sp>
        <p:nvSpPr>
          <p:cNvPr id="141" name="Google Shape;141;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I Notice, I Wonder</a:t>
            </a:r>
            <a:endParaRPr/>
          </a:p>
        </p:txBody>
      </p:sp>
      <p:pic>
        <p:nvPicPr>
          <p:cNvPr id="142" name="Google Shape;142;p27"/>
          <p:cNvPicPr preferRelativeResize="0"/>
          <p:nvPr/>
        </p:nvPicPr>
        <p:blipFill>
          <a:blip r:embed="rId3">
            <a:alphaModFix/>
          </a:blip>
          <a:stretch>
            <a:fillRect/>
          </a:stretch>
        </p:blipFill>
        <p:spPr>
          <a:xfrm>
            <a:off x="7289125" y="48175"/>
            <a:ext cx="1574125" cy="1574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Point the lasers/LED lights at the notecard behind the gummy bears. </a:t>
            </a:r>
            <a:endParaRPr dirty="0"/>
          </a:p>
          <a:p>
            <a:pPr marL="457200" lvl="0" indent="-393700" algn="l" rtl="0">
              <a:spcBef>
                <a:spcPts val="0"/>
              </a:spcBef>
              <a:spcAft>
                <a:spcPts val="0"/>
              </a:spcAft>
              <a:buSzPts val="2600"/>
              <a:buChar char="•"/>
            </a:pPr>
            <a:r>
              <a:rPr lang="en-US" dirty="0"/>
              <a:t>Do not shine the lasers/LED lights anywhere but at the notecard.</a:t>
            </a:r>
            <a:endParaRPr dirty="0"/>
          </a:p>
          <a:p>
            <a:pPr marL="457200" lvl="0" indent="-393700" algn="l" rtl="0">
              <a:spcBef>
                <a:spcPts val="0"/>
              </a:spcBef>
              <a:spcAft>
                <a:spcPts val="0"/>
              </a:spcAft>
              <a:buSzPts val="2600"/>
              <a:buChar char="•"/>
            </a:pPr>
            <a:r>
              <a:rPr lang="en-US" dirty="0"/>
              <a:t>Do not shine lasers/LED lights in directly in your eyes or in others’ eyes.</a:t>
            </a:r>
            <a:endParaRPr dirty="0"/>
          </a:p>
        </p:txBody>
      </p:sp>
      <p:sp>
        <p:nvSpPr>
          <p:cNvPr id="148" name="Google Shape;148;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Safety for “Gummed Up Photons”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Collect the following materials for your group:</a:t>
            </a:r>
            <a:endParaRPr dirty="0"/>
          </a:p>
          <a:p>
            <a:pPr marL="457200" lvl="0" indent="-393700" algn="l" rtl="0">
              <a:spcBef>
                <a:spcPts val="520"/>
              </a:spcBef>
              <a:spcAft>
                <a:spcPts val="0"/>
              </a:spcAft>
              <a:buSzPts val="2600"/>
              <a:buChar char="•"/>
            </a:pPr>
            <a:r>
              <a:rPr lang="en-US" dirty="0"/>
              <a:t>Three Gummy Bears (red, green, and white)</a:t>
            </a:r>
            <a:endParaRPr dirty="0"/>
          </a:p>
          <a:p>
            <a:pPr marL="457200" lvl="0" indent="-393700" algn="l" rtl="0">
              <a:spcBef>
                <a:spcPts val="0"/>
              </a:spcBef>
              <a:spcAft>
                <a:spcPts val="0"/>
              </a:spcAft>
              <a:buSzPts val="2600"/>
              <a:buChar char="•"/>
            </a:pPr>
            <a:r>
              <a:rPr lang="en-US" dirty="0"/>
              <a:t>Three Light Sources (red, green, and white)</a:t>
            </a:r>
            <a:endParaRPr dirty="0"/>
          </a:p>
          <a:p>
            <a:pPr marL="457200" lvl="0" indent="-393700" algn="l" rtl="0">
              <a:spcBef>
                <a:spcPts val="0"/>
              </a:spcBef>
              <a:spcAft>
                <a:spcPts val="0"/>
              </a:spcAft>
              <a:buSzPts val="2600"/>
              <a:buChar char="•"/>
            </a:pPr>
            <a:r>
              <a:rPr lang="en-US" dirty="0"/>
              <a:t>One Notecard</a:t>
            </a:r>
            <a:endParaRPr dirty="0"/>
          </a:p>
          <a:p>
            <a:pPr marL="457200" lvl="0" indent="-393700" algn="l" rtl="0">
              <a:spcBef>
                <a:spcPts val="0"/>
              </a:spcBef>
              <a:spcAft>
                <a:spcPts val="0"/>
              </a:spcAft>
              <a:buSzPts val="2600"/>
              <a:buChar char="•"/>
            </a:pPr>
            <a:r>
              <a:rPr lang="en-US" dirty="0"/>
              <a:t>Ruler</a:t>
            </a:r>
            <a:endParaRPr dirty="0"/>
          </a:p>
        </p:txBody>
      </p:sp>
      <p:sp>
        <p:nvSpPr>
          <p:cNvPr id="154" name="Google Shape;154;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Materials for “Gummed Up Photons”</a:t>
            </a:r>
            <a:endParaRPr dirty="0"/>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1215</Words>
  <Application>Microsoft Office PowerPoint</Application>
  <PresentationFormat>On-screen Show (16:9)</PresentationFormat>
  <Paragraphs>95</Paragraphs>
  <Slides>25</Slides>
  <Notes>25</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Noto Sans Symbols</vt:lpstr>
      <vt:lpstr>LEARN theme</vt:lpstr>
      <vt:lpstr>LEARN theme</vt:lpstr>
      <vt:lpstr>PowerPoint Presentation</vt:lpstr>
      <vt:lpstr>Missing Colors</vt:lpstr>
      <vt:lpstr>Essential Questions</vt:lpstr>
      <vt:lpstr>Lesson Objectives</vt:lpstr>
      <vt:lpstr>Gummed Up Photons</vt:lpstr>
      <vt:lpstr>Make a Prediction</vt:lpstr>
      <vt:lpstr>I Notice, I Wonder</vt:lpstr>
      <vt:lpstr>Safety for “Gummed Up Photons”</vt:lpstr>
      <vt:lpstr>Materials for “Gummed Up Photons”</vt:lpstr>
      <vt:lpstr>Procedure for “Gummed Up Photons”</vt:lpstr>
      <vt:lpstr>Gummy Bear Video</vt:lpstr>
      <vt:lpstr>Complimentary Colors</vt:lpstr>
      <vt:lpstr>Make a Prediction</vt:lpstr>
      <vt:lpstr>Materials for “What is Missing?”</vt:lpstr>
      <vt:lpstr>Procedure for “What is Missing?”</vt:lpstr>
      <vt:lpstr>Aqueous Ions Absorbing Light</vt:lpstr>
      <vt:lpstr>Aqueous Ions Absorbing Light</vt:lpstr>
      <vt:lpstr>How is light absorbed by substances?</vt:lpstr>
      <vt:lpstr>Absorption Spectra</vt:lpstr>
      <vt:lpstr>Star Codes</vt:lpstr>
      <vt:lpstr>Star Codes</vt:lpstr>
      <vt:lpstr>Solar Spectra</vt:lpstr>
      <vt:lpstr>Simplified spectrum of the Sun</vt:lpstr>
      <vt:lpstr>Spectroscopy of the stars</vt:lpstr>
      <vt:lpstr>What Did I Learned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Colors</dc:title>
  <dc:creator>K20 Center</dc:creator>
  <cp:lastModifiedBy>Bigler, Elijah B.</cp:lastModifiedBy>
  <cp:revision>1</cp:revision>
  <dcterms:modified xsi:type="dcterms:W3CDTF">2023-07-27T15:53:24Z</dcterms:modified>
</cp:coreProperties>
</file>