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5"/>
  </p:notesMasterIdLst>
  <p:sldIdLst>
    <p:sldId id="269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7" r:id="rId12"/>
    <p:sldId id="265" r:id="rId13"/>
    <p:sldId id="266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169"/>
    <a:srgbClr val="90C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CD8D41-A441-4857-9343-F31DA58AAAC4}">
  <a:tblStyle styleId="{E0CD8D41-A441-4857-9343-F31DA58AAA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21" autoAdjust="0"/>
    <p:restoredTop sz="94728"/>
  </p:normalViewPr>
  <p:slideViewPr>
    <p:cSldViewPr snapToGrid="0">
      <p:cViewPr varScale="1">
        <p:scale>
          <a:sx n="123" d="100"/>
          <a:sy n="123" d="100"/>
        </p:scale>
        <p:origin x="14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Student Edge. (2014, May 13). I wanna be an architect - A day in the life of an architect [Video]. YouTube. https://youtu.be/asdgRAjGK-M</a:t>
            </a:r>
          </a:p>
        </p:txBody>
      </p:sp>
    </p:spTree>
    <p:extLst>
      <p:ext uri="{BB962C8B-B14F-4D97-AF65-F5344CB8AC3E}">
        <p14:creationId xmlns:p14="http://schemas.microsoft.com/office/powerpoint/2010/main" val="3394873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e1ff2eed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e1ff2eed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Source: Owen, F. D. (1900). Floor plan of the main floor of the White House in Washington D.C. Wikimedia Commons. https://</a:t>
            </a:r>
            <a:r>
              <a:rPr lang="en-US" dirty="0" err="1"/>
              <a:t>commons.wikimedia.org</a:t>
            </a:r>
            <a:r>
              <a:rPr lang="en-US" dirty="0"/>
              <a:t>/wiki/File:State_floor_plan_-_White_House_-_1900.jpg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63631af8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63631af8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c31e8c9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c31e8c9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e1ff2eed4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e1ff2eed4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e1ff2eed4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e1ff2eed4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e1ff2eed4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e1ff2eed4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63631af8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63631af8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63631af8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63631af8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63631af8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63631af8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e1ff2eed4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e1ff2eed4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767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sdgRAjGK-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Composite Figures in Architecture</a:t>
            </a:r>
            <a:endParaRPr dirty="0"/>
          </a:p>
        </p:txBody>
      </p:sp>
      <p:sp>
        <p:nvSpPr>
          <p:cNvPr id="132" name="Google Shape;132;p2"/>
          <p:cNvSpPr txBox="1">
            <a:spLocks noGrp="1"/>
          </p:cNvSpPr>
          <p:nvPr>
            <p:ph type="subTitle" idx="1"/>
          </p:nvPr>
        </p:nvSpPr>
        <p:spPr>
          <a:xfrm>
            <a:off x="531900" y="24770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Perimeter and Area of Composite Figures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KWL Chart: Perimeter and Area</a:t>
            </a:r>
            <a:endParaRPr dirty="0"/>
          </a:p>
        </p:txBody>
      </p:sp>
      <p:graphicFrame>
        <p:nvGraphicFramePr>
          <p:cNvPr id="140" name="Google Shape;140;p35"/>
          <p:cNvGraphicFramePr/>
          <p:nvPr>
            <p:extLst>
              <p:ext uri="{D42A27DB-BD31-4B8C-83A1-F6EECF244321}">
                <p14:modId xmlns:p14="http://schemas.microsoft.com/office/powerpoint/2010/main" val="3554536238"/>
              </p:ext>
            </p:extLst>
          </p:nvPr>
        </p:nvGraphicFramePr>
        <p:xfrm>
          <a:off x="598957" y="1560784"/>
          <a:ext cx="7239000" cy="3200350"/>
        </p:xfrm>
        <a:graphic>
          <a:graphicData uri="http://schemas.openxmlformats.org/drawingml/2006/table">
            <a:tbl>
              <a:tblPr>
                <a:noFill/>
                <a:tableStyleId>{E0CD8D41-A441-4857-9343-F31DA58AAAC4}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 </a:t>
                      </a:r>
                      <a:r>
                        <a:rPr lang="en-US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Know</a:t>
                      </a:r>
                      <a:endParaRPr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1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 </a:t>
                      </a:r>
                      <a:r>
                        <a:rPr lang="en-US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Want </a:t>
                      </a:r>
                      <a:r>
                        <a:rPr lang="en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</a:t>
                      </a:r>
                      <a:r>
                        <a:rPr lang="en-US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</a:t>
                      </a:r>
                      <a:r>
                        <a:rPr lang="en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now</a:t>
                      </a:r>
                      <a:endParaRPr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1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 </a:t>
                      </a:r>
                      <a:r>
                        <a:rPr lang="en-US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Learned</a:t>
                      </a:r>
                      <a:endParaRPr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1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0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Google Shape;183;p41">
            <a:extLst>
              <a:ext uri="{FF2B5EF4-FFF2-40B4-BE49-F238E27FC236}">
                <a16:creationId xmlns:a16="http://schemas.microsoft.com/office/drawing/2014/main" id="{C821A37D-4023-4856-9CC8-AC03AF6CB928}"/>
              </a:ext>
            </a:extLst>
          </p:cNvPr>
          <p:cNvSpPr/>
          <p:nvPr/>
        </p:nvSpPr>
        <p:spPr>
          <a:xfrm>
            <a:off x="5485232" y="1346834"/>
            <a:ext cx="2315100" cy="921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59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CAF91-68A3-5E4A-AFC1-534DF5B5C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1049"/>
            <a:ext cx="8229600" cy="857400"/>
          </a:xfrm>
        </p:spPr>
        <p:txBody>
          <a:bodyPr/>
          <a:lstStyle/>
          <a:p>
            <a:pPr algn="ctr"/>
            <a:r>
              <a:rPr lang="en-US" dirty="0">
                <a:hlinkClick r:id="rId3"/>
              </a:rPr>
              <a:t>A Day in the Life of an Architect</a:t>
            </a:r>
            <a:endParaRPr lang="en-US" dirty="0"/>
          </a:p>
        </p:txBody>
      </p:sp>
      <p:pic>
        <p:nvPicPr>
          <p:cNvPr id="5" name="Picture 4" descr="A girl sitting in front of a comput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82C80A6-F10A-2A43-B35E-C9A5E099A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614" y="1524844"/>
            <a:ext cx="5880772" cy="32287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F55160-528D-6248-BEFC-C49C60BF73C3}"/>
              </a:ext>
            </a:extLst>
          </p:cNvPr>
          <p:cNvSpPr txBox="1"/>
          <p:nvPr/>
        </p:nvSpPr>
        <p:spPr>
          <a:xfrm>
            <a:off x="1558636" y="4753642"/>
            <a:ext cx="56813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Edge. (2014, May 13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I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wanna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an architect - A day in the life of an architec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[Video]. YouTube. </a:t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https://youtu.be/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asdgRAjGK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8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2"/>
          <p:cNvSpPr txBox="1">
            <a:spLocks noGrp="1"/>
          </p:cNvSpPr>
          <p:nvPr>
            <p:ph type="title"/>
          </p:nvPr>
        </p:nvSpPr>
        <p:spPr>
          <a:xfrm>
            <a:off x="457200" y="31652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Day in the Life of an Architect</a:t>
            </a:r>
            <a:r>
              <a:rPr lang="en" dirty="0"/>
              <a:t> </a:t>
            </a:r>
            <a:endParaRPr dirty="0"/>
          </a:p>
        </p:txBody>
      </p:sp>
      <p:sp>
        <p:nvSpPr>
          <p:cNvPr id="189" name="Google Shape;189;p42"/>
          <p:cNvSpPr txBox="1">
            <a:spLocks noGrp="1"/>
          </p:cNvSpPr>
          <p:nvPr>
            <p:ph type="body" idx="1"/>
          </p:nvPr>
        </p:nvSpPr>
        <p:spPr>
          <a:xfrm>
            <a:off x="457200" y="1308308"/>
            <a:ext cx="7936173" cy="351866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D</a:t>
            </a:r>
            <a:r>
              <a:rPr lang="en" sz="2400" dirty="0"/>
              <a:t>esign </a:t>
            </a:r>
            <a:r>
              <a:rPr lang="en-US" sz="2400" dirty="0"/>
              <a:t>the floor plan for </a:t>
            </a:r>
            <a:r>
              <a:rPr lang="en" sz="2400" dirty="0"/>
              <a:t>your dream house using the following shapes: </a:t>
            </a:r>
          </a:p>
          <a:p>
            <a:pPr marL="971550" lvl="1" indent="-282575">
              <a:spcBef>
                <a:spcPts val="520"/>
              </a:spcBef>
            </a:pPr>
            <a:r>
              <a:rPr lang="en" i="1" dirty="0"/>
              <a:t>Rectangles</a:t>
            </a:r>
          </a:p>
          <a:p>
            <a:pPr marL="971550" lvl="1" indent="-282575">
              <a:spcBef>
                <a:spcPts val="520"/>
              </a:spcBef>
            </a:pPr>
            <a:r>
              <a:rPr lang="en" i="1" dirty="0"/>
              <a:t>Squares</a:t>
            </a:r>
          </a:p>
          <a:p>
            <a:pPr marL="971550" lvl="1" indent="-282575">
              <a:spcBef>
                <a:spcPts val="520"/>
              </a:spcBef>
            </a:pPr>
            <a:r>
              <a:rPr lang="en" i="1" dirty="0"/>
              <a:t>Triangles</a:t>
            </a:r>
          </a:p>
          <a:p>
            <a:pPr marL="971550" lvl="1" indent="-282575">
              <a:spcBef>
                <a:spcPts val="520"/>
              </a:spcBef>
            </a:pPr>
            <a:r>
              <a:rPr lang="en" i="1" dirty="0"/>
              <a:t>Trapezoids</a:t>
            </a:r>
          </a:p>
          <a:p>
            <a:pPr marL="971550" lvl="1" indent="-282575">
              <a:spcBef>
                <a:spcPts val="520"/>
              </a:spcBef>
            </a:pPr>
            <a:r>
              <a:rPr lang="en" i="1" dirty="0"/>
              <a:t>Circles</a:t>
            </a:r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/>
              <a:t>Find the </a:t>
            </a:r>
            <a:r>
              <a:rPr lang="en" sz="2400" b="1" dirty="0">
                <a:solidFill>
                  <a:srgbClr val="396169"/>
                </a:solidFill>
              </a:rPr>
              <a:t>perimeter</a:t>
            </a:r>
            <a:r>
              <a:rPr lang="en" sz="2400" dirty="0"/>
              <a:t> and </a:t>
            </a:r>
            <a:r>
              <a:rPr lang="en" sz="2400" b="1" dirty="0">
                <a:solidFill>
                  <a:srgbClr val="396169"/>
                </a:solidFill>
              </a:rPr>
              <a:t>area</a:t>
            </a:r>
            <a:r>
              <a:rPr lang="en" sz="2400" dirty="0"/>
              <a:t> of </a:t>
            </a:r>
            <a:r>
              <a:rPr lang="en-US" sz="2400" dirty="0"/>
              <a:t>your</a:t>
            </a:r>
            <a:r>
              <a:rPr lang="en" sz="2400" dirty="0"/>
              <a:t> entire floor plan. Write the perimeter and area on </a:t>
            </a:r>
            <a:r>
              <a:rPr lang="en-US" sz="2400" dirty="0"/>
              <a:t>your</a:t>
            </a:r>
            <a:r>
              <a:rPr lang="en" sz="2400" dirty="0"/>
              <a:t> </a:t>
            </a:r>
            <a:r>
              <a:rPr lang="en" sz="2400" b="1" dirty="0">
                <a:solidFill>
                  <a:srgbClr val="396169"/>
                </a:solidFill>
              </a:rPr>
              <a:t>sticky note</a:t>
            </a:r>
            <a:r>
              <a:rPr lang="en" sz="2400" dirty="0"/>
              <a:t>. </a:t>
            </a:r>
            <a:endParaRPr sz="2400" dirty="0"/>
          </a:p>
        </p:txBody>
      </p:sp>
      <p:pic>
        <p:nvPicPr>
          <p:cNvPr id="5" name="Picture 4" descr="White House floor plan&#10;&#10;Description automatically generated">
            <a:extLst>
              <a:ext uri="{FF2B5EF4-FFF2-40B4-BE49-F238E27FC236}">
                <a16:creationId xmlns:a16="http://schemas.microsoft.com/office/drawing/2014/main" id="{332ADDC5-E55D-475E-8C83-E43FA98A21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1320800" y="406400"/>
            <a:ext cx="6502400" cy="4196318"/>
          </a:xfrm>
          <a:prstGeom prst="rect">
            <a:avLst/>
          </a:prstGeom>
          <a:effectLst>
            <a:softEdge rad="7747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77AA23-DD6E-D24D-B21D-708A605ACE15}"/>
              </a:ext>
            </a:extLst>
          </p:cNvPr>
          <p:cNvSpPr txBox="1"/>
          <p:nvPr/>
        </p:nvSpPr>
        <p:spPr>
          <a:xfrm>
            <a:off x="980518" y="4737100"/>
            <a:ext cx="66672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Owen, F. D. (1900).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Floor plan of the main floor of the White House in Washington D.C.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Wikimedia Commons. </a:t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commons.wikimedia.org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/wiki/File:State_floor_plan_-_White_House_-_1900.jpg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3"/>
          <p:cNvSpPr txBox="1">
            <a:spLocks noGrp="1"/>
          </p:cNvSpPr>
          <p:nvPr>
            <p:ph type="title"/>
          </p:nvPr>
        </p:nvSpPr>
        <p:spPr>
          <a:xfrm>
            <a:off x="457200" y="309702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 the Problem</a:t>
            </a:r>
            <a:endParaRPr/>
          </a:p>
        </p:txBody>
      </p:sp>
      <p:sp>
        <p:nvSpPr>
          <p:cNvPr id="195" name="Google Shape;195;p43"/>
          <p:cNvSpPr txBox="1">
            <a:spLocks noGrp="1"/>
          </p:cNvSpPr>
          <p:nvPr>
            <p:ph type="body" idx="1"/>
          </p:nvPr>
        </p:nvSpPr>
        <p:spPr>
          <a:xfrm>
            <a:off x="457200" y="1255812"/>
            <a:ext cx="8121192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indent="0">
              <a:spcBef>
                <a:spcPts val="1800"/>
              </a:spcBef>
              <a:buNone/>
            </a:pPr>
            <a:r>
              <a:rPr lang="en-US" sz="2000" b="1" i="1" dirty="0">
                <a:solidFill>
                  <a:srgbClr val="396169"/>
                </a:solidFill>
              </a:rPr>
              <a:t>Round 1:</a:t>
            </a:r>
            <a:r>
              <a:rPr lang="en-US" sz="2000" dirty="0">
                <a:solidFill>
                  <a:srgbClr val="396169"/>
                </a:solidFill>
              </a:rPr>
              <a:t> </a:t>
            </a:r>
            <a:r>
              <a:rPr lang="en-US" sz="2000" dirty="0"/>
              <a:t>Pass your floor plan to the group member on your right. Find the </a:t>
            </a:r>
            <a:r>
              <a:rPr lang="en-US" sz="2000" b="1" dirty="0">
                <a:solidFill>
                  <a:schemeClr val="accent4"/>
                </a:solidFill>
              </a:rPr>
              <a:t>perimeter</a:t>
            </a:r>
            <a:r>
              <a:rPr lang="en-US" sz="2000" dirty="0"/>
              <a:t> of your group member’s floor plan. </a:t>
            </a:r>
          </a:p>
          <a:p>
            <a:pPr marL="274320" indent="0">
              <a:spcBef>
                <a:spcPts val="1800"/>
              </a:spcBef>
              <a:buNone/>
            </a:pPr>
            <a:r>
              <a:rPr lang="en-US" sz="2000" b="1" i="1" dirty="0">
                <a:solidFill>
                  <a:srgbClr val="396169"/>
                </a:solidFill>
              </a:rPr>
              <a:t>Round 2:</a:t>
            </a:r>
            <a:r>
              <a:rPr lang="en-US" sz="2000" dirty="0"/>
              <a:t> Pass the floor plan to your right again. Find the </a:t>
            </a:r>
            <a:r>
              <a:rPr lang="en-US" sz="2000" b="1" dirty="0">
                <a:solidFill>
                  <a:schemeClr val="accent4"/>
                </a:solidFill>
              </a:rPr>
              <a:t>area</a:t>
            </a:r>
            <a:r>
              <a:rPr lang="en-US" sz="2000" dirty="0"/>
              <a:t> of your group member’s floor plan.</a:t>
            </a:r>
          </a:p>
          <a:p>
            <a:pPr marL="274320" indent="0">
              <a:spcBef>
                <a:spcPts val="1800"/>
              </a:spcBef>
              <a:buNone/>
            </a:pPr>
            <a:r>
              <a:rPr lang="en-US" sz="2000" b="1" i="1" dirty="0">
                <a:solidFill>
                  <a:srgbClr val="396169"/>
                </a:solidFill>
              </a:rPr>
              <a:t>Round 3:</a:t>
            </a:r>
            <a:r>
              <a:rPr lang="en-US" sz="2000" b="1" dirty="0"/>
              <a:t> </a:t>
            </a:r>
            <a:r>
              <a:rPr lang="en-US" sz="2000" dirty="0"/>
              <a:t>Return the floor plan back to its original designer. Check your group members’ answers. Are they correct?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F5E756-07A6-4957-ACD6-7D7ADC24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D9121F-A9D5-408D-AC7D-48ABAF78A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How can you use formulas to find the perimeter and area of an object with an unusual shape? </a:t>
            </a:r>
          </a:p>
          <a:p>
            <a:pPr>
              <a:spcAft>
                <a:spcPts val="600"/>
              </a:spcAft>
            </a:pPr>
            <a:r>
              <a:rPr lang="en-US" dirty="0"/>
              <a:t>How do the dimensions of a figure affect the perimeter and area?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Lesson</a:t>
            </a:r>
            <a:r>
              <a:rPr lang="en" dirty="0"/>
              <a:t> Objective</a:t>
            </a:r>
            <a:endParaRPr dirty="0"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Students will be able to </a:t>
            </a:r>
            <a:r>
              <a:rPr lang="en-US" dirty="0"/>
              <a:t>find the perimeter and area of composite figures using both pattern blocks and architectural designs.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KWL Chart: Perimeter and Area</a:t>
            </a:r>
            <a:endParaRPr dirty="0"/>
          </a:p>
        </p:txBody>
      </p:sp>
      <p:graphicFrame>
        <p:nvGraphicFramePr>
          <p:cNvPr id="140" name="Google Shape;140;p35"/>
          <p:cNvGraphicFramePr/>
          <p:nvPr>
            <p:extLst>
              <p:ext uri="{D42A27DB-BD31-4B8C-83A1-F6EECF244321}">
                <p14:modId xmlns:p14="http://schemas.microsoft.com/office/powerpoint/2010/main" val="1304897577"/>
              </p:ext>
            </p:extLst>
          </p:nvPr>
        </p:nvGraphicFramePr>
        <p:xfrm>
          <a:off x="639798" y="1541655"/>
          <a:ext cx="7239000" cy="3200350"/>
        </p:xfrm>
        <a:graphic>
          <a:graphicData uri="http://schemas.openxmlformats.org/drawingml/2006/table">
            <a:tbl>
              <a:tblPr>
                <a:noFill/>
                <a:tableStyleId>{E0CD8D41-A441-4857-9343-F31DA58AAAC4}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 </a:t>
                      </a:r>
                      <a:r>
                        <a:rPr lang="en-US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Know</a:t>
                      </a:r>
                      <a:endParaRPr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1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 </a:t>
                      </a:r>
                      <a:r>
                        <a:rPr lang="en-US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Want </a:t>
                      </a:r>
                      <a:r>
                        <a:rPr lang="en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</a:t>
                      </a:r>
                      <a:r>
                        <a:rPr lang="en-US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</a:t>
                      </a:r>
                      <a:r>
                        <a:rPr lang="en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now</a:t>
                      </a:r>
                      <a:endParaRPr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1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 </a:t>
                      </a:r>
                      <a:r>
                        <a:rPr lang="en-US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Learned</a:t>
                      </a:r>
                      <a:endParaRPr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1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0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1" name="Google Shape;141;p35"/>
          <p:cNvSpPr/>
          <p:nvPr/>
        </p:nvSpPr>
        <p:spPr>
          <a:xfrm>
            <a:off x="691625" y="1355416"/>
            <a:ext cx="4739400" cy="921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Explore with Shapes</a:t>
            </a:r>
            <a:endParaRPr dirty="0"/>
          </a:p>
        </p:txBody>
      </p:sp>
      <p:sp>
        <p:nvSpPr>
          <p:cNvPr id="147" name="Google Shape;147;p36"/>
          <p:cNvSpPr txBox="1">
            <a:spLocks noGrp="1"/>
          </p:cNvSpPr>
          <p:nvPr>
            <p:ph type="body" idx="1"/>
          </p:nvPr>
        </p:nvSpPr>
        <p:spPr>
          <a:xfrm>
            <a:off x="457200" y="128933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dirty="0"/>
              <a:t>Using pattern blocks, rulers, and the formulas to the </a:t>
            </a:r>
            <a:r>
              <a:rPr lang="en-US" dirty="0"/>
              <a:t>right</a:t>
            </a:r>
            <a:r>
              <a:rPr lang="en" dirty="0"/>
              <a:t>, find the perimeter and area of the unique shapes.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8" name="Google Shape;148;p36"/>
              <p:cNvGraphicFramePr/>
              <p:nvPr>
                <p:extLst>
                  <p:ext uri="{D42A27DB-BD31-4B8C-83A1-F6EECF244321}">
                    <p14:modId xmlns:p14="http://schemas.microsoft.com/office/powerpoint/2010/main" val="372918532"/>
                  </p:ext>
                </p:extLst>
              </p:nvPr>
            </p:nvGraphicFramePr>
            <p:xfrm>
              <a:off x="5073928" y="752699"/>
              <a:ext cx="3661000" cy="4023150"/>
            </p:xfrm>
            <a:graphic>
              <a:graphicData uri="http://schemas.openxmlformats.org/drawingml/2006/table">
                <a:tbl>
                  <a:tblPr>
                    <a:noFill/>
                    <a:tableStyleId>{E0CD8D41-A441-4857-9343-F31DA58AAAC4}</a:tableStyleId>
                  </a:tblPr>
                  <a:tblGrid>
                    <a:gridCol w="18305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30500">
                      <a:extLst>
                        <a:ext uri="{9D8B030D-6E8A-4147-A177-3AD203B41FA5}">
                          <a16:colId xmlns:a16="http://schemas.microsoft.com/office/drawing/2014/main" val="2703660064"/>
                        </a:ext>
                      </a:extLst>
                    </a:gridCol>
                  </a:tblGrid>
                  <a:tr h="462044">
                    <a:tc gridSpan="2"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" sz="2000" b="1" i="0" u="none" strike="noStrike" cap="none" dirty="0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Perimeter</a:t>
                          </a:r>
                          <a:endParaRPr sz="20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9616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39635">
                    <a:tc gridSpan="2"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" sz="2000" b="0" i="0" u="none" strike="noStrike" cap="none" dirty="0">
                              <a:solidFill>
                                <a:schemeClr val="tx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The distance around </a:t>
                          </a:r>
                          <a:r>
                            <a:rPr lang="en-US" sz="2000" b="0" i="0" u="none" strike="noStrike" cap="none" dirty="0">
                              <a:solidFill>
                                <a:schemeClr val="tx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a</a:t>
                          </a:r>
                          <a:r>
                            <a:rPr lang="en" sz="2000" b="0" i="0" u="none" strike="noStrike" cap="none" dirty="0">
                              <a:solidFill>
                                <a:schemeClr val="tx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 shape. Found by add</a:t>
                          </a:r>
                          <a:r>
                            <a:rPr lang="en-US" sz="2000" b="0" i="0" u="none" strike="noStrike" cap="none" dirty="0">
                              <a:solidFill>
                                <a:schemeClr val="tx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ing the length of </a:t>
                          </a:r>
                          <a:r>
                            <a:rPr lang="en" sz="2000" b="0" i="0" u="none" strike="noStrike" cap="none" dirty="0">
                              <a:solidFill>
                                <a:schemeClr val="tx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all sides. </a:t>
                          </a:r>
                          <a:endParaRPr sz="2000" b="0" i="0" u="none" strike="noStrike" cap="none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2044">
                    <a:tc gridSpan="2"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" sz="2000" b="1" i="0" u="none" strike="noStrike" cap="none" dirty="0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Area</a:t>
                          </a:r>
                          <a:endParaRPr sz="20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9616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" sz="2000" b="0" i="0" u="none" strike="noStrike" cap="none" dirty="0">
                              <a:solidFill>
                                <a:schemeClr val="tx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Triangle</a:t>
                          </a:r>
                          <a:endParaRPr sz="2000" b="0" i="0" u="none" strike="noStrike" cap="none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1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" sz="2000" b="0" i="1" u="none" strike="noStrike" cap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  <m:t>½</m:t>
                                </m:r>
                                <m:r>
                                  <a:rPr lang="en" sz="2000" b="0" i="1" u="none" strike="noStrike" cap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  <m:t>𝑏h</m:t>
                                </m:r>
                              </m:oMath>
                            </m:oMathPara>
                          </a14:m>
                          <a:endParaRPr lang="en" sz="2000" b="0" i="0" u="none" strike="noStrike" cap="none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" sz="2000" b="0" i="0" u="none" strike="noStrike" cap="none" dirty="0">
                              <a:solidFill>
                                <a:schemeClr val="tx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Square</a:t>
                          </a:r>
                          <a:endParaRPr lang="en-US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u="none" strike="noStrike" cap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  <m:t>𝑠</m:t>
                                </m:r>
                                <m:r>
                                  <a:rPr lang="en" sz="2000" b="0" i="1" u="none" strike="noStrike" cap="none" baseline="30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" sz="2000" b="0" i="0" u="none" strike="noStrike" cap="none" baseline="30000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49102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" sz="2000" b="0" i="0" u="none" strike="noStrike" cap="none" dirty="0">
                              <a:solidFill>
                                <a:schemeClr val="tx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Rectangle</a:t>
                          </a:r>
                          <a:endParaRPr lang="en-US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u="none" strike="noStrike" cap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  <m:t>𝑙</m:t>
                                </m:r>
                                <m:r>
                                  <a:rPr lang="en" sz="2000" b="0" i="1" u="none" strike="noStrike" cap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" sz="2000" b="0" i="0" u="none" strike="noStrike" cap="none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62013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000" b="0" i="0" u="none" strike="noStrike" cap="none" dirty="0">
                              <a:solidFill>
                                <a:schemeClr val="tx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Circle</a:t>
                          </a:r>
                          <a:endParaRPr lang="en-US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b="0" i="1" u="none" strike="noStrike" cap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ar-AE" sz="2000" b="0" i="1" u="none" strike="noStrike" cap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  <a:sym typeface="Calibri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000" b="0" i="1" u="none" strike="noStrike" cap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  <a:sym typeface="Calibri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ar-AE" sz="2000" b="0" i="1" u="none" strike="noStrike" cap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  <a:sym typeface="Calibri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ar-AE" sz="2000" b="0" i="0" u="none" strike="noStrike" cap="none">
                            <a:solidFill>
                              <a:schemeClr val="tx1"/>
                            </a:solidFill>
                            <a:latin typeface="Calibri"/>
                            <a:cs typeface="Calibri"/>
                            <a:sym typeface="Arial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01790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8" name="Google Shape;148;p36"/>
              <p:cNvGraphicFramePr/>
              <p:nvPr>
                <p:extLst>
                  <p:ext uri="{D42A27DB-BD31-4B8C-83A1-F6EECF244321}">
                    <p14:modId xmlns:p14="http://schemas.microsoft.com/office/powerpoint/2010/main" val="372918532"/>
                  </p:ext>
                </p:extLst>
              </p:nvPr>
            </p:nvGraphicFramePr>
            <p:xfrm>
              <a:off x="5073928" y="752699"/>
              <a:ext cx="3661000" cy="4023150"/>
            </p:xfrm>
            <a:graphic>
              <a:graphicData uri="http://schemas.openxmlformats.org/drawingml/2006/table">
                <a:tbl>
                  <a:tblPr>
                    <a:noFill/>
                    <a:tableStyleId>{E0CD8D41-A441-4857-9343-F31DA58AAAC4}</a:tableStyleId>
                  </a:tblPr>
                  <a:tblGrid>
                    <a:gridCol w="18305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30500">
                      <a:extLst>
                        <a:ext uri="{9D8B030D-6E8A-4147-A177-3AD203B41FA5}">
                          <a16:colId xmlns:a16="http://schemas.microsoft.com/office/drawing/2014/main" val="2703660064"/>
                        </a:ext>
                      </a:extLst>
                    </a:gridCol>
                  </a:tblGrid>
                  <a:tr h="487650">
                    <a:tc gridSpan="2"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" sz="2000" b="1" i="0" u="none" strike="noStrike" cap="none" dirty="0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Perimeter</a:t>
                          </a:r>
                          <a:endParaRPr sz="20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9616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97250">
                    <a:tc gridSpan="2"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" sz="2000" b="0" i="0" u="none" strike="noStrike" cap="none" dirty="0">
                              <a:solidFill>
                                <a:schemeClr val="tx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The distance around </a:t>
                          </a:r>
                          <a:r>
                            <a:rPr lang="en-US" sz="2000" b="0" i="0" u="none" strike="noStrike" cap="none" dirty="0">
                              <a:solidFill>
                                <a:schemeClr val="tx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a</a:t>
                          </a:r>
                          <a:r>
                            <a:rPr lang="en" sz="2000" b="0" i="0" u="none" strike="noStrike" cap="none" dirty="0">
                              <a:solidFill>
                                <a:schemeClr val="tx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 shape. Found by add</a:t>
                          </a:r>
                          <a:r>
                            <a:rPr lang="en-US" sz="2000" b="0" i="0" u="none" strike="noStrike" cap="none" dirty="0">
                              <a:solidFill>
                                <a:schemeClr val="tx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ing the length of </a:t>
                          </a:r>
                          <a:r>
                            <a:rPr lang="en" sz="2000" b="0" i="0" u="none" strike="noStrike" cap="none" dirty="0">
                              <a:solidFill>
                                <a:schemeClr val="tx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all sides. </a:t>
                          </a:r>
                          <a:endParaRPr sz="2000" b="0" i="0" u="none" strike="noStrike" cap="none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650">
                    <a:tc gridSpan="2"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" sz="2000" b="1" i="0" u="none" strike="noStrike" cap="none" dirty="0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Area</a:t>
                          </a:r>
                          <a:endParaRPr sz="20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9616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76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" sz="2000" b="0" i="0" u="none" strike="noStrike" cap="none" dirty="0">
                              <a:solidFill>
                                <a:schemeClr val="tx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Triangle</a:t>
                          </a:r>
                          <a:endParaRPr sz="2000" b="0" i="0" u="none" strike="noStrike" cap="none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389" t="-434211" b="-31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7650">
                    <a:tc>
                      <a:txBody>
                        <a:bodyPr/>
                        <a:lstStyle/>
                        <a:p>
                          <a:r>
                            <a:rPr lang="en" sz="2000" b="0" i="0" u="none" strike="noStrike" cap="none" dirty="0">
                              <a:solidFill>
                                <a:schemeClr val="tx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Square</a:t>
                          </a:r>
                          <a:endParaRPr lang="en-US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389" t="-520513" b="-2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4910212"/>
                      </a:ext>
                    </a:extLst>
                  </a:tr>
                  <a:tr h="487650">
                    <a:tc>
                      <a:txBody>
                        <a:bodyPr/>
                        <a:lstStyle/>
                        <a:p>
                          <a:r>
                            <a:rPr lang="en" sz="2000" b="0" i="0" u="none" strike="noStrike" cap="none" dirty="0">
                              <a:solidFill>
                                <a:schemeClr val="tx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Rectangle</a:t>
                          </a:r>
                          <a:endParaRPr lang="en-US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389" t="-636842" b="-11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6201303"/>
                      </a:ext>
                    </a:extLst>
                  </a:tr>
                  <a:tr h="487650">
                    <a:tc>
                      <a:txBody>
                        <a:bodyPr/>
                        <a:lstStyle/>
                        <a:p>
                          <a:r>
                            <a:rPr lang="en-US" sz="2000" b="0" i="0" u="none" strike="noStrike" cap="none" dirty="0">
                              <a:solidFill>
                                <a:schemeClr val="tx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Circle</a:t>
                          </a:r>
                          <a:endParaRPr lang="en-US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C6C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389" t="-717949" b="-1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017901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did you solve for this picture?</a:t>
            </a:r>
            <a:endParaRPr dirty="0"/>
          </a:p>
        </p:txBody>
      </p:sp>
      <p:pic>
        <p:nvPicPr>
          <p:cNvPr id="154" name="Google Shape;15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838" y="1349075"/>
            <a:ext cx="5128325" cy="36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did you solve for this picture?</a:t>
            </a:r>
            <a:endParaRPr dirty="0"/>
          </a:p>
        </p:txBody>
      </p:sp>
      <p:pic>
        <p:nvPicPr>
          <p:cNvPr id="160" name="Google Shape;16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675" y="1215800"/>
            <a:ext cx="3342675" cy="381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did you solve for this picture?</a:t>
            </a:r>
            <a:endParaRPr dirty="0"/>
          </a:p>
        </p:txBody>
      </p:sp>
      <p:pic>
        <p:nvPicPr>
          <p:cNvPr id="166" name="Google Shape;16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4200" y="1444325"/>
            <a:ext cx="4275600" cy="348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Area of a Trapezoid</a:t>
            </a:r>
            <a:endParaRPr dirty="0"/>
          </a:p>
        </p:txBody>
      </p:sp>
      <p:sp>
        <p:nvSpPr>
          <p:cNvPr id="172" name="Google Shape;172;p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74" name="Google Shape;174;p40"/>
          <p:cNvSpPr/>
          <p:nvPr/>
        </p:nvSpPr>
        <p:spPr>
          <a:xfrm>
            <a:off x="4749390" y="1710850"/>
            <a:ext cx="4132610" cy="1908775"/>
          </a:xfrm>
          <a:prstGeom prst="trapezoid">
            <a:avLst>
              <a:gd name="adj" fmla="val 25000"/>
            </a:avLst>
          </a:prstGeom>
          <a:solidFill>
            <a:srgbClr val="659298"/>
          </a:solidFill>
          <a:ln w="9525" cap="flat" cmpd="sng">
            <a:solidFill>
              <a:srgbClr val="6592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75" name="Google Shape;175;p40"/>
          <p:cNvCxnSpPr/>
          <p:nvPr/>
        </p:nvCxnSpPr>
        <p:spPr>
          <a:xfrm flipH="1">
            <a:off x="5220690" y="1710850"/>
            <a:ext cx="7200" cy="1936500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617078-C225-495A-8FBE-A01AEEE860E2}"/>
                  </a:ext>
                </a:extLst>
              </p:cNvPr>
              <p:cNvSpPr txBox="1"/>
              <p:nvPr/>
            </p:nvSpPr>
            <p:spPr>
              <a:xfrm>
                <a:off x="457200" y="1697700"/>
                <a:ext cx="3632351" cy="1664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5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40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617078-C225-495A-8FBE-A01AEEE86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97700"/>
                <a:ext cx="3632351" cy="16646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B25531-5FF2-45E8-B417-FBC4AF2DE3D9}"/>
                  </a:ext>
                </a:extLst>
              </p:cNvPr>
              <p:cNvSpPr txBox="1"/>
              <p:nvPr/>
            </p:nvSpPr>
            <p:spPr>
              <a:xfrm>
                <a:off x="5205450" y="2174141"/>
                <a:ext cx="62254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B25531-5FF2-45E8-B417-FBC4AF2DE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450" y="2174141"/>
                <a:ext cx="622543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F53E58-4FBC-457B-9AB5-A78E2AEE4363}"/>
                  </a:ext>
                </a:extLst>
              </p:cNvPr>
              <p:cNvSpPr txBox="1"/>
              <p:nvPr/>
            </p:nvSpPr>
            <p:spPr>
              <a:xfrm>
                <a:off x="6550727" y="3535401"/>
                <a:ext cx="5345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F53E58-4FBC-457B-9AB5-A78E2AEE4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727" y="3535401"/>
                <a:ext cx="534545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9CB749-7703-46AF-BF66-4ACA860277FA}"/>
                  </a:ext>
                </a:extLst>
              </p:cNvPr>
              <p:cNvSpPr txBox="1"/>
              <p:nvPr/>
            </p:nvSpPr>
            <p:spPr>
              <a:xfrm>
                <a:off x="6517527" y="875673"/>
                <a:ext cx="60094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9CB749-7703-46AF-BF66-4ACA86027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27" y="875673"/>
                <a:ext cx="600943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509</Words>
  <Application>Microsoft Macintosh PowerPoint</Application>
  <PresentationFormat>On-screen Show (16:9)</PresentationFormat>
  <Paragraphs>67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Georgia</vt:lpstr>
      <vt:lpstr>Calibri</vt:lpstr>
      <vt:lpstr>Noto Sans Symbols</vt:lpstr>
      <vt:lpstr>Cambria Math</vt:lpstr>
      <vt:lpstr>Arial</vt:lpstr>
      <vt:lpstr>Constantia</vt:lpstr>
      <vt:lpstr>LEARN theme</vt:lpstr>
      <vt:lpstr>Composite Figures in Architecture</vt:lpstr>
      <vt:lpstr>Essential Questions</vt:lpstr>
      <vt:lpstr>Lesson Objective</vt:lpstr>
      <vt:lpstr>KWL Chart: Perimeter and Area</vt:lpstr>
      <vt:lpstr>Explore with Shapes</vt:lpstr>
      <vt:lpstr>How did you solve for this picture?</vt:lpstr>
      <vt:lpstr>How did you solve for this picture?</vt:lpstr>
      <vt:lpstr>How did you solve for this picture?</vt:lpstr>
      <vt:lpstr>Area of a Trapezoid</vt:lpstr>
      <vt:lpstr>KWL Chart: Perimeter and Area</vt:lpstr>
      <vt:lpstr>A Day in the Life of an Architect</vt:lpstr>
      <vt:lpstr>A Day in the Life of an Architect </vt:lpstr>
      <vt:lpstr>Pass the Problem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Composite Figures in Architecture</dc:title>
  <dc:creator>K20 Center</dc:creator>
  <cp:lastModifiedBy>Walters, Darrin J.</cp:lastModifiedBy>
  <cp:revision>16</cp:revision>
  <dcterms:modified xsi:type="dcterms:W3CDTF">2020-05-19T18:10:35Z</dcterms:modified>
</cp:coreProperties>
</file>