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9A79B-3171-449E-983B-9461ED6DFA94}">
  <a:tblStyle styleId="{52C9A79B-3171-449E-983B-9461ED6DFA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805"/>
    <p:restoredTop sz="94709"/>
  </p:normalViewPr>
  <p:slideViewPr>
    <p:cSldViewPr snapToGrid="0">
      <p:cViewPr varScale="1">
        <p:scale>
          <a:sx n="143" d="100"/>
          <a:sy n="143" d="100"/>
        </p:scale>
        <p:origin x="9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dgRAjGK-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53498528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3153498528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3631af8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3631af8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63631af8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63631af8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KWHL graphic organizer. Strategies. https://learn.k20center.ou.edu/strategy/127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53498528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53498528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Student Edge. (2014, May 13).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I </a:t>
            </a:r>
            <a:r>
              <a:rPr lang="en-US" sz="1800" b="0" i="1" u="none" strike="noStrike" dirty="0" err="1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wanna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 be an architect - A day in the life of an architect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 [Video]. YouTube.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latin typeface="Open Sans" panose="020B0606030504020204" pitchFamily="34" charset="0"/>
                <a:hlinkClick r:id="rId3"/>
              </a:rPr>
              <a:t>https://youtu.be/asdgRAjGK-M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Open Sans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e1ff2eed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e1ff2eed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i="1" dirty="0"/>
              <a:t>Floor plan of first floor home</a:t>
            </a:r>
            <a:r>
              <a:rPr lang="en-US" i="0" dirty="0"/>
              <a:t> [Photograph]. (1873). Library of Congress. https://</a:t>
            </a:r>
            <a:r>
              <a:rPr lang="en-US" i="0" dirty="0" err="1"/>
              <a:t>www.loc.gov</a:t>
            </a:r>
            <a:r>
              <a:rPr lang="en-US" i="0" dirty="0"/>
              <a:t>/item/2006682529/</a:t>
            </a:r>
            <a:endParaRPr i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63631af8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63631af8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Pass the problem. Strategies. https://learn.k20center.ou.edu/strategy/151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53498528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53498528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c31e8c9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c31e8c9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e1ff2eed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e1ff2eed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KWHL graphic organizer. Strategies. https://learn.k20center.ou.edu/strategy/127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1ff2eed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1ff2eed4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e1ff2eed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e1ff2eed4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63631af8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63631af8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63631af8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63631af8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asdgRAjGK-M?feature=oembed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Area of a Trapezoid</a:t>
            </a:r>
            <a:endParaRPr dirty="0"/>
          </a:p>
        </p:txBody>
      </p:sp>
      <p:sp>
        <p:nvSpPr>
          <p:cNvPr id="181" name="Google Shape;181;p4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82" name="Google Shape;182;p42"/>
          <p:cNvPicPr preferRelativeResize="0"/>
          <p:nvPr/>
        </p:nvPicPr>
        <p:blipFill rotWithShape="1">
          <a:blip r:embed="rId3">
            <a:alphaModFix/>
          </a:blip>
          <a:srcRect l="16321" r="16206"/>
          <a:stretch/>
        </p:blipFill>
        <p:spPr>
          <a:xfrm>
            <a:off x="457200" y="1803675"/>
            <a:ext cx="3887675" cy="18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2"/>
          <p:cNvSpPr/>
          <p:nvPr/>
        </p:nvSpPr>
        <p:spPr>
          <a:xfrm>
            <a:off x="4754000" y="1725425"/>
            <a:ext cx="4128000" cy="1894200"/>
          </a:xfrm>
          <a:prstGeom prst="trapezoid">
            <a:avLst>
              <a:gd name="adj" fmla="val 25000"/>
            </a:avLst>
          </a:prstGeom>
          <a:solidFill>
            <a:srgbClr val="659298"/>
          </a:solidFill>
          <a:ln w="9525" cap="flat" cmpd="sng">
            <a:solidFill>
              <a:srgbClr val="659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" name="Google Shape;184;p42"/>
          <p:cNvCxnSpPr/>
          <p:nvPr/>
        </p:nvCxnSpPr>
        <p:spPr>
          <a:xfrm flipH="1">
            <a:off x="5205450" y="1710850"/>
            <a:ext cx="7200" cy="19365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5" name="Google Shape;185;p42"/>
          <p:cNvSpPr txBox="1"/>
          <p:nvPr/>
        </p:nvSpPr>
        <p:spPr>
          <a:xfrm>
            <a:off x="4655750" y="1219650"/>
            <a:ext cx="4324500" cy="28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Georgia"/>
                <a:ea typeface="Georgia"/>
                <a:cs typeface="Georgia"/>
                <a:sym typeface="Georgia"/>
              </a:rPr>
              <a:t>a</a:t>
            </a:r>
            <a:endParaRPr sz="30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Georgia"/>
                <a:ea typeface="Georgia"/>
                <a:cs typeface="Georgia"/>
                <a:sym typeface="Georgia"/>
              </a:rPr>
              <a:t>	  h</a:t>
            </a:r>
            <a:endParaRPr sz="30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Georgia"/>
                <a:ea typeface="Georgia"/>
                <a:cs typeface="Georgia"/>
                <a:sym typeface="Georgia"/>
              </a:rPr>
              <a:t>b </a:t>
            </a:r>
            <a:endParaRPr sz="3000" i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KWL Chart: Perimeter and Area</a:t>
            </a:r>
            <a:endParaRPr dirty="0"/>
          </a:p>
        </p:txBody>
      </p:sp>
      <p:graphicFrame>
        <p:nvGraphicFramePr>
          <p:cNvPr id="191" name="Google Shape;191;p43"/>
          <p:cNvGraphicFramePr/>
          <p:nvPr>
            <p:extLst>
              <p:ext uri="{D42A27DB-BD31-4B8C-83A1-F6EECF244321}">
                <p14:modId xmlns:p14="http://schemas.microsoft.com/office/powerpoint/2010/main" val="1192045187"/>
              </p:ext>
            </p:extLst>
          </p:nvPr>
        </p:nvGraphicFramePr>
        <p:xfrm>
          <a:off x="646725" y="1451600"/>
          <a:ext cx="7239000" cy="3200350"/>
        </p:xfrm>
        <a:graphic>
          <a:graphicData uri="http://schemas.openxmlformats.org/drawingml/2006/table">
            <a:tbl>
              <a:tblPr>
                <a:noFill/>
                <a:tableStyleId>{52C9A79B-3171-449E-983B-9461ED6DFA94}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</a:t>
                      </a:r>
                      <a:endParaRPr b="1" u="sng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Want</a:t>
                      </a: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Know</a:t>
                      </a:r>
                      <a:endParaRPr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Learned</a:t>
                      </a:r>
                      <a:endParaRPr b="1" u="sng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2" name="Google Shape;192;p43"/>
          <p:cNvSpPr/>
          <p:nvPr/>
        </p:nvSpPr>
        <p:spPr>
          <a:xfrm>
            <a:off x="5533000" y="1237650"/>
            <a:ext cx="2315100" cy="921000"/>
          </a:xfrm>
          <a:prstGeom prst="ellipse">
            <a:avLst/>
          </a:prstGeom>
          <a:noFill/>
          <a:ln w="28575" cap="flat" cmpd="sng">
            <a:solidFill>
              <a:srgbClr val="971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>
            <a:spLocks noGrp="1"/>
          </p:cNvSpPr>
          <p:nvPr>
            <p:ph type="title"/>
          </p:nvPr>
        </p:nvSpPr>
        <p:spPr>
          <a:xfrm>
            <a:off x="457199" y="31183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Day in the Life of an Architect</a:t>
            </a:r>
            <a:endParaRPr dirty="0"/>
          </a:p>
        </p:txBody>
      </p:sp>
      <p:pic>
        <p:nvPicPr>
          <p:cNvPr id="2" name="Online Media 1" descr="I Wanna Be an Architect · A Day In The Life Of An Architect">
            <a:hlinkClick r:id="" action="ppaction://media"/>
            <a:extLst>
              <a:ext uri="{FF2B5EF4-FFF2-40B4-BE49-F238E27FC236}">
                <a16:creationId xmlns:a16="http://schemas.microsoft.com/office/drawing/2014/main" id="{22175BE9-EF51-F9C5-2738-2DB04743FF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9315" y="1315375"/>
            <a:ext cx="5945367" cy="335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Architecture </a:t>
            </a:r>
            <a:endParaRPr dirty="0"/>
          </a:p>
        </p:txBody>
      </p:sp>
      <p:sp>
        <p:nvSpPr>
          <p:cNvPr id="204" name="Google Shape;204;p4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0687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300" dirty="0"/>
              <a:t>Design the floor plan of your dream house using rectangles, squares, triangles, trapezoids, and circles. (See the example on the left.)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" sz="23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300" dirty="0"/>
              <a:t>Find the perimeter and area of your entire floor plan. Record the perimeter and area on a sticky note.  </a:t>
            </a:r>
          </a:p>
        </p:txBody>
      </p:sp>
      <p:pic>
        <p:nvPicPr>
          <p:cNvPr id="205" name="Google Shape;205;p45"/>
          <p:cNvPicPr preferRelativeResize="0"/>
          <p:nvPr/>
        </p:nvPicPr>
        <p:blipFill rotWithShape="1">
          <a:blip r:embed="rId3">
            <a:alphaModFix/>
          </a:blip>
          <a:srcRect l="28922" t="13068" r="10683" b="17563"/>
          <a:stretch/>
        </p:blipFill>
        <p:spPr>
          <a:xfrm>
            <a:off x="6525900" y="270300"/>
            <a:ext cx="2301451" cy="356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 the Problem</a:t>
            </a:r>
            <a:endParaRPr dirty="0"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4470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Pass your floor plan design to another person in your group.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b="1" dirty="0"/>
              <a:t>First round: </a:t>
            </a:r>
            <a:r>
              <a:rPr lang="en" dirty="0"/>
              <a:t>Find the perimeter of the design.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b="1" dirty="0"/>
              <a:t>Second round: </a:t>
            </a:r>
            <a:r>
              <a:rPr lang="en" dirty="0"/>
              <a:t>Find the area of the design.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b="1" dirty="0"/>
              <a:t>Final round: </a:t>
            </a:r>
            <a:r>
              <a:rPr lang="en" dirty="0"/>
              <a:t>Check your answers with the architect who created the design.</a:t>
            </a:r>
            <a:endParaRPr dirty="0"/>
          </a:p>
        </p:txBody>
      </p:sp>
      <p:pic>
        <p:nvPicPr>
          <p:cNvPr id="212" name="Google Shape;212;p46" title="Pass the Proble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6600" y="1537866"/>
            <a:ext cx="1935000" cy="19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Composite Figures in Architecture</a:t>
            </a:r>
            <a:endParaRPr dirty="0"/>
          </a:p>
        </p:txBody>
      </p:sp>
      <p:sp>
        <p:nvSpPr>
          <p:cNvPr id="2" name="Google Shape;131;p34">
            <a:extLst>
              <a:ext uri="{FF2B5EF4-FFF2-40B4-BE49-F238E27FC236}">
                <a16:creationId xmlns:a16="http://schemas.microsoft.com/office/drawing/2014/main" id="{91BEBF31-63C7-27DA-C360-AE2587D3DD3D}"/>
              </a:ext>
            </a:extLst>
          </p:cNvPr>
          <p:cNvSpPr txBox="1">
            <a:spLocks/>
          </p:cNvSpPr>
          <p:nvPr/>
        </p:nvSpPr>
        <p:spPr>
          <a:xfrm>
            <a:off x="533400" y="2400300"/>
            <a:ext cx="7851600" cy="46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/>
              <a:t>Perimeter and Area of Composite Figures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/>
              <a:t>How can you use formulas to find the perimeter and area of object with an unusual shape? 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/>
              <a:t>How do the dimensions of a figure affect the perimeter and area?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 </a:t>
            </a:r>
            <a:endParaRPr dirty="0"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Find the perimeter and area of composite figures using both pattern blocks and architecture designs.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KWL Chart: Perimeter and Area</a:t>
            </a:r>
            <a:endParaRPr dirty="0"/>
          </a:p>
        </p:txBody>
      </p:sp>
      <p:graphicFrame>
        <p:nvGraphicFramePr>
          <p:cNvPr id="149" name="Google Shape;149;p37"/>
          <p:cNvGraphicFramePr/>
          <p:nvPr>
            <p:extLst>
              <p:ext uri="{D42A27DB-BD31-4B8C-83A1-F6EECF244321}">
                <p14:modId xmlns:p14="http://schemas.microsoft.com/office/powerpoint/2010/main" val="2753435083"/>
              </p:ext>
            </p:extLst>
          </p:nvPr>
        </p:nvGraphicFramePr>
        <p:xfrm>
          <a:off x="691625" y="1416321"/>
          <a:ext cx="7239000" cy="3200350"/>
        </p:xfrm>
        <a:graphic>
          <a:graphicData uri="http://schemas.openxmlformats.org/drawingml/2006/table">
            <a:tbl>
              <a:tblPr>
                <a:noFill/>
                <a:tableStyleId>{52C9A79B-3171-449E-983B-9461ED6DFA94}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</a:t>
                      </a:r>
                      <a:endParaRPr b="1" u="sng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Want</a:t>
                      </a: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Know</a:t>
                      </a:r>
                      <a:endParaRPr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</a:t>
                      </a:r>
                      <a:r>
                        <a:rPr lang="en" b="1" u="sng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Learned</a:t>
                      </a:r>
                      <a:endParaRPr b="1" u="sng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0" name="Google Shape;150;p37"/>
          <p:cNvSpPr/>
          <p:nvPr/>
        </p:nvSpPr>
        <p:spPr>
          <a:xfrm>
            <a:off x="691625" y="1237650"/>
            <a:ext cx="4739400" cy="921000"/>
          </a:xfrm>
          <a:prstGeom prst="ellipse">
            <a:avLst/>
          </a:prstGeom>
          <a:noFill/>
          <a:ln w="28575" cap="flat" cmpd="sng">
            <a:solidFill>
              <a:srgbClr val="971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Explore with Shapes</a:t>
            </a:r>
            <a:endParaRPr dirty="0"/>
          </a:p>
        </p:txBody>
      </p:sp>
      <p:sp>
        <p:nvSpPr>
          <p:cNvPr id="156" name="Google Shape;156;p38"/>
          <p:cNvSpPr txBox="1">
            <a:spLocks noGrp="1"/>
          </p:cNvSpPr>
          <p:nvPr>
            <p:ph type="body" idx="2"/>
          </p:nvPr>
        </p:nvSpPr>
        <p:spPr>
          <a:xfrm>
            <a:off x="4648200" y="1373008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Use pattern blocks, rulers, and area formulas to find the perimeter and area of each unique shape. </a:t>
            </a:r>
          </a:p>
        </p:txBody>
      </p:sp>
      <p:graphicFrame>
        <p:nvGraphicFramePr>
          <p:cNvPr id="157" name="Google Shape;157;p38"/>
          <p:cNvGraphicFramePr/>
          <p:nvPr>
            <p:extLst>
              <p:ext uri="{D42A27DB-BD31-4B8C-83A1-F6EECF244321}">
                <p14:modId xmlns:p14="http://schemas.microsoft.com/office/powerpoint/2010/main" val="2573185838"/>
              </p:ext>
            </p:extLst>
          </p:nvPr>
        </p:nvGraphicFramePr>
        <p:xfrm>
          <a:off x="457200" y="1326350"/>
          <a:ext cx="4114800" cy="3726060"/>
        </p:xfrm>
        <a:graphic>
          <a:graphicData uri="http://schemas.openxmlformats.org/drawingml/2006/table">
            <a:tbl>
              <a:tblPr>
                <a:noFill/>
                <a:tableStyleId>{52C9A79B-3171-449E-983B-9461ED6DFA94}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Perimeter</a:t>
                      </a:r>
                      <a:endParaRPr sz="2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distance around the shape found by adding all the sides. </a:t>
                      </a:r>
                      <a:endParaRPr sz="2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Formulas</a:t>
                      </a:r>
                      <a:endParaRPr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Triangle: ½ </a:t>
                      </a:r>
                      <a:r>
                        <a:rPr lang="en" sz="2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bh</a:t>
                      </a:r>
                      <a:endParaRPr sz="2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Square: s</a:t>
                      </a:r>
                      <a:r>
                        <a:rPr lang="en" sz="2400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400" baseline="30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Rectangle: </a:t>
                      </a:r>
                      <a:r>
                        <a:rPr lang="en" sz="24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lw</a:t>
                      </a:r>
                      <a:endParaRPr sz="2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Circle: πr</a:t>
                      </a:r>
                      <a:r>
                        <a:rPr lang="en" sz="2400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>
            <a:spLocks noGrp="1"/>
          </p:cNvSpPr>
          <p:nvPr>
            <p:ph type="title"/>
          </p:nvPr>
        </p:nvSpPr>
        <p:spPr>
          <a:xfrm>
            <a:off x="178420" y="528066"/>
            <a:ext cx="8836226" cy="8574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did you calculate the perimeter and area?</a:t>
            </a:r>
            <a:endParaRPr dirty="0"/>
          </a:p>
        </p:txBody>
      </p:sp>
      <p:pic>
        <p:nvPicPr>
          <p:cNvPr id="163" name="Google Shape;1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838" y="1349075"/>
            <a:ext cx="5128325" cy="36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>
            <a:spLocks noGrp="1"/>
          </p:cNvSpPr>
          <p:nvPr>
            <p:ph type="title"/>
          </p:nvPr>
        </p:nvSpPr>
        <p:spPr>
          <a:xfrm>
            <a:off x="209642" y="528066"/>
            <a:ext cx="8849609" cy="8574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How did you calculate the perimeter and area?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9" name="Google Shape;1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675" y="1215800"/>
            <a:ext cx="3342675" cy="381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191801" y="528066"/>
            <a:ext cx="8787161" cy="8574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How did you calculate the perimeter and area?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5" name="Google Shape;1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200" y="1444325"/>
            <a:ext cx="4275600" cy="34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433</Words>
  <Application>Microsoft Office PowerPoint</Application>
  <PresentationFormat>On-screen Show (16:9)</PresentationFormat>
  <Paragraphs>63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Open Sans</vt:lpstr>
      <vt:lpstr>Constantia</vt:lpstr>
      <vt:lpstr>Calibri</vt:lpstr>
      <vt:lpstr>Georgia</vt:lpstr>
      <vt:lpstr>LEARN theme</vt:lpstr>
      <vt:lpstr>LEARN theme</vt:lpstr>
      <vt:lpstr>PowerPoint Presentation</vt:lpstr>
      <vt:lpstr>Composite Figures in Architecture</vt:lpstr>
      <vt:lpstr>Essential Questions</vt:lpstr>
      <vt:lpstr>Lesson Objective </vt:lpstr>
      <vt:lpstr>KWL Chart: Perimeter and Area</vt:lpstr>
      <vt:lpstr>Explore with Shapes</vt:lpstr>
      <vt:lpstr>How did you calculate the perimeter and area?</vt:lpstr>
      <vt:lpstr>How did you calculate the perimeter and area? </vt:lpstr>
      <vt:lpstr>How did you calculate the perimeter and area? </vt:lpstr>
      <vt:lpstr>Area of a Trapezoid</vt:lpstr>
      <vt:lpstr>KWL Chart: Perimeter and Area</vt:lpstr>
      <vt:lpstr>A Day in the Life of an Architect</vt:lpstr>
      <vt:lpstr>Architecture </vt:lpstr>
      <vt:lpstr>Pass the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McNaughton, Jason M.</cp:lastModifiedBy>
  <cp:revision>7</cp:revision>
  <dcterms:modified xsi:type="dcterms:W3CDTF">2025-01-29T20:53:38Z</dcterms:modified>
</cp:coreProperties>
</file>