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4"/>
    <p:sldMasterId id="2147483668"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5" y="322"/>
      </p:cViewPr>
      <p:guideLst/>
    </p:cSldViewPr>
  </p:slideViewPr>
  <p:notesTextViewPr>
    <p:cViewPr>
      <p:scale>
        <a:sx n="1" d="1"/>
        <a:sy n="1" d="1"/>
      </p:scale>
      <p:origin x="0" y="-27"/>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5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5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5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V792ysvZnw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mmons.wikimedia.org/wiki/File:Flag_of_the_United_States.sv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305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305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305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upreme.justia.com/cases/federal/us/319/624/#tab-opinion-193780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7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rchives.gov/founding-docs/bill-of-rights-transcript#toc-amendment-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6d1b1a1a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26d1b1a1a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K20 Center. (n.d.). Circle maps. Strategies. </a:t>
            </a:r>
            <a:r>
              <a:rPr lang="en-US" u="sng">
                <a:solidFill>
                  <a:schemeClr val="hlink"/>
                </a:solidFill>
                <a:hlinkClick r:id="rId3"/>
              </a:rPr>
              <a:t>https://learn.k20center.ou.edu/strategy/159</a:t>
            </a:r>
            <a:r>
              <a:rPr lang="en-US"/>
              <a:t> </a:t>
            </a:r>
            <a:endParaRPr/>
          </a:p>
          <a:p>
            <a:pPr marL="0" lvl="0" indent="0" algn="l" rtl="0">
              <a:lnSpc>
                <a:spcPct val="115000"/>
              </a:lnSpc>
              <a:spcBef>
                <a:spcPts val="1000"/>
              </a:spcBef>
              <a:spcAft>
                <a:spcPts val="10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6d1b1a1a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6d1b1a1a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Circle maps. Strategies. </a:t>
            </a:r>
            <a:r>
              <a:rPr lang="en-US" u="sng">
                <a:solidFill>
                  <a:schemeClr val="hlink"/>
                </a:solidFill>
                <a:hlinkClick r:id="rId3"/>
              </a:rPr>
              <a:t>https://learn.k20center.ou.edu/strategy/159</a:t>
            </a:r>
            <a:r>
              <a:rPr lang="en-US"/>
              <a:t> </a:t>
            </a:r>
            <a:endParaRPr/>
          </a:p>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100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6d1b1a1a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26d1b1a1a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Circle maps. Strategies. </a:t>
            </a:r>
            <a:r>
              <a:rPr lang="en-US" u="sng">
                <a:solidFill>
                  <a:schemeClr val="hlink"/>
                </a:solidFill>
                <a:hlinkClick r:id="rId3"/>
              </a:rPr>
              <a:t>https://learn.k20center.ou.edu/strategy/159</a:t>
            </a:r>
            <a:r>
              <a:rPr lang="en-US"/>
              <a:t> </a:t>
            </a:r>
            <a:endParaRPr/>
          </a:p>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100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6d1b1a1a8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26d1b1a1a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Bill of Rights Institute. (2022, April 25). </a:t>
            </a:r>
            <a:r>
              <a:rPr lang="en-US" i="1"/>
              <a:t>West Virginia State Board of Education v. Barnette | BRI’s homework help series </a:t>
            </a:r>
            <a:r>
              <a:rPr lang="en-US"/>
              <a:t>[Video]. YouTube. </a:t>
            </a:r>
            <a:r>
              <a:rPr lang="en-US" u="sng">
                <a:solidFill>
                  <a:schemeClr val="hlink"/>
                </a:solidFill>
                <a:hlinkClick r:id="rId3"/>
              </a:rPr>
              <a:t>https://www.youtube.com/watch?v=V792ysvZnws</a:t>
            </a:r>
            <a:r>
              <a:rPr lang="en-US"/>
              <a:t>  </a:t>
            </a:r>
            <a:endParaRPr/>
          </a:p>
          <a:p>
            <a:pPr marL="0" lvl="0" indent="0" algn="l" rtl="0">
              <a:spcBef>
                <a:spcPts val="1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936d1d2c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2936d1d2c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rPr>
              <a:t>K20 Center. (n.d.).I Notice, I Wonder. Strategy. </a:t>
            </a:r>
            <a:r>
              <a:rPr lang="en-US" sz="1200" u="sng">
                <a:solidFill>
                  <a:schemeClr val="hlink"/>
                </a:solidFill>
                <a:hlinkClick r:id="rId3"/>
              </a:rPr>
              <a:t>https://learn.k20center.ou.edu/strategy/180</a:t>
            </a:r>
            <a:endParaRPr sz="1200">
              <a:solidFill>
                <a:srgbClr val="292929"/>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6d1b1a1a8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26d1b1a1a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Dbenbenn, Zscout370, Jacobolus, Indolences, Technion. (2015, March 26). Flag of the United States. Wikimedia Commons. </a:t>
            </a:r>
            <a:r>
              <a:rPr lang="en-US" u="sng">
                <a:solidFill>
                  <a:schemeClr val="hlink"/>
                </a:solidFill>
                <a:hlinkClick r:id="rId3"/>
              </a:rPr>
              <a:t>https://commons.wikimedia.org/wiki/File:Flag_of_the_United_States.svg</a:t>
            </a:r>
            <a:r>
              <a:rPr lang="en-US"/>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2936d1d2c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2936d1d2c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K20 Center. (n.d.). Fishbowl. Strategies. </a:t>
            </a:r>
            <a:r>
              <a:rPr lang="en-US" dirty="0">
                <a:hlinkClick r:id="rId3"/>
              </a:rPr>
              <a:t>https://learn.k20center.ou.edu/strategy/3053</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6e0dc062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26e0dc062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K20 Center. (n.d.). Fishbowl. Strategies. </a:t>
            </a:r>
            <a:r>
              <a:rPr lang="en-US">
                <a:hlinkClick r:id="rId3"/>
              </a:rPr>
              <a:t>https://learn.k20center.ou.edu/strategy/3053</a:t>
            </a:r>
            <a:endParaRPr lang="en-US"/>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7085e31ec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Peterson, G.L., Prettyman Jr., E.B., Peters, S.F., Boskey, B., &amp; Edmonds, G.B. (2007). Recollections of West Virginia State Board of Education v. Barnette. </a:t>
            </a:r>
            <a:r>
              <a:rPr lang="en-US" i="1"/>
              <a:t>St. John’s Law Review, 81</a:t>
            </a:r>
            <a:r>
              <a:rPr lang="en-US"/>
              <a:t>(4), 792.</a:t>
            </a:r>
            <a:endParaRPr/>
          </a:p>
        </p:txBody>
      </p:sp>
      <p:sp>
        <p:nvSpPr>
          <p:cNvPr id="211" name="Google Shape;211;g227085e31e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7085e31e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27085e31e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K20 Center. (n.d.). Fishbowl. Strategies. </a:t>
            </a:r>
            <a:r>
              <a:rPr lang="en-US" dirty="0">
                <a:hlinkClick r:id="rId3"/>
              </a:rPr>
              <a:t>https://learn.k20center.ou.edu/strategy/3053</a:t>
            </a:r>
            <a:endParaRPr lang="en-US"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Justia. (n.d.). West Virginia State Board of Education v. Barnette, 319 U.S. 624 (1943). </a:t>
            </a:r>
            <a:r>
              <a:rPr lang="en-US" u="sng">
                <a:solidFill>
                  <a:schemeClr val="hlink"/>
                </a:solidFill>
                <a:hlinkClick r:id="rId3"/>
              </a:rPr>
              <a:t>https://supreme.justia.com/cases/federal/us/319/624/#tab-opinion-1937809</a:t>
            </a:r>
            <a:r>
              <a:rPr lang="en-US"/>
              <a:t>. </a:t>
            </a:r>
            <a:endParaRPr/>
          </a:p>
        </p:txBody>
      </p:sp>
      <p:sp>
        <p:nvSpPr>
          <p:cNvPr id="227" name="Google Shape;2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6e0dc062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6e0dc062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Six-word memoirs. Strategies. </a:t>
            </a:r>
            <a:r>
              <a:rPr lang="en-US" u="sng">
                <a:solidFill>
                  <a:schemeClr val="hlink"/>
                </a:solidFill>
                <a:hlinkClick r:id="rId3"/>
              </a:rPr>
              <a:t>https://learn.k20center.ou.edu/strategy/75</a:t>
            </a: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6d1b1a1a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Fiction in the facts.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p:txBody>
      </p:sp>
      <p:sp>
        <p:nvSpPr>
          <p:cNvPr id="110" name="Google Shape;110;g226d1b1a1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26d1b1a1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Fiction in the facts.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a:p>
            <a:pPr marL="0" lvl="0" indent="0" algn="l" rtl="0">
              <a:lnSpc>
                <a:spcPct val="115000"/>
              </a:lnSpc>
              <a:spcBef>
                <a:spcPts val="1000"/>
              </a:spcBef>
              <a:spcAft>
                <a:spcPts val="1000"/>
              </a:spcAft>
              <a:buClr>
                <a:schemeClr val="dk1"/>
              </a:buClr>
              <a:buSzPts val="1100"/>
              <a:buFont typeface="Arial"/>
              <a:buNone/>
            </a:pPr>
            <a:endParaRPr/>
          </a:p>
        </p:txBody>
      </p:sp>
      <p:sp>
        <p:nvSpPr>
          <p:cNvPr id="118" name="Google Shape;118;g226d1b1a1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Fiction in the facts.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a:p>
            <a:pPr marL="0" lvl="0" indent="0" algn="l" rtl="0">
              <a:lnSpc>
                <a:spcPct val="115000"/>
              </a:lnSpc>
              <a:spcBef>
                <a:spcPts val="1000"/>
              </a:spcBef>
              <a:spcAft>
                <a:spcPts val="1000"/>
              </a:spcAft>
              <a:buClr>
                <a:schemeClr val="dk1"/>
              </a:buClr>
              <a:buSzPts val="1100"/>
              <a:buFont typeface="Arial"/>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6d1b1a1a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Fiction in the facts.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https://learn.k20center.ou.edu/strategy/60</a:t>
            </a:r>
            <a:endParaRPr/>
          </a:p>
          <a:p>
            <a:pPr marL="0" lvl="0" indent="0" algn="l" rtl="0">
              <a:lnSpc>
                <a:spcPct val="115000"/>
              </a:lnSpc>
              <a:spcBef>
                <a:spcPts val="1000"/>
              </a:spcBef>
              <a:spcAft>
                <a:spcPts val="1000"/>
              </a:spcAft>
              <a:buClr>
                <a:schemeClr val="dk1"/>
              </a:buClr>
              <a:buSzPts val="1100"/>
              <a:buFont typeface="Arial"/>
              <a:buNone/>
            </a:pPr>
            <a:endParaRPr/>
          </a:p>
        </p:txBody>
      </p:sp>
      <p:sp>
        <p:nvSpPr>
          <p:cNvPr id="133" name="Google Shape;133;g226d1b1a1a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936d1d2c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2936d1d2c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National Archives. (2023, April 21). The Bill of Rights: A transcription. </a:t>
            </a:r>
            <a:r>
              <a:rPr lang="en-US" u="sng">
                <a:solidFill>
                  <a:schemeClr val="hlink"/>
                </a:solidFill>
                <a:hlinkClick r:id="rId3"/>
              </a:rPr>
              <a:t>https://www.archives.gov/founding-docs/bill-of-rights-transcript#toc-amendment-i</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V792ysvZnws"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body" idx="1"/>
          </p:nvPr>
        </p:nvSpPr>
        <p:spPr>
          <a:xfrm>
            <a:off x="533400" y="1164650"/>
            <a:ext cx="8229600" cy="35787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a:t>On a clean sheet of paper, write the words “Pledge of Allegiance,” and draw a small circle around it.</a:t>
            </a:r>
            <a:endParaRPr/>
          </a:p>
          <a:p>
            <a:pPr marL="457200" lvl="0" indent="-393700" algn="l" rtl="0">
              <a:spcBef>
                <a:spcPts val="0"/>
              </a:spcBef>
              <a:spcAft>
                <a:spcPts val="0"/>
              </a:spcAft>
              <a:buSzPts val="2600"/>
              <a:buAutoNum type="arabicPeriod"/>
            </a:pPr>
            <a:r>
              <a:rPr lang="en-US"/>
              <a:t>Draw a larger circle around the small title circle.</a:t>
            </a:r>
            <a:endParaRPr/>
          </a:p>
          <a:p>
            <a:pPr marL="457200" lvl="0" indent="-393700" algn="l" rtl="0">
              <a:spcBef>
                <a:spcPts val="0"/>
              </a:spcBef>
              <a:spcAft>
                <a:spcPts val="0"/>
              </a:spcAft>
              <a:buSzPts val="2600"/>
              <a:buAutoNum type="arabicPeriod"/>
            </a:pPr>
            <a:r>
              <a:rPr lang="en-US"/>
              <a:t>Using blue, write everything you know about the Pledge of Allegiance in the large circle.</a:t>
            </a:r>
            <a:endParaRPr/>
          </a:p>
        </p:txBody>
      </p:sp>
      <p:sp>
        <p:nvSpPr>
          <p:cNvPr id="149" name="Google Shape;149;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Circle Map</a:t>
            </a:r>
            <a:endParaRPr/>
          </a:p>
        </p:txBody>
      </p:sp>
      <p:sp>
        <p:nvSpPr>
          <p:cNvPr id="150" name="Google Shape;150;p31"/>
          <p:cNvSpPr/>
          <p:nvPr/>
        </p:nvSpPr>
        <p:spPr>
          <a:xfrm>
            <a:off x="3181100" y="3234075"/>
            <a:ext cx="1910400" cy="18279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1"/>
          <p:cNvSpPr/>
          <p:nvPr/>
        </p:nvSpPr>
        <p:spPr>
          <a:xfrm>
            <a:off x="3652950" y="3600825"/>
            <a:ext cx="1023600" cy="109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1"/>
          <p:cNvSpPr txBox="1"/>
          <p:nvPr/>
        </p:nvSpPr>
        <p:spPr>
          <a:xfrm>
            <a:off x="3723800" y="3802650"/>
            <a:ext cx="116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Pledge of Allegiance</a:t>
            </a:r>
            <a:endParaRPr>
              <a:latin typeface="Calibri"/>
              <a:ea typeface="Calibri"/>
              <a:cs typeface="Calibri"/>
              <a:sym typeface="Calibri"/>
            </a:endParaRPr>
          </a:p>
        </p:txBody>
      </p:sp>
      <p:pic>
        <p:nvPicPr>
          <p:cNvPr id="153" name="Google Shape;153;p31"/>
          <p:cNvPicPr preferRelativeResize="0"/>
          <p:nvPr/>
        </p:nvPicPr>
        <p:blipFill>
          <a:blip r:embed="rId3">
            <a:alphaModFix/>
          </a:blip>
          <a:stretch>
            <a:fillRect/>
          </a:stretch>
        </p:blipFill>
        <p:spPr>
          <a:xfrm>
            <a:off x="7526700" y="77700"/>
            <a:ext cx="1160100" cy="1160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dirty="0"/>
              <a:t>Look at the Pledge of Allegiance Timeline.</a:t>
            </a:r>
            <a:endParaRPr dirty="0"/>
          </a:p>
          <a:p>
            <a:pPr marL="457200" lvl="0" indent="-393700" algn="l" rtl="0">
              <a:spcBef>
                <a:spcPts val="0"/>
              </a:spcBef>
              <a:spcAft>
                <a:spcPts val="0"/>
              </a:spcAft>
              <a:buSzPts val="2600"/>
              <a:buAutoNum type="arabicPeriod"/>
            </a:pPr>
            <a:r>
              <a:rPr lang="en-US" dirty="0"/>
              <a:t>Using red, write all the new information you have learned about the Pledge of Allegiance in the large circle.</a:t>
            </a:r>
            <a:endParaRPr dirty="0"/>
          </a:p>
        </p:txBody>
      </p:sp>
      <p:sp>
        <p:nvSpPr>
          <p:cNvPr id="159" name="Google Shape;159;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Circle Map</a:t>
            </a:r>
            <a:endParaRPr/>
          </a:p>
        </p:txBody>
      </p:sp>
      <p:sp>
        <p:nvSpPr>
          <p:cNvPr id="160" name="Google Shape;160;p32"/>
          <p:cNvSpPr/>
          <p:nvPr/>
        </p:nvSpPr>
        <p:spPr>
          <a:xfrm>
            <a:off x="3151400" y="2744100"/>
            <a:ext cx="1910400" cy="18279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2"/>
          <p:cNvSpPr/>
          <p:nvPr/>
        </p:nvSpPr>
        <p:spPr>
          <a:xfrm>
            <a:off x="3594800" y="3110850"/>
            <a:ext cx="1023600" cy="109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2"/>
          <p:cNvSpPr txBox="1"/>
          <p:nvPr/>
        </p:nvSpPr>
        <p:spPr>
          <a:xfrm>
            <a:off x="3649325" y="3350250"/>
            <a:ext cx="116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Pledge of Allegiance</a:t>
            </a:r>
            <a:endParaRPr>
              <a:latin typeface="Calibri"/>
              <a:ea typeface="Calibri"/>
              <a:cs typeface="Calibri"/>
              <a:sym typeface="Calibri"/>
            </a:endParaRPr>
          </a:p>
        </p:txBody>
      </p:sp>
      <p:pic>
        <p:nvPicPr>
          <p:cNvPr id="163" name="Google Shape;163;p32"/>
          <p:cNvPicPr preferRelativeResize="0"/>
          <p:nvPr/>
        </p:nvPicPr>
        <p:blipFill>
          <a:blip r:embed="rId3">
            <a:alphaModFix/>
          </a:blip>
          <a:stretch>
            <a:fillRect/>
          </a:stretch>
        </p:blipFill>
        <p:spPr>
          <a:xfrm>
            <a:off x="7586725" y="89975"/>
            <a:ext cx="1160100" cy="1160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p:nvPr/>
        </p:nvSpPr>
        <p:spPr>
          <a:xfrm>
            <a:off x="2873750" y="2996550"/>
            <a:ext cx="2465700" cy="205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txBox="1">
            <a:spLocks noGrp="1"/>
          </p:cNvSpPr>
          <p:nvPr>
            <p:ph type="body" idx="1"/>
          </p:nvPr>
        </p:nvSpPr>
        <p:spPr>
          <a:xfrm>
            <a:off x="558099" y="1189534"/>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dirty="0"/>
              <a:t>Draw a square around the largest circle, or have your paper represent a rectangle around the circle.</a:t>
            </a:r>
            <a:endParaRPr dirty="0"/>
          </a:p>
          <a:p>
            <a:pPr marL="457200" lvl="0" indent="-393700" algn="l" rtl="0">
              <a:spcBef>
                <a:spcPts val="0"/>
              </a:spcBef>
              <a:spcAft>
                <a:spcPts val="0"/>
              </a:spcAft>
              <a:buSzPts val="2600"/>
              <a:buAutoNum type="arabicPeriod"/>
            </a:pPr>
            <a:r>
              <a:rPr lang="en-US" dirty="0"/>
              <a:t>Write 2-3 sentences summarizing all you know and have learned about the Pledge of Allegiance.</a:t>
            </a:r>
            <a:endParaRPr dirty="0"/>
          </a:p>
        </p:txBody>
      </p:sp>
      <p:sp>
        <p:nvSpPr>
          <p:cNvPr id="170" name="Google Shape;170;p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Circle Map</a:t>
            </a:r>
            <a:endParaRPr/>
          </a:p>
        </p:txBody>
      </p:sp>
      <p:sp>
        <p:nvSpPr>
          <p:cNvPr id="171" name="Google Shape;171;p33"/>
          <p:cNvSpPr/>
          <p:nvPr/>
        </p:nvSpPr>
        <p:spPr>
          <a:xfrm>
            <a:off x="3151400" y="3110850"/>
            <a:ext cx="1910400" cy="18279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3594800" y="3477600"/>
            <a:ext cx="1023600" cy="109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txBox="1"/>
          <p:nvPr/>
        </p:nvSpPr>
        <p:spPr>
          <a:xfrm>
            <a:off x="3649325" y="3717000"/>
            <a:ext cx="116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Pledge of Allegiance</a:t>
            </a:r>
            <a:endParaRPr>
              <a:latin typeface="Calibri"/>
              <a:ea typeface="Calibri"/>
              <a:cs typeface="Calibri"/>
              <a:sym typeface="Calibri"/>
            </a:endParaRPr>
          </a:p>
        </p:txBody>
      </p:sp>
      <p:pic>
        <p:nvPicPr>
          <p:cNvPr id="174" name="Google Shape;174;p33"/>
          <p:cNvPicPr preferRelativeResize="0"/>
          <p:nvPr/>
        </p:nvPicPr>
        <p:blipFill>
          <a:blip r:embed="rId3">
            <a:alphaModFix/>
          </a:blip>
          <a:stretch>
            <a:fillRect/>
          </a:stretch>
        </p:blipFill>
        <p:spPr>
          <a:xfrm>
            <a:off x="7586725" y="89975"/>
            <a:ext cx="1160100" cy="116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4" descr="Should students be required to salute the flag? In 1943, the Supreme Court heard a case after Jehovah's Witnesses in West Virginia refused to comply with a school board policy requiring they salute the U.S. flag during the Pledge of Allegiance. How did the Court rule? Find out with our latest Homework Help video!&#10;&#10;West Virginia State Board of Education v. Barnette Viewing Guide:&#10;https://billofrightsinstitute.org/activities/west-virginia-state-board-of-education-v-barnette&#10;&#10;Reading West Virginia State Board of Education v. Barnette Case Excerpts: &#10;https://www.youtube.com/watch?v=pUbTcPmtkus&#10;&#10;Minersville School District v. Gobitis (1940):&#10;https://billofrightsinstitute.org/e-lessons/minersville-school-district-v-gobitis-1940&#10;&#10;The Free Exercise Clause | BRI's Homework Help Series:&#10;https://www.youtube.com/watch?v=yprYdOX1IjY&amp;t=1s&#10;&#10;Religious Liberty and the Supreme Court:&#10;https://billofrightsinstitute.org/lessons/religious-liberty-supreme-court?_gl=1*1h1byys*_ga*MTkxNDM5MjYzNS4xNjQ1NTYzNzU3*_ga_12Q37C30Y9*MTY1MDU3NjUwMS43OS4xLjE2NTA1NzY3NzguNTQ.&amp;_ga=2.187774696.1579965583.1650576502-1914392635.1645563757&#10;&#10;Free Speech | BRI's Homework Help Series:&#10;https://www.youtube.com/watch?v=dkq_uBVFuCg&#10;&#10;How Has Speech Been Both Limited and Expanded, and How Does it Apply to You and Your School?&#10;https://billofrightsinstitute.org/lessons/speech-limited-expanded-apply-school-2?_ga=2.115505862.1579965583.1650576502-1914392635.1645563757&amp;_gl=1*hnaw58*_ga*MTkxNDM5MjYzNS4xNjQ1NTYzNzU3*_ga_12Q37C30Y9*MTY1MDU3NjUwMS43OS4xLjE2NTA1NzY4NDYuNTM&#10;&#10;About the Bill of Rights Institute:&#10;&#10;Established in September 1999, the Bill of Rights Institute is a 501(c)(3) non-profit educational organization that works to engage, educate, and empower individuals with a passion for the freedom and opportunity that exist in a free society. The Institute develops educational resources and programs for a network of more than 50,000 educators and 70,000 students nationwide.&#10;&#10;Official Site: http://billofrightsinstitute.org  &#10;Facebook: https://www.facebook.com/BillofRightsInstitute &#10;Twitter: https://twitter.com/brinstitute  &#10;Instagram: https://www.instagram.com/brinstitute/&#10;&#10;BRI Educator Newsletter Sign Up Page: https://billofrightsinstitute.org/newsletter-signup" title="West Virginia State Board of Education v. Barnette | BRI's Homework Help Series">
            <a:hlinkClick r:id="rId3"/>
          </p:cNvPr>
          <p:cNvPicPr preferRelativeResize="0"/>
          <p:nvPr/>
        </p:nvPicPr>
        <p:blipFill>
          <a:blip r:embed="rId4">
            <a:alphaModFix/>
          </a:blip>
          <a:stretch>
            <a:fillRect/>
          </a:stretch>
        </p:blipFill>
        <p:spPr>
          <a:xfrm>
            <a:off x="1456471" y="923860"/>
            <a:ext cx="5943863" cy="30600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US" sz="3600">
                <a:solidFill>
                  <a:srgbClr val="991B1E"/>
                </a:solidFill>
                <a:latin typeface="Calibri"/>
                <a:ea typeface="Calibri"/>
                <a:cs typeface="Calibri"/>
                <a:sym typeface="Calibri"/>
              </a:rPr>
              <a:t>I Notice, I Wonder</a:t>
            </a:r>
            <a:endParaRPr sz="3600">
              <a:solidFill>
                <a:srgbClr val="991B1E"/>
              </a:solidFill>
              <a:latin typeface="Calibri"/>
              <a:ea typeface="Calibri"/>
              <a:cs typeface="Calibri"/>
              <a:sym typeface="Calibri"/>
            </a:endParaRPr>
          </a:p>
        </p:txBody>
      </p:sp>
      <p:sp>
        <p:nvSpPr>
          <p:cNvPr id="185" name="Google Shape;185;p35"/>
          <p:cNvSpPr txBox="1"/>
          <p:nvPr/>
        </p:nvSpPr>
        <p:spPr>
          <a:xfrm>
            <a:off x="457200" y="1445550"/>
            <a:ext cx="8044200" cy="2252400"/>
          </a:xfrm>
          <a:prstGeom prst="rect">
            <a:avLst/>
          </a:prstGeom>
          <a:noFill/>
          <a:ln>
            <a:noFill/>
          </a:ln>
        </p:spPr>
        <p:txBody>
          <a:bodyPr spcFirstLastPara="1" wrap="square" lIns="91425" tIns="91425" rIns="91425" bIns="91425" anchor="t" anchorCtr="0">
            <a:spAutoFit/>
          </a:bodyPr>
          <a:lstStyle/>
          <a:p>
            <a:pPr marL="0" lvl="0" indent="0" algn="l" rtl="0">
              <a:spcBef>
                <a:spcPts val="520"/>
              </a:spcBef>
              <a:spcAft>
                <a:spcPts val="0"/>
              </a:spcAft>
              <a:buNone/>
            </a:pPr>
            <a:r>
              <a:rPr lang="en-US" sz="2600">
                <a:solidFill>
                  <a:schemeClr val="dk1"/>
                </a:solidFill>
                <a:latin typeface="Calibri"/>
                <a:ea typeface="Calibri"/>
                <a:cs typeface="Calibri"/>
                <a:sym typeface="Calibri"/>
              </a:rPr>
              <a:t>Think about the video we just watched.</a:t>
            </a:r>
            <a:endParaRPr sz="2600">
              <a:solidFill>
                <a:schemeClr val="dk1"/>
              </a:solidFill>
              <a:latin typeface="Calibri"/>
              <a:ea typeface="Calibri"/>
              <a:cs typeface="Calibri"/>
              <a:sym typeface="Calibri"/>
            </a:endParaRPr>
          </a:p>
          <a:p>
            <a:pPr marL="457200" lvl="0" indent="-393700" algn="l" rtl="0">
              <a:spcBef>
                <a:spcPts val="520"/>
              </a:spcBef>
              <a:spcAft>
                <a:spcPts val="0"/>
              </a:spcAft>
              <a:buClr>
                <a:schemeClr val="accent4"/>
              </a:buClr>
              <a:buSzPts val="2600"/>
              <a:buFont typeface="Calibri"/>
              <a:buChar char="●"/>
            </a:pPr>
            <a:r>
              <a:rPr lang="en-US" sz="2600">
                <a:solidFill>
                  <a:schemeClr val="dk1"/>
                </a:solidFill>
                <a:latin typeface="Calibri"/>
                <a:ea typeface="Calibri"/>
                <a:cs typeface="Calibri"/>
                <a:sym typeface="Calibri"/>
              </a:rPr>
              <a:t>What is one thing you noticed about the case and how it relates to the freedoms of speech and religion?</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accent4"/>
              </a:buClr>
              <a:buSzPts val="2600"/>
              <a:buFont typeface="Calibri"/>
              <a:buChar char="●"/>
            </a:pPr>
            <a:r>
              <a:rPr lang="en-US" sz="2600">
                <a:solidFill>
                  <a:schemeClr val="dk1"/>
                </a:solidFill>
                <a:latin typeface="Calibri"/>
                <a:ea typeface="Calibri"/>
                <a:cs typeface="Calibri"/>
                <a:sym typeface="Calibri"/>
              </a:rPr>
              <a:t>What is one thing you are wondering about after watching the video?</a:t>
            </a:r>
            <a:endParaRPr/>
          </a:p>
        </p:txBody>
      </p:sp>
      <p:pic>
        <p:nvPicPr>
          <p:cNvPr id="186" name="Google Shape;186;p35"/>
          <p:cNvPicPr preferRelativeResize="0"/>
          <p:nvPr/>
        </p:nvPicPr>
        <p:blipFill>
          <a:blip r:embed="rId3">
            <a:alphaModFix/>
          </a:blip>
          <a:stretch>
            <a:fillRect/>
          </a:stretch>
        </p:blipFill>
        <p:spPr>
          <a:xfrm>
            <a:off x="7004250" y="0"/>
            <a:ext cx="1721824" cy="1721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body" idx="1"/>
          </p:nvPr>
        </p:nvSpPr>
        <p:spPr>
          <a:xfrm>
            <a:off x="457200" y="1309350"/>
            <a:ext cx="8229600" cy="37413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a:t>Read the </a:t>
            </a:r>
            <a:r>
              <a:rPr lang="en-US" i="1"/>
              <a:t>West Virginia State Board of Education v. Barnette Brief,</a:t>
            </a:r>
            <a:r>
              <a:rPr lang="en-US"/>
              <a:t> and identify the following in the graphic organizer: </a:t>
            </a:r>
            <a:endParaRPr/>
          </a:p>
          <a:p>
            <a:pPr marL="457200" lvl="0" indent="-393700" algn="l" rtl="0">
              <a:lnSpc>
                <a:spcPct val="115000"/>
              </a:lnSpc>
              <a:spcBef>
                <a:spcPts val="0"/>
              </a:spcBef>
              <a:spcAft>
                <a:spcPts val="0"/>
              </a:spcAft>
              <a:buSzPts val="2600"/>
              <a:buChar char="●"/>
            </a:pPr>
            <a:r>
              <a:rPr lang="en-US"/>
              <a:t>Defendant</a:t>
            </a:r>
            <a:endParaRPr/>
          </a:p>
          <a:p>
            <a:pPr marL="457200" lvl="0" indent="-393700" algn="l" rtl="0">
              <a:lnSpc>
                <a:spcPct val="115000"/>
              </a:lnSpc>
              <a:spcBef>
                <a:spcPts val="0"/>
              </a:spcBef>
              <a:spcAft>
                <a:spcPts val="0"/>
              </a:spcAft>
              <a:buSzPts val="2600"/>
              <a:buChar char="●"/>
            </a:pPr>
            <a:r>
              <a:rPr lang="en-US"/>
              <a:t>Plaintiff</a:t>
            </a:r>
            <a:endParaRPr/>
          </a:p>
          <a:p>
            <a:pPr marL="457200" lvl="0" indent="-393700" algn="l" rtl="0">
              <a:lnSpc>
                <a:spcPct val="115000"/>
              </a:lnSpc>
              <a:spcBef>
                <a:spcPts val="0"/>
              </a:spcBef>
              <a:spcAft>
                <a:spcPts val="0"/>
              </a:spcAft>
              <a:buSzPts val="2600"/>
              <a:buChar char="●"/>
            </a:pPr>
            <a:r>
              <a:rPr lang="en-US"/>
              <a:t>Question of the court</a:t>
            </a:r>
            <a:endParaRPr/>
          </a:p>
          <a:p>
            <a:pPr marL="457200" lvl="0" indent="-393700" algn="l" rtl="0">
              <a:lnSpc>
                <a:spcPct val="115000"/>
              </a:lnSpc>
              <a:spcBef>
                <a:spcPts val="0"/>
              </a:spcBef>
              <a:spcAft>
                <a:spcPts val="0"/>
              </a:spcAft>
              <a:buSzPts val="2600"/>
              <a:buChar char="●"/>
            </a:pPr>
            <a:r>
              <a:rPr lang="en-US"/>
              <a:t>Ruling</a:t>
            </a:r>
            <a:endParaRPr/>
          </a:p>
          <a:p>
            <a:pPr marL="457200" lvl="0" indent="-393700" algn="l" rtl="0">
              <a:lnSpc>
                <a:spcPct val="115000"/>
              </a:lnSpc>
              <a:spcBef>
                <a:spcPts val="0"/>
              </a:spcBef>
              <a:spcAft>
                <a:spcPts val="0"/>
              </a:spcAft>
              <a:buSzPts val="2600"/>
              <a:buChar char="●"/>
            </a:pPr>
            <a:r>
              <a:rPr lang="en-US"/>
              <a:t>Rationale</a:t>
            </a:r>
            <a:endParaRPr/>
          </a:p>
        </p:txBody>
      </p:sp>
      <p:sp>
        <p:nvSpPr>
          <p:cNvPr id="192" name="Google Shape;192;p3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Barnette Brief</a:t>
            </a:r>
            <a:endParaRPr/>
          </a:p>
        </p:txBody>
      </p:sp>
      <p:pic>
        <p:nvPicPr>
          <p:cNvPr id="193" name="Google Shape;193;p36"/>
          <p:cNvPicPr preferRelativeResize="0"/>
          <p:nvPr/>
        </p:nvPicPr>
        <p:blipFill>
          <a:blip r:embed="rId3">
            <a:alphaModFix/>
          </a:blip>
          <a:stretch>
            <a:fillRect/>
          </a:stretch>
        </p:blipFill>
        <p:spPr>
          <a:xfrm>
            <a:off x="6923775" y="333470"/>
            <a:ext cx="1436425" cy="757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There will be two groups on opposite sides of the room.</a:t>
            </a:r>
            <a:endParaRPr dirty="0"/>
          </a:p>
          <a:p>
            <a:pPr marL="457200" lvl="0" indent="-393700" algn="l" rtl="0">
              <a:spcBef>
                <a:spcPts val="0"/>
              </a:spcBef>
              <a:spcAft>
                <a:spcPts val="0"/>
              </a:spcAft>
              <a:buSzPts val="2600"/>
              <a:buChar char="●"/>
            </a:pPr>
            <a:r>
              <a:rPr lang="en-US" dirty="0"/>
              <a:t>Those groups will be divided in half.</a:t>
            </a:r>
            <a:endParaRPr dirty="0"/>
          </a:p>
          <a:p>
            <a:pPr marL="457200" lvl="0" indent="-393700" algn="l" rtl="0">
              <a:spcBef>
                <a:spcPts val="0"/>
              </a:spcBef>
              <a:spcAft>
                <a:spcPts val="0"/>
              </a:spcAft>
              <a:buSzPts val="2600"/>
              <a:buChar char="●"/>
            </a:pPr>
            <a:r>
              <a:rPr lang="en-US" dirty="0"/>
              <a:t>One group will sit in the inner circle and discuss the questions.</a:t>
            </a:r>
            <a:endParaRPr dirty="0"/>
          </a:p>
          <a:p>
            <a:pPr marL="457200" lvl="0" indent="-393700" algn="l" rtl="0">
              <a:spcBef>
                <a:spcPts val="0"/>
              </a:spcBef>
              <a:spcAft>
                <a:spcPts val="0"/>
              </a:spcAft>
              <a:buSzPts val="2600"/>
              <a:buChar char="●"/>
            </a:pPr>
            <a:r>
              <a:rPr lang="en-US" dirty="0"/>
              <a:t>The other group will sit in the outer circle, and they will watch, listen, and take notes.</a:t>
            </a:r>
            <a:endParaRPr dirty="0"/>
          </a:p>
          <a:p>
            <a:pPr marL="457200" lvl="0" indent="-393700" algn="l" rtl="0">
              <a:spcBef>
                <a:spcPts val="0"/>
              </a:spcBef>
              <a:spcAft>
                <a:spcPts val="0"/>
              </a:spcAft>
              <a:buSzPts val="2600"/>
              <a:buChar char="●"/>
            </a:pPr>
            <a:r>
              <a:rPr lang="en-US" dirty="0"/>
              <a:t>Inner circle and outer circle students will switch places halfway through.</a:t>
            </a:r>
            <a:endParaRPr dirty="0"/>
          </a:p>
        </p:txBody>
      </p:sp>
      <p:sp>
        <p:nvSpPr>
          <p:cNvPr id="199" name="Google Shape;199;p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Fishbowl</a:t>
            </a:r>
            <a:endParaRPr/>
          </a:p>
        </p:txBody>
      </p:sp>
      <p:pic>
        <p:nvPicPr>
          <p:cNvPr id="3" name="Picture 2" descr="A cat with a tower and fish inside a glass bowl&#10;&#10;Description automatically generated">
            <a:extLst>
              <a:ext uri="{FF2B5EF4-FFF2-40B4-BE49-F238E27FC236}">
                <a16:creationId xmlns:a16="http://schemas.microsoft.com/office/drawing/2014/main" id="{76AD1EEB-2017-712D-5BA5-13078375B642}"/>
              </a:ext>
            </a:extLst>
          </p:cNvPr>
          <p:cNvPicPr>
            <a:picLocks noChangeAspect="1"/>
          </p:cNvPicPr>
          <p:nvPr/>
        </p:nvPicPr>
        <p:blipFill>
          <a:blip r:embed="rId3"/>
          <a:stretch>
            <a:fillRect/>
          </a:stretch>
        </p:blipFill>
        <p:spPr>
          <a:xfrm>
            <a:off x="7725126" y="413280"/>
            <a:ext cx="834897" cy="64533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Fishbowl Round #1</a:t>
            </a:r>
            <a:endParaRPr/>
          </a:p>
        </p:txBody>
      </p:sp>
      <p:sp>
        <p:nvSpPr>
          <p:cNvPr id="205" name="Google Shape;205;p38"/>
          <p:cNvSpPr txBo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457200" lvl="0" indent="-228600" algn="l" rtl="0">
              <a:spcBef>
                <a:spcPts val="480"/>
              </a:spcBef>
              <a:spcAft>
                <a:spcPts val="0"/>
              </a:spcAft>
              <a:buNone/>
            </a:pPr>
            <a:r>
              <a:rPr lang="en-US" sz="2400" b="1">
                <a:solidFill>
                  <a:srgbClr val="626262"/>
                </a:solidFill>
                <a:latin typeface="Calibri"/>
                <a:ea typeface="Calibri"/>
                <a:cs typeface="Calibri"/>
                <a:sym typeface="Calibri"/>
              </a:rPr>
              <a:t>Inner Circle</a:t>
            </a:r>
            <a:endParaRPr sz="2400" b="1">
              <a:solidFill>
                <a:srgbClr val="626262"/>
              </a:solidFill>
              <a:latin typeface="Calibri"/>
              <a:ea typeface="Calibri"/>
              <a:cs typeface="Calibri"/>
              <a:sym typeface="Calibri"/>
            </a:endParaRPr>
          </a:p>
        </p:txBody>
      </p:sp>
      <p:sp>
        <p:nvSpPr>
          <p:cNvPr id="206" name="Google Shape;206;p38"/>
          <p:cNvSpPr txBox="1"/>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457200" lvl="0" indent="-228600" algn="l" rtl="0">
              <a:spcBef>
                <a:spcPts val="480"/>
              </a:spcBef>
              <a:spcAft>
                <a:spcPts val="0"/>
              </a:spcAft>
              <a:buNone/>
            </a:pPr>
            <a:r>
              <a:rPr lang="en-US" sz="2400" b="1">
                <a:solidFill>
                  <a:srgbClr val="626262"/>
                </a:solidFill>
                <a:latin typeface="Calibri"/>
                <a:ea typeface="Calibri"/>
                <a:cs typeface="Calibri"/>
                <a:sym typeface="Calibri"/>
              </a:rPr>
              <a:t>Outer Circle</a:t>
            </a:r>
            <a:endParaRPr sz="2400" b="1">
              <a:solidFill>
                <a:srgbClr val="626262"/>
              </a:solidFill>
              <a:latin typeface="Calibri"/>
              <a:ea typeface="Calibri"/>
              <a:cs typeface="Calibri"/>
              <a:sym typeface="Calibri"/>
            </a:endParaRPr>
          </a:p>
        </p:txBody>
      </p:sp>
      <p:sp>
        <p:nvSpPr>
          <p:cNvPr id="207" name="Google Shape;207;p38"/>
          <p:cNvSpPr txBox="1"/>
          <p:nvPr/>
        </p:nvSpPr>
        <p:spPr>
          <a:xfrm>
            <a:off x="454101" y="1974750"/>
            <a:ext cx="4040100" cy="1632900"/>
          </a:xfrm>
          <a:prstGeom prst="rect">
            <a:avLst/>
          </a:prstGeom>
          <a:noFill/>
          <a:ln>
            <a:noFill/>
          </a:ln>
        </p:spPr>
        <p:txBody>
          <a:bodyPr spcFirstLastPara="1" wrap="square" lIns="91425" tIns="0" rIns="91425" bIns="45700" anchor="t" anchorCtr="0">
            <a:normAutofit fontScale="92500"/>
          </a:bodyPr>
          <a:lstStyle/>
          <a:p>
            <a:pPr marL="457200" lvl="0" indent="-342900" algn="l" rtl="0">
              <a:spcBef>
                <a:spcPts val="360"/>
              </a:spcBef>
              <a:spcAft>
                <a:spcPts val="0"/>
              </a:spcAft>
              <a:buClr>
                <a:srgbClr val="991B1E"/>
              </a:buClr>
              <a:buSzPts val="1800"/>
              <a:buChar char="•"/>
            </a:pPr>
            <a:r>
              <a:rPr lang="en-US" sz="1800">
                <a:latin typeface="Calibri"/>
                <a:ea typeface="Calibri"/>
                <a:cs typeface="Calibri"/>
                <a:sym typeface="Calibri"/>
              </a:rPr>
              <a:t>Reads the quote together</a:t>
            </a:r>
            <a:endParaRPr sz="1800">
              <a:solidFill>
                <a:srgbClr val="000000"/>
              </a:solidFill>
              <a:latin typeface="Calibri"/>
              <a:ea typeface="Calibri"/>
              <a:cs typeface="Calibri"/>
              <a:sym typeface="Calibri"/>
            </a:endParaRPr>
          </a:p>
          <a:p>
            <a:pPr marL="457200" lvl="0" indent="-342900" algn="l" rtl="0">
              <a:spcBef>
                <a:spcPts val="360"/>
              </a:spcBef>
              <a:spcAft>
                <a:spcPts val="0"/>
              </a:spcAft>
              <a:buClr>
                <a:srgbClr val="991B1E"/>
              </a:buClr>
              <a:buSzPts val="1800"/>
              <a:buChar char="•"/>
            </a:pPr>
            <a:r>
              <a:rPr lang="en-US" sz="1800">
                <a:latin typeface="Calibri"/>
                <a:ea typeface="Calibri"/>
                <a:cs typeface="Calibri"/>
                <a:sym typeface="Calibri"/>
              </a:rPr>
              <a:t>Discusses their answers to the questions listed on the Note Catcher</a:t>
            </a:r>
            <a:endParaRPr sz="1800">
              <a:solidFill>
                <a:srgbClr val="000000"/>
              </a:solidFill>
              <a:latin typeface="Calibri"/>
              <a:ea typeface="Calibri"/>
              <a:cs typeface="Calibri"/>
              <a:sym typeface="Calibri"/>
            </a:endParaRPr>
          </a:p>
          <a:p>
            <a:pPr marL="457200" lvl="0" indent="-342900" algn="l" rtl="0">
              <a:spcBef>
                <a:spcPts val="360"/>
              </a:spcBef>
              <a:spcAft>
                <a:spcPts val="0"/>
              </a:spcAft>
              <a:buClr>
                <a:srgbClr val="991B1E"/>
              </a:buClr>
              <a:buSzPts val="1800"/>
              <a:buChar char="•"/>
            </a:pPr>
            <a:r>
              <a:rPr lang="en-US" sz="1800">
                <a:latin typeface="Calibri"/>
                <a:ea typeface="Calibri"/>
                <a:cs typeface="Calibri"/>
                <a:sym typeface="Calibri"/>
              </a:rPr>
              <a:t>Listens to and respects the opinions of those individuals who are talking</a:t>
            </a:r>
            <a:endParaRPr sz="1800">
              <a:solidFill>
                <a:srgbClr val="000000"/>
              </a:solidFill>
              <a:latin typeface="Calibri"/>
              <a:ea typeface="Calibri"/>
              <a:cs typeface="Calibri"/>
              <a:sym typeface="Calibri"/>
            </a:endParaRPr>
          </a:p>
        </p:txBody>
      </p:sp>
      <p:sp>
        <p:nvSpPr>
          <p:cNvPr id="208" name="Google Shape;208;p38"/>
          <p:cNvSpPr txBox="1"/>
          <p:nvPr/>
        </p:nvSpPr>
        <p:spPr>
          <a:xfrm>
            <a:off x="4649800" y="1974750"/>
            <a:ext cx="4217400" cy="2387400"/>
          </a:xfrm>
          <a:prstGeom prst="rect">
            <a:avLst/>
          </a:prstGeom>
          <a:noFill/>
          <a:ln>
            <a:noFill/>
          </a:ln>
        </p:spPr>
        <p:txBody>
          <a:bodyPr spcFirstLastPara="1" wrap="square" lIns="91425" tIns="0" rIns="91425" bIns="45700" anchor="t" anchorCtr="0">
            <a:normAutofit lnSpcReduction="10000"/>
          </a:bodyPr>
          <a:lstStyle/>
          <a:p>
            <a:pPr marL="457200" lvl="0" indent="-342900" algn="l" rtl="0">
              <a:lnSpc>
                <a:spcPct val="115000"/>
              </a:lnSpc>
              <a:spcBef>
                <a:spcPts val="360"/>
              </a:spcBef>
              <a:spcAft>
                <a:spcPts val="0"/>
              </a:spcAft>
              <a:buClr>
                <a:srgbClr val="991B1E"/>
              </a:buClr>
              <a:buSzPts val="1800"/>
              <a:buChar char="•"/>
            </a:pPr>
            <a:r>
              <a:rPr lang="en-US" sz="1800">
                <a:solidFill>
                  <a:schemeClr val="dk1"/>
                </a:solidFill>
                <a:latin typeface="Calibri"/>
                <a:ea typeface="Calibri"/>
                <a:cs typeface="Calibri"/>
                <a:sym typeface="Calibri"/>
              </a:rPr>
              <a:t>Listens to the discussion in the inner circle, but does not speak</a:t>
            </a:r>
            <a:endParaRPr sz="1800">
              <a:solidFill>
                <a:srgbClr val="000000"/>
              </a:solidFill>
              <a:latin typeface="Calibri"/>
              <a:ea typeface="Calibri"/>
              <a:cs typeface="Calibri"/>
              <a:sym typeface="Calibri"/>
            </a:endParaRPr>
          </a:p>
          <a:p>
            <a:pPr marL="457200" lvl="0" indent="-342900" algn="l" rtl="0">
              <a:lnSpc>
                <a:spcPct val="115000"/>
              </a:lnSpc>
              <a:spcBef>
                <a:spcPts val="360"/>
              </a:spcBef>
              <a:spcAft>
                <a:spcPts val="0"/>
              </a:spcAft>
              <a:buClr>
                <a:srgbClr val="991B1E"/>
              </a:buClr>
              <a:buSzPts val="1800"/>
              <a:buChar char="•"/>
            </a:pPr>
            <a:r>
              <a:rPr lang="en-US" sz="1800">
                <a:solidFill>
                  <a:srgbClr val="000000"/>
                </a:solidFill>
                <a:latin typeface="Calibri"/>
                <a:ea typeface="Calibri"/>
                <a:cs typeface="Calibri"/>
                <a:sym typeface="Calibri"/>
              </a:rPr>
              <a:t>Takes note</a:t>
            </a:r>
            <a:r>
              <a:rPr lang="en-US" sz="1800">
                <a:latin typeface="Calibri"/>
                <a:ea typeface="Calibri"/>
                <a:cs typeface="Calibri"/>
                <a:sym typeface="Calibri"/>
              </a:rPr>
              <a:t>s on the discussion in the Note Catcher</a:t>
            </a:r>
            <a:endParaRPr sz="1800">
              <a:solidFill>
                <a:srgbClr val="000000"/>
              </a:solidFill>
              <a:latin typeface="Calibri"/>
              <a:ea typeface="Calibri"/>
              <a:cs typeface="Calibri"/>
              <a:sym typeface="Calibri"/>
            </a:endParaRPr>
          </a:p>
          <a:p>
            <a:pPr marL="457200" lvl="0" indent="-342900" algn="l" rtl="0">
              <a:lnSpc>
                <a:spcPct val="115000"/>
              </a:lnSpc>
              <a:spcBef>
                <a:spcPts val="360"/>
              </a:spcBef>
              <a:spcAft>
                <a:spcPts val="0"/>
              </a:spcAft>
              <a:buClr>
                <a:srgbClr val="991B1E"/>
              </a:buClr>
              <a:buSzPts val="1800"/>
              <a:buChar char="•"/>
            </a:pPr>
            <a:r>
              <a:rPr lang="en-US" sz="1800">
                <a:latin typeface="Calibri"/>
                <a:ea typeface="Calibri"/>
                <a:cs typeface="Calibri"/>
                <a:sym typeface="Calibri"/>
              </a:rPr>
              <a:t>Writes down additional answers they may have to the questions in the Note Catcher </a:t>
            </a:r>
            <a:endParaRPr sz="1800">
              <a:solidFill>
                <a:srgbClr val="000000"/>
              </a:solidFill>
              <a:latin typeface="Calibri"/>
              <a:ea typeface="Calibri"/>
              <a:cs typeface="Calibri"/>
              <a:sym typeface="Calibri"/>
            </a:endParaRPr>
          </a:p>
        </p:txBody>
      </p:sp>
      <p:pic>
        <p:nvPicPr>
          <p:cNvPr id="3" name="Picture 2" descr="A cat with a tower and fish inside a glass bowl&#10;&#10;Description automatically generated">
            <a:extLst>
              <a:ext uri="{FF2B5EF4-FFF2-40B4-BE49-F238E27FC236}">
                <a16:creationId xmlns:a16="http://schemas.microsoft.com/office/drawing/2014/main" id="{7F003513-2FC8-F10D-F114-BD08D1D3D7D4}"/>
              </a:ext>
            </a:extLst>
          </p:cNvPr>
          <p:cNvPicPr>
            <a:picLocks noChangeAspect="1"/>
          </p:cNvPicPr>
          <p:nvPr/>
        </p:nvPicPr>
        <p:blipFill>
          <a:blip r:embed="rId3"/>
          <a:stretch>
            <a:fillRect/>
          </a:stretch>
        </p:blipFill>
        <p:spPr>
          <a:xfrm>
            <a:off x="7793498" y="436111"/>
            <a:ext cx="893302" cy="6904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Quote #1</a:t>
            </a:r>
            <a:endParaRPr/>
          </a:p>
        </p:txBody>
      </p:sp>
      <p:sp>
        <p:nvSpPr>
          <p:cNvPr id="214" name="Google Shape;214;p3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SzPts val="2600"/>
              <a:buNone/>
            </a:pPr>
            <a:r>
              <a:rPr lang="en-US"/>
              <a:t>…It meant freedom for everyone, for their beliefs and that we could stand up for them and be proud of them…</a:t>
            </a:r>
            <a:endParaRPr/>
          </a:p>
        </p:txBody>
      </p:sp>
      <p:sp>
        <p:nvSpPr>
          <p:cNvPr id="215" name="Google Shape;215;p39"/>
          <p:cNvSpPr txBox="1">
            <a:spLocks noGrp="1"/>
          </p:cNvSpPr>
          <p:nvPr>
            <p:ph type="body" idx="2"/>
          </p:nvPr>
        </p:nvSpPr>
        <p:spPr>
          <a:xfrm>
            <a:off x="3017950" y="3943350"/>
            <a:ext cx="3551400" cy="521400"/>
          </a:xfrm>
          <a:prstGeom prst="rect">
            <a:avLst/>
          </a:prstGeom>
          <a:noFill/>
          <a:ln>
            <a:noFill/>
          </a:ln>
        </p:spPr>
        <p:txBody>
          <a:bodyPr spcFirstLastPara="1" wrap="square" lIns="91400" tIns="91400" rIns="91400" bIns="91400" anchor="t" anchorCtr="0">
            <a:normAutofit fontScale="77500" lnSpcReduction="20000"/>
          </a:bodyPr>
          <a:lstStyle/>
          <a:p>
            <a:pPr marL="0" lvl="0" indent="0" algn="l" rtl="0">
              <a:lnSpc>
                <a:spcPct val="100000"/>
              </a:lnSpc>
              <a:spcBef>
                <a:spcPts val="0"/>
              </a:spcBef>
              <a:spcAft>
                <a:spcPts val="0"/>
              </a:spcAft>
              <a:buSzPct val="100000"/>
              <a:buNone/>
            </a:pPr>
            <a:r>
              <a:rPr lang="en-US"/>
              <a:t>-Gathie Barnett Edmonds (discussing the concurring opinion in her case)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Fishbowl Round #2</a:t>
            </a:r>
            <a:endParaRPr/>
          </a:p>
        </p:txBody>
      </p:sp>
      <p:sp>
        <p:nvSpPr>
          <p:cNvPr id="221" name="Google Shape;221;p40"/>
          <p:cNvSpPr txBo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457200" lvl="0" indent="-228600" algn="l" rtl="0">
              <a:spcBef>
                <a:spcPts val="480"/>
              </a:spcBef>
              <a:spcAft>
                <a:spcPts val="0"/>
              </a:spcAft>
              <a:buNone/>
            </a:pPr>
            <a:r>
              <a:rPr lang="en-US" sz="2400" b="1">
                <a:solidFill>
                  <a:srgbClr val="626262"/>
                </a:solidFill>
                <a:latin typeface="Calibri"/>
                <a:ea typeface="Calibri"/>
                <a:cs typeface="Calibri"/>
                <a:sym typeface="Calibri"/>
              </a:rPr>
              <a:t>Inner Circle</a:t>
            </a:r>
            <a:endParaRPr sz="2400" b="1">
              <a:solidFill>
                <a:srgbClr val="626262"/>
              </a:solidFill>
              <a:latin typeface="Calibri"/>
              <a:ea typeface="Calibri"/>
              <a:cs typeface="Calibri"/>
              <a:sym typeface="Calibri"/>
            </a:endParaRPr>
          </a:p>
        </p:txBody>
      </p:sp>
      <p:sp>
        <p:nvSpPr>
          <p:cNvPr id="222" name="Google Shape;222;p40"/>
          <p:cNvSpPr txBox="1"/>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457200" lvl="0" indent="-228600" algn="l" rtl="0">
              <a:spcBef>
                <a:spcPts val="480"/>
              </a:spcBef>
              <a:spcAft>
                <a:spcPts val="0"/>
              </a:spcAft>
              <a:buNone/>
            </a:pPr>
            <a:r>
              <a:rPr lang="en-US" sz="2400" b="1">
                <a:solidFill>
                  <a:srgbClr val="626262"/>
                </a:solidFill>
                <a:latin typeface="Calibri"/>
                <a:ea typeface="Calibri"/>
                <a:cs typeface="Calibri"/>
                <a:sym typeface="Calibri"/>
              </a:rPr>
              <a:t>Outer Circle</a:t>
            </a:r>
            <a:endParaRPr sz="2400" b="1">
              <a:solidFill>
                <a:srgbClr val="626262"/>
              </a:solidFill>
              <a:latin typeface="Calibri"/>
              <a:ea typeface="Calibri"/>
              <a:cs typeface="Calibri"/>
              <a:sym typeface="Calibri"/>
            </a:endParaRPr>
          </a:p>
        </p:txBody>
      </p:sp>
      <p:sp>
        <p:nvSpPr>
          <p:cNvPr id="223" name="Google Shape;223;p40"/>
          <p:cNvSpPr txBox="1"/>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457200" lvl="0" indent="-342900" algn="l" rtl="0">
              <a:spcBef>
                <a:spcPts val="360"/>
              </a:spcBef>
              <a:spcAft>
                <a:spcPts val="0"/>
              </a:spcAft>
              <a:buClr>
                <a:srgbClr val="991B1E"/>
              </a:buClr>
              <a:buSzPts val="1800"/>
              <a:buChar char="•"/>
            </a:pPr>
            <a:r>
              <a:rPr lang="en-US" sz="1800">
                <a:latin typeface="Calibri"/>
                <a:ea typeface="Calibri"/>
                <a:cs typeface="Calibri"/>
                <a:sym typeface="Calibri"/>
              </a:rPr>
              <a:t>Reads the quote together</a:t>
            </a:r>
            <a:endParaRPr sz="1800">
              <a:solidFill>
                <a:srgbClr val="000000"/>
              </a:solidFill>
              <a:latin typeface="Calibri"/>
              <a:ea typeface="Calibri"/>
              <a:cs typeface="Calibri"/>
              <a:sym typeface="Calibri"/>
            </a:endParaRPr>
          </a:p>
          <a:p>
            <a:pPr marL="457200" lvl="0" indent="-342900" algn="l" rtl="0">
              <a:spcBef>
                <a:spcPts val="360"/>
              </a:spcBef>
              <a:spcAft>
                <a:spcPts val="0"/>
              </a:spcAft>
              <a:buClr>
                <a:srgbClr val="991B1E"/>
              </a:buClr>
              <a:buSzPts val="1800"/>
              <a:buChar char="•"/>
            </a:pPr>
            <a:r>
              <a:rPr lang="en-US" sz="1800">
                <a:latin typeface="Calibri"/>
                <a:ea typeface="Calibri"/>
                <a:cs typeface="Calibri"/>
                <a:sym typeface="Calibri"/>
              </a:rPr>
              <a:t>Discusses their answers to the questions listed on the Note Catcher</a:t>
            </a:r>
            <a:endParaRPr sz="1800">
              <a:solidFill>
                <a:srgbClr val="000000"/>
              </a:solidFill>
              <a:latin typeface="Calibri"/>
              <a:ea typeface="Calibri"/>
              <a:cs typeface="Calibri"/>
              <a:sym typeface="Calibri"/>
            </a:endParaRPr>
          </a:p>
          <a:p>
            <a:pPr marL="457200" lvl="0" indent="-342900" algn="l" rtl="0">
              <a:spcBef>
                <a:spcPts val="360"/>
              </a:spcBef>
              <a:spcAft>
                <a:spcPts val="0"/>
              </a:spcAft>
              <a:buClr>
                <a:srgbClr val="991B1E"/>
              </a:buClr>
              <a:buSzPts val="1800"/>
              <a:buChar char="•"/>
            </a:pPr>
            <a:r>
              <a:rPr lang="en-US" sz="1800">
                <a:latin typeface="Calibri"/>
                <a:ea typeface="Calibri"/>
                <a:cs typeface="Calibri"/>
                <a:sym typeface="Calibri"/>
              </a:rPr>
              <a:t>Listens to and respects the opinions of those individuals who are talking</a:t>
            </a:r>
            <a:endParaRPr sz="1800">
              <a:solidFill>
                <a:srgbClr val="000000"/>
              </a:solidFill>
              <a:latin typeface="Calibri"/>
              <a:ea typeface="Calibri"/>
              <a:cs typeface="Calibri"/>
              <a:sym typeface="Calibri"/>
            </a:endParaRPr>
          </a:p>
        </p:txBody>
      </p:sp>
      <p:sp>
        <p:nvSpPr>
          <p:cNvPr id="224" name="Google Shape;224;p40"/>
          <p:cNvSpPr txBox="1"/>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457200" lvl="0" indent="-342900" algn="l" rtl="0">
              <a:spcBef>
                <a:spcPts val="360"/>
              </a:spcBef>
              <a:spcAft>
                <a:spcPts val="0"/>
              </a:spcAft>
              <a:buClr>
                <a:srgbClr val="991B1E"/>
              </a:buClr>
              <a:buSzPts val="1800"/>
              <a:buChar char="•"/>
            </a:pPr>
            <a:r>
              <a:rPr lang="en-US" sz="1800">
                <a:latin typeface="Calibri"/>
                <a:ea typeface="Calibri"/>
                <a:cs typeface="Calibri"/>
                <a:sym typeface="Calibri"/>
              </a:rPr>
              <a:t>Listens to</a:t>
            </a:r>
            <a:r>
              <a:rPr lang="en-US" sz="1800">
                <a:solidFill>
                  <a:srgbClr val="000000"/>
                </a:solidFill>
                <a:latin typeface="Calibri"/>
                <a:ea typeface="Calibri"/>
                <a:cs typeface="Calibri"/>
                <a:sym typeface="Calibri"/>
              </a:rPr>
              <a:t> the </a:t>
            </a:r>
            <a:r>
              <a:rPr lang="en-US" sz="1800">
                <a:latin typeface="Calibri"/>
                <a:ea typeface="Calibri"/>
                <a:cs typeface="Calibri"/>
                <a:sym typeface="Calibri"/>
              </a:rPr>
              <a:t>discussion in the inner circle, but does not speak</a:t>
            </a:r>
            <a:endParaRPr sz="1800">
              <a:solidFill>
                <a:srgbClr val="000000"/>
              </a:solidFill>
              <a:latin typeface="Calibri"/>
              <a:ea typeface="Calibri"/>
              <a:cs typeface="Calibri"/>
              <a:sym typeface="Calibri"/>
            </a:endParaRPr>
          </a:p>
          <a:p>
            <a:pPr marL="457200" lvl="0" indent="-342900" algn="l" rtl="0">
              <a:spcBef>
                <a:spcPts val="360"/>
              </a:spcBef>
              <a:spcAft>
                <a:spcPts val="0"/>
              </a:spcAft>
              <a:buClr>
                <a:srgbClr val="991B1E"/>
              </a:buClr>
              <a:buSzPts val="1800"/>
              <a:buChar char="•"/>
            </a:pPr>
            <a:r>
              <a:rPr lang="en-US" sz="1800">
                <a:solidFill>
                  <a:srgbClr val="000000"/>
                </a:solidFill>
                <a:latin typeface="Calibri"/>
                <a:ea typeface="Calibri"/>
                <a:cs typeface="Calibri"/>
                <a:sym typeface="Calibri"/>
              </a:rPr>
              <a:t>Takes note</a:t>
            </a:r>
            <a:r>
              <a:rPr lang="en-US" sz="1800">
                <a:latin typeface="Calibri"/>
                <a:ea typeface="Calibri"/>
                <a:cs typeface="Calibri"/>
                <a:sym typeface="Calibri"/>
              </a:rPr>
              <a:t>s on the discussion in the Note Catcher</a:t>
            </a:r>
            <a:endParaRPr sz="1800">
              <a:solidFill>
                <a:srgbClr val="000000"/>
              </a:solidFill>
              <a:latin typeface="Calibri"/>
              <a:ea typeface="Calibri"/>
              <a:cs typeface="Calibri"/>
              <a:sym typeface="Calibri"/>
            </a:endParaRPr>
          </a:p>
          <a:p>
            <a:pPr marL="457200" lvl="0" indent="-342900" algn="l" rtl="0">
              <a:spcBef>
                <a:spcPts val="360"/>
              </a:spcBef>
              <a:spcAft>
                <a:spcPts val="0"/>
              </a:spcAft>
              <a:buClr>
                <a:srgbClr val="991B1E"/>
              </a:buClr>
              <a:buSzPts val="1800"/>
              <a:buChar char="•"/>
            </a:pPr>
            <a:r>
              <a:rPr lang="en-US" sz="1800">
                <a:latin typeface="Calibri"/>
                <a:ea typeface="Calibri"/>
                <a:cs typeface="Calibri"/>
                <a:sym typeface="Calibri"/>
              </a:rPr>
              <a:t>Writes down additional answers they may have to the questions in the Note Catcher</a:t>
            </a:r>
            <a:endParaRPr sz="1800">
              <a:solidFill>
                <a:srgbClr val="000000"/>
              </a:solidFill>
              <a:latin typeface="Calibri"/>
              <a:ea typeface="Calibri"/>
              <a:cs typeface="Calibri"/>
              <a:sym typeface="Calibri"/>
            </a:endParaRPr>
          </a:p>
        </p:txBody>
      </p:sp>
      <p:pic>
        <p:nvPicPr>
          <p:cNvPr id="3" name="Picture 2" descr="A cat with a tower and fish inside a glass bowl&#10;&#10;Description automatically generated">
            <a:extLst>
              <a:ext uri="{FF2B5EF4-FFF2-40B4-BE49-F238E27FC236}">
                <a16:creationId xmlns:a16="http://schemas.microsoft.com/office/drawing/2014/main" id="{42B3E8A3-F54B-8245-CFF9-9D4C576C56B2}"/>
              </a:ext>
            </a:extLst>
          </p:cNvPr>
          <p:cNvPicPr>
            <a:picLocks noChangeAspect="1"/>
          </p:cNvPicPr>
          <p:nvPr/>
        </p:nvPicPr>
        <p:blipFill>
          <a:blip r:embed="rId3"/>
          <a:stretch>
            <a:fillRect/>
          </a:stretch>
        </p:blipFill>
        <p:spPr>
          <a:xfrm>
            <a:off x="7888643" y="411066"/>
            <a:ext cx="798157" cy="6169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What We Stand For</a:t>
            </a:r>
            <a:endParaRPr/>
          </a:p>
        </p:txBody>
      </p:sp>
      <p:sp>
        <p:nvSpPr>
          <p:cNvPr id="95" name="Google Shape;95;p23"/>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a:t>West Virginia State Board of Education v. Barnette</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Quote #2</a:t>
            </a:r>
            <a:endParaRPr/>
          </a:p>
        </p:txBody>
      </p:sp>
      <p:sp>
        <p:nvSpPr>
          <p:cNvPr id="230" name="Google Shape;230;p4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SzPts val="2600"/>
              <a:buNone/>
            </a:pPr>
            <a:r>
              <a:rPr lang="en-US"/>
              <a:t>The constitutional protection of religious freedom…gave religious equality, not civil immunity.</a:t>
            </a:r>
            <a:endParaRPr/>
          </a:p>
        </p:txBody>
      </p:sp>
      <p:sp>
        <p:nvSpPr>
          <p:cNvPr id="231" name="Google Shape;231;p41"/>
          <p:cNvSpPr txBox="1">
            <a:spLocks noGrp="1"/>
          </p:cNvSpPr>
          <p:nvPr>
            <p:ph type="body" idx="2"/>
          </p:nvPr>
        </p:nvSpPr>
        <p:spPr>
          <a:xfrm>
            <a:off x="3017949" y="3910875"/>
            <a:ext cx="3108000" cy="521400"/>
          </a:xfrm>
          <a:prstGeom prst="rect">
            <a:avLst/>
          </a:prstGeom>
          <a:noFill/>
          <a:ln>
            <a:noFill/>
          </a:ln>
        </p:spPr>
        <p:txBody>
          <a:bodyPr spcFirstLastPara="1" wrap="square" lIns="91400" tIns="91400" rIns="91400" bIns="91400" anchor="t" anchorCtr="0">
            <a:normAutofit fontScale="77500" lnSpcReduction="20000"/>
          </a:bodyPr>
          <a:lstStyle/>
          <a:p>
            <a:pPr marL="0" lvl="0" indent="0" algn="l" rtl="0">
              <a:lnSpc>
                <a:spcPct val="100000"/>
              </a:lnSpc>
              <a:spcBef>
                <a:spcPts val="0"/>
              </a:spcBef>
              <a:spcAft>
                <a:spcPts val="0"/>
              </a:spcAft>
              <a:buSzPct val="100000"/>
              <a:buNone/>
            </a:pPr>
            <a:r>
              <a:rPr lang="en-US"/>
              <a:t>-Justice Felix Frankfurter (delivering the dissenting opinion)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p:cNvSpPr txBox="1">
            <a:spLocks noGrp="1"/>
          </p:cNvSpPr>
          <p:nvPr>
            <p:ph type="body" idx="1"/>
          </p:nvPr>
        </p:nvSpPr>
        <p:spPr>
          <a:xfrm>
            <a:off x="457200" y="1309350"/>
            <a:ext cx="84780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Put your assigned opinion (</a:t>
            </a:r>
            <a:r>
              <a:rPr lang="en-US" b="1" dirty="0"/>
              <a:t>concurring = Group 1;</a:t>
            </a:r>
            <a:r>
              <a:rPr lang="en-US" dirty="0"/>
              <a:t> </a:t>
            </a:r>
            <a:r>
              <a:rPr lang="en-US" b="1" dirty="0"/>
              <a:t>dissenting = Group 2</a:t>
            </a:r>
            <a:r>
              <a:rPr lang="en-US" dirty="0"/>
              <a:t>) into a phrase or sentence that is exactly 6 words. You can use incomplete sentences.</a:t>
            </a:r>
            <a:endParaRPr dirty="0"/>
          </a:p>
          <a:p>
            <a:pPr marL="0" lvl="0" indent="0" algn="l" rtl="0">
              <a:spcBef>
                <a:spcPts val="520"/>
              </a:spcBef>
              <a:spcAft>
                <a:spcPts val="0"/>
              </a:spcAft>
              <a:buNone/>
            </a:pPr>
            <a:r>
              <a:rPr lang="en-US" dirty="0"/>
              <a:t>Examples: </a:t>
            </a:r>
          </a:p>
          <a:p>
            <a:pPr marL="0" lvl="0" indent="0" algn="l" rtl="0">
              <a:spcBef>
                <a:spcPts val="520"/>
              </a:spcBef>
              <a:spcAft>
                <a:spcPts val="0"/>
              </a:spcAft>
              <a:buNone/>
            </a:pPr>
            <a:r>
              <a:rPr lang="en-US" dirty="0"/>
              <a:t>	Gitlow threatened revolution, the court concluded.</a:t>
            </a:r>
            <a:endParaRPr dirty="0"/>
          </a:p>
          <a:p>
            <a:pPr marL="0" lvl="0" indent="0" algn="l" rtl="0">
              <a:spcBef>
                <a:spcPts val="520"/>
              </a:spcBef>
              <a:spcAft>
                <a:spcPts val="0"/>
              </a:spcAft>
              <a:buNone/>
            </a:pPr>
            <a:r>
              <a:rPr lang="en-US"/>
              <a:t>	Clear </a:t>
            </a:r>
            <a:r>
              <a:rPr lang="en-US" dirty="0"/>
              <a:t>and present danger there wasn’t.</a:t>
            </a:r>
            <a:endParaRPr dirty="0"/>
          </a:p>
        </p:txBody>
      </p:sp>
      <p:sp>
        <p:nvSpPr>
          <p:cNvPr id="237" name="Google Shape;237;p4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Six-Word Memoir</a:t>
            </a:r>
            <a:endParaRPr/>
          </a:p>
        </p:txBody>
      </p:sp>
      <p:pic>
        <p:nvPicPr>
          <p:cNvPr id="238" name="Google Shape;238;p42"/>
          <p:cNvPicPr preferRelativeResize="0"/>
          <p:nvPr/>
        </p:nvPicPr>
        <p:blipFill>
          <a:blip r:embed="rId3">
            <a:alphaModFix/>
          </a:blip>
          <a:stretch>
            <a:fillRect/>
          </a:stretch>
        </p:blipFill>
        <p:spPr>
          <a:xfrm>
            <a:off x="4956026" y="274931"/>
            <a:ext cx="3788574" cy="922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3" lvl="0" indent="0" algn="l" rtl="0">
              <a:lnSpc>
                <a:spcPct val="90000"/>
              </a:lnSpc>
              <a:spcBef>
                <a:spcPts val="0"/>
              </a:spcBef>
              <a:spcAft>
                <a:spcPts val="0"/>
              </a:spcAft>
              <a:buSzPts val="2405"/>
              <a:buNone/>
            </a:pPr>
            <a:r>
              <a:rPr lang="en-US" sz="2605" dirty="0"/>
              <a:t>How does West Virginia State Board of Education v. Barnette demonstrate the ways in which the First Amendment protects people’s right to the freedoms of religion and speech?</a:t>
            </a:r>
            <a:endParaRPr sz="2605"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07" name="Google Shape;107;p25"/>
          <p:cNvSpPr txBox="1">
            <a:spLocks noGrp="1"/>
          </p:cNvSpPr>
          <p:nvPr>
            <p:ph type="body" idx="1"/>
          </p:nvPr>
        </p:nvSpPr>
        <p:spPr>
          <a:xfrm>
            <a:off x="530350" y="2028502"/>
            <a:ext cx="7772400" cy="2137200"/>
          </a:xfrm>
          <a:prstGeom prst="rect">
            <a:avLst/>
          </a:prstGeom>
          <a:noFill/>
          <a:ln>
            <a:noFill/>
          </a:ln>
        </p:spPr>
        <p:txBody>
          <a:bodyPr spcFirstLastPara="1" wrap="square" lIns="45700" tIns="45700" rIns="45700" bIns="45700" anchor="t" anchorCtr="0">
            <a:noAutofit/>
          </a:bodyPr>
          <a:lstStyle/>
          <a:p>
            <a:pPr marL="457200" lvl="0" indent="-394017" algn="l" rtl="0">
              <a:lnSpc>
                <a:spcPct val="90000"/>
              </a:lnSpc>
              <a:spcBef>
                <a:spcPts val="0"/>
              </a:spcBef>
              <a:spcAft>
                <a:spcPts val="0"/>
              </a:spcAft>
              <a:buSzPts val="2605"/>
              <a:buChar char="•"/>
            </a:pPr>
            <a:r>
              <a:rPr lang="en-US" sz="2605"/>
              <a:t>Examine the case of West Virginia State Board of Education v. Barnette and analyze the reasons why it went to the Supreme Court. </a:t>
            </a:r>
            <a:endParaRPr sz="2605"/>
          </a:p>
          <a:p>
            <a:pPr marL="457200" lvl="0" indent="-394017" algn="l" rtl="0">
              <a:lnSpc>
                <a:spcPct val="90000"/>
              </a:lnSpc>
              <a:spcBef>
                <a:spcPts val="0"/>
              </a:spcBef>
              <a:spcAft>
                <a:spcPts val="0"/>
              </a:spcAft>
              <a:buSzPts val="2605"/>
              <a:buChar char="•"/>
            </a:pPr>
            <a:r>
              <a:rPr lang="en-US" sz="2605"/>
              <a:t>Determine its implications for religious freedom in the U.S.</a:t>
            </a:r>
            <a:endParaRPr sz="2605"/>
          </a:p>
          <a:p>
            <a:pPr marL="457200" lvl="0" indent="0" algn="l" rtl="0">
              <a:lnSpc>
                <a:spcPct val="90000"/>
              </a:lnSpc>
              <a:spcBef>
                <a:spcPts val="0"/>
              </a:spcBef>
              <a:spcAft>
                <a:spcPts val="0"/>
              </a:spcAft>
              <a:buSzPts val="1018"/>
              <a:buNone/>
            </a:pPr>
            <a:endParaRPr sz="2605"/>
          </a:p>
          <a:p>
            <a:pPr marL="0" lvl="0" indent="0" algn="l" rtl="0">
              <a:lnSpc>
                <a:spcPct val="90000"/>
              </a:lnSpc>
              <a:spcBef>
                <a:spcPts val="0"/>
              </a:spcBef>
              <a:spcAft>
                <a:spcPts val="0"/>
              </a:spcAft>
              <a:buNone/>
            </a:pPr>
            <a:endParaRPr sz="2605"/>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p>
            <a:pPr marL="577850" lvl="0" indent="-514350" algn="l" rtl="0">
              <a:spcBef>
                <a:spcPts val="0"/>
              </a:spcBef>
              <a:spcAft>
                <a:spcPts val="0"/>
              </a:spcAft>
              <a:buSzPts val="2600"/>
              <a:buFont typeface="+mj-lt"/>
              <a:buAutoNum type="arabicPeriod"/>
            </a:pPr>
            <a:r>
              <a:rPr lang="en-US" dirty="0"/>
              <a:t>The phrase “under God” was added in 1954. </a:t>
            </a:r>
            <a:endParaRPr dirty="0"/>
          </a:p>
          <a:p>
            <a:pPr marL="971550" lvl="0" indent="-514350" algn="l" rtl="0">
              <a:spcBef>
                <a:spcPts val="0"/>
              </a:spcBef>
              <a:spcAft>
                <a:spcPts val="0"/>
              </a:spcAft>
              <a:buFont typeface="+mj-lt"/>
              <a:buAutoNum type="arabicPeriod"/>
            </a:pPr>
            <a:endParaRPr dirty="0"/>
          </a:p>
          <a:p>
            <a:pPr marL="577850" lvl="0" indent="-514350" algn="l" rtl="0">
              <a:spcBef>
                <a:spcPts val="0"/>
              </a:spcBef>
              <a:spcAft>
                <a:spcPts val="0"/>
              </a:spcAft>
              <a:buSzPts val="2600"/>
              <a:buFont typeface="+mj-lt"/>
              <a:buAutoNum type="arabicPeriod"/>
            </a:pPr>
            <a:r>
              <a:rPr lang="en-US" dirty="0"/>
              <a:t>In 1942, Congress required students to say the Pledge of Allegiance in public schools.</a:t>
            </a:r>
            <a:endParaRPr dirty="0"/>
          </a:p>
          <a:p>
            <a:pPr marL="971550" lvl="0" indent="-514350" algn="l" rtl="0">
              <a:spcBef>
                <a:spcPts val="0"/>
              </a:spcBef>
              <a:spcAft>
                <a:spcPts val="0"/>
              </a:spcAft>
              <a:buFont typeface="+mj-lt"/>
              <a:buAutoNum type="arabicPeriod"/>
            </a:pPr>
            <a:endParaRPr dirty="0"/>
          </a:p>
          <a:p>
            <a:pPr marL="577850" lvl="0" indent="-514350" algn="l" rtl="0">
              <a:spcBef>
                <a:spcPts val="0"/>
              </a:spcBef>
              <a:spcAft>
                <a:spcPts val="0"/>
              </a:spcAft>
              <a:buSzPts val="2600"/>
              <a:buFont typeface="+mj-lt"/>
              <a:buAutoNum type="arabicPeriod"/>
            </a:pPr>
            <a:r>
              <a:rPr lang="en-US" dirty="0"/>
              <a:t>The phrase “my Flag” was changed to “our Flag.”</a:t>
            </a:r>
            <a:endParaRPr dirty="0"/>
          </a:p>
        </p:txBody>
      </p:sp>
      <p:sp>
        <p:nvSpPr>
          <p:cNvPr id="113" name="Google Shape;113;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Fiction in the Facts</a:t>
            </a:r>
            <a:endParaRPr/>
          </a:p>
        </p:txBody>
      </p:sp>
      <p:sp>
        <p:nvSpPr>
          <p:cNvPr id="114" name="Google Shape;114;p26"/>
          <p:cNvSpPr txBox="1"/>
          <p:nvPr/>
        </p:nvSpPr>
        <p:spPr>
          <a:xfrm>
            <a:off x="6854481" y="3734153"/>
            <a:ext cx="1915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dirty="0">
                <a:solidFill>
                  <a:srgbClr val="910D28"/>
                </a:solidFill>
                <a:latin typeface="Calibri"/>
                <a:ea typeface="Calibri"/>
                <a:cs typeface="Calibri"/>
                <a:sym typeface="Calibri"/>
              </a:rPr>
              <a:t>FALSE</a:t>
            </a:r>
            <a:endParaRPr sz="2600" dirty="0">
              <a:solidFill>
                <a:srgbClr val="910D28"/>
              </a:solidFill>
              <a:latin typeface="Calibri"/>
              <a:ea typeface="Calibri"/>
              <a:cs typeface="Calibri"/>
              <a:sym typeface="Calibri"/>
            </a:endParaRPr>
          </a:p>
        </p:txBody>
      </p:sp>
      <p:pic>
        <p:nvPicPr>
          <p:cNvPr id="115" name="Google Shape;115;p26"/>
          <p:cNvPicPr preferRelativeResize="0"/>
          <p:nvPr/>
        </p:nvPicPr>
        <p:blipFill>
          <a:blip r:embed="rId3">
            <a:alphaModFix/>
          </a:blip>
          <a:stretch>
            <a:fillRect/>
          </a:stretch>
        </p:blipFill>
        <p:spPr>
          <a:xfrm>
            <a:off x="7899425" y="267475"/>
            <a:ext cx="587275" cy="10188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1000"/>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txBox="1">
            <a:spLocks noGrp="1"/>
          </p:cNvSpPr>
          <p:nvPr>
            <p:ph type="body" idx="4294967295"/>
          </p:nvPr>
        </p:nvSpPr>
        <p:spPr>
          <a:xfrm>
            <a:off x="457200" y="1309350"/>
            <a:ext cx="8490300" cy="34341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Font typeface="+mj-lt"/>
              <a:buAutoNum type="arabicPeriod"/>
            </a:pPr>
            <a:r>
              <a:rPr lang="en-US" sz="1800" dirty="0"/>
              <a:t>The original version of the Pledge of Allegiance did not include the phrase "under God." It was added in 1954 during the Cold War to distinguish the United States from the officially atheistic Soviet Union.</a:t>
            </a:r>
            <a:endParaRPr sz="1800" dirty="0"/>
          </a:p>
          <a:p>
            <a:pPr marL="800100" lvl="0" indent="-342900" algn="l" rtl="0">
              <a:spcBef>
                <a:spcPts val="0"/>
              </a:spcBef>
              <a:spcAft>
                <a:spcPts val="0"/>
              </a:spcAft>
              <a:buFont typeface="+mj-lt"/>
              <a:buAutoNum type="arabicPeriod"/>
            </a:pPr>
            <a:endParaRPr sz="1800" dirty="0"/>
          </a:p>
          <a:p>
            <a:pPr lvl="0" indent="-342900" algn="l" rtl="0">
              <a:spcBef>
                <a:spcPts val="0"/>
              </a:spcBef>
              <a:spcAft>
                <a:spcPts val="0"/>
              </a:spcAft>
              <a:buSzPts val="1800"/>
              <a:buFont typeface="+mj-lt"/>
              <a:buAutoNum type="arabicPeriod"/>
            </a:pPr>
            <a:r>
              <a:rPr lang="en-US" sz="1800" dirty="0"/>
              <a:t>2. Shortly after the United States became engaged in World War II, Congress adopted the U.S. Flag Code, and the</a:t>
            </a:r>
            <a:r>
              <a:rPr lang="en-US" sz="1800" b="1" dirty="0">
                <a:solidFill>
                  <a:srgbClr val="910D28"/>
                </a:solidFill>
              </a:rPr>
              <a:t> </a:t>
            </a:r>
            <a:r>
              <a:rPr lang="en-US" sz="1800" dirty="0"/>
              <a:t>Pledge of Allegiance became the official national pledge. It became required in public schools across the country. By that time, students in 31 states were required to say the Pledge.</a:t>
            </a:r>
            <a:endParaRPr sz="1800" dirty="0"/>
          </a:p>
          <a:p>
            <a:pPr marL="800100" lvl="0" indent="-342900" algn="l" rtl="0">
              <a:spcBef>
                <a:spcPts val="0"/>
              </a:spcBef>
              <a:spcAft>
                <a:spcPts val="0"/>
              </a:spcAft>
              <a:buFont typeface="+mj-lt"/>
              <a:buAutoNum type="arabicPeriod"/>
            </a:pPr>
            <a:endParaRPr sz="1800" dirty="0"/>
          </a:p>
          <a:p>
            <a:pPr marL="457200" lvl="0" indent="-342900" algn="l" rtl="0">
              <a:spcBef>
                <a:spcPts val="0"/>
              </a:spcBef>
              <a:spcAft>
                <a:spcPts val="0"/>
              </a:spcAft>
              <a:buSzPts val="1800"/>
              <a:buFont typeface="+mj-lt"/>
              <a:buAutoNum type="arabicPeriod"/>
            </a:pPr>
            <a:r>
              <a:rPr lang="en-US" sz="1800" dirty="0">
                <a:highlight>
                  <a:srgbClr val="F1C232"/>
                </a:highlight>
              </a:rPr>
              <a:t>The Pledge of Allegiance has undergone several changes since its inception. One change occurred in 1923, when the phrase "my Flag" was changed to "the Flag of the United States of America" to make it more inclusive.</a:t>
            </a:r>
            <a:endParaRPr sz="1800" dirty="0">
              <a:highlight>
                <a:srgbClr val="F1C232"/>
              </a:highlight>
            </a:endParaRPr>
          </a:p>
        </p:txBody>
      </p:sp>
      <p:sp>
        <p:nvSpPr>
          <p:cNvPr id="121" name="Google Shape;121;p27"/>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Fiction in the Facts</a:t>
            </a:r>
            <a:endParaRPr/>
          </a:p>
        </p:txBody>
      </p:sp>
      <p:pic>
        <p:nvPicPr>
          <p:cNvPr id="122" name="Google Shape;122;p27"/>
          <p:cNvPicPr preferRelativeResize="0"/>
          <p:nvPr/>
        </p:nvPicPr>
        <p:blipFill>
          <a:blip r:embed="rId3">
            <a:alphaModFix/>
          </a:blip>
          <a:stretch>
            <a:fillRect/>
          </a:stretch>
        </p:blipFill>
        <p:spPr>
          <a:xfrm>
            <a:off x="7899425" y="267475"/>
            <a:ext cx="587275" cy="10188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558800" lvl="0" indent="-457200" algn="l" rtl="0">
              <a:spcBef>
                <a:spcPts val="0"/>
              </a:spcBef>
              <a:spcAft>
                <a:spcPts val="0"/>
              </a:spcAft>
              <a:buSzPts val="2000"/>
              <a:buFont typeface="+mj-lt"/>
              <a:buAutoNum type="arabicPeriod"/>
            </a:pPr>
            <a:r>
              <a:rPr lang="en-US" sz="2000" dirty="0"/>
              <a:t>The Pledge of Allegiance is recited by millions of Americans every day.</a:t>
            </a:r>
            <a:endParaRPr sz="2000" dirty="0"/>
          </a:p>
          <a:p>
            <a:pPr marL="914400" lvl="0" indent="-457200" algn="l" rtl="0">
              <a:spcBef>
                <a:spcPts val="0"/>
              </a:spcBef>
              <a:spcAft>
                <a:spcPts val="0"/>
              </a:spcAft>
              <a:buFont typeface="+mj-lt"/>
              <a:buAutoNum type="arabicPeriod"/>
            </a:pPr>
            <a:endParaRPr sz="2000" dirty="0">
              <a:latin typeface="Roboto"/>
              <a:ea typeface="Roboto"/>
              <a:cs typeface="Roboto"/>
              <a:sym typeface="Roboto"/>
            </a:endParaRPr>
          </a:p>
          <a:p>
            <a:pPr marL="558800" lvl="0" indent="-457200" algn="l" rtl="0">
              <a:spcBef>
                <a:spcPts val="0"/>
              </a:spcBef>
              <a:spcAft>
                <a:spcPts val="0"/>
              </a:spcAft>
              <a:buSzPts val="2000"/>
              <a:buFont typeface="+mj-lt"/>
              <a:buAutoNum type="arabicPeriod"/>
            </a:pPr>
            <a:r>
              <a:rPr lang="en-US" sz="2000" dirty="0"/>
              <a:t>The Pledge of Allegiance was written by James Madison and Alexander Hamilton during the Constitutional Convention in 1787.</a:t>
            </a:r>
            <a:endParaRPr sz="2000" dirty="0"/>
          </a:p>
          <a:p>
            <a:pPr marL="1371600" lvl="0" indent="-457200" algn="l" rtl="0">
              <a:spcBef>
                <a:spcPts val="0"/>
              </a:spcBef>
              <a:spcAft>
                <a:spcPts val="0"/>
              </a:spcAft>
              <a:buFont typeface="+mj-lt"/>
              <a:buAutoNum type="arabicPeriod"/>
            </a:pPr>
            <a:endParaRPr sz="2000" dirty="0"/>
          </a:p>
          <a:p>
            <a:pPr marL="558800" lvl="0" indent="-457200" algn="l" rtl="0">
              <a:spcBef>
                <a:spcPts val="0"/>
              </a:spcBef>
              <a:spcAft>
                <a:spcPts val="0"/>
              </a:spcAft>
              <a:buSzPts val="2000"/>
              <a:buFont typeface="+mj-lt"/>
              <a:buAutoNum type="arabicPeriod"/>
            </a:pPr>
            <a:r>
              <a:rPr lang="en-US" sz="2000" dirty="0"/>
              <a:t>The Pledge of Allegiance has faced legal challenges over the years regarding its constitutionality, particularly concerning the inclusion of the phrase "under God" and the required recitation in schools.</a:t>
            </a:r>
            <a:endParaRPr sz="2000" dirty="0"/>
          </a:p>
          <a:p>
            <a:pPr marL="1371600" lvl="0" indent="-457200" algn="l" rtl="0">
              <a:spcBef>
                <a:spcPts val="0"/>
              </a:spcBef>
              <a:spcAft>
                <a:spcPts val="0"/>
              </a:spcAft>
              <a:buFont typeface="+mj-lt"/>
              <a:buAutoNum type="arabicPeriod"/>
            </a:pPr>
            <a:endParaRPr sz="2000" dirty="0">
              <a:latin typeface="Roboto"/>
              <a:ea typeface="Roboto"/>
              <a:cs typeface="Roboto"/>
              <a:sym typeface="Roboto"/>
            </a:endParaRPr>
          </a:p>
          <a:p>
            <a:pPr marL="0" lvl="0" indent="0" algn="l" rtl="0">
              <a:spcBef>
                <a:spcPts val="0"/>
              </a:spcBef>
              <a:spcAft>
                <a:spcPts val="0"/>
              </a:spcAft>
              <a:buNone/>
            </a:pPr>
            <a:endParaRPr sz="2000" dirty="0"/>
          </a:p>
        </p:txBody>
      </p:sp>
      <p:sp>
        <p:nvSpPr>
          <p:cNvPr id="128" name="Google Shape;128;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Fiction in the Facts</a:t>
            </a:r>
            <a:endParaRPr/>
          </a:p>
        </p:txBody>
      </p:sp>
      <p:sp>
        <p:nvSpPr>
          <p:cNvPr id="129" name="Google Shape;129;p28"/>
          <p:cNvSpPr txBox="1"/>
          <p:nvPr/>
        </p:nvSpPr>
        <p:spPr>
          <a:xfrm>
            <a:off x="6771600" y="2345021"/>
            <a:ext cx="1915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dirty="0">
                <a:solidFill>
                  <a:srgbClr val="910D28"/>
                </a:solidFill>
                <a:latin typeface="Calibri"/>
                <a:ea typeface="Calibri"/>
                <a:cs typeface="Calibri"/>
                <a:sym typeface="Calibri"/>
              </a:rPr>
              <a:t>FALSE</a:t>
            </a:r>
            <a:endParaRPr sz="2600" dirty="0">
              <a:solidFill>
                <a:srgbClr val="910D28"/>
              </a:solidFill>
              <a:latin typeface="Calibri"/>
              <a:ea typeface="Calibri"/>
              <a:cs typeface="Calibri"/>
              <a:sym typeface="Calibri"/>
            </a:endParaRPr>
          </a:p>
        </p:txBody>
      </p:sp>
      <p:pic>
        <p:nvPicPr>
          <p:cNvPr id="130" name="Google Shape;130;p28"/>
          <p:cNvPicPr preferRelativeResize="0"/>
          <p:nvPr/>
        </p:nvPicPr>
        <p:blipFill>
          <a:blip r:embed="rId3">
            <a:alphaModFix/>
          </a:blip>
          <a:stretch>
            <a:fillRect/>
          </a:stretch>
        </p:blipFill>
        <p:spPr>
          <a:xfrm>
            <a:off x="7899425" y="267475"/>
            <a:ext cx="587275" cy="10188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1000"/>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txBox="1">
            <a:spLocks noGrp="1"/>
          </p:cNvSpPr>
          <p:nvPr>
            <p:ph type="body" idx="4294967295"/>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p>
            <a:pPr marL="558800" lvl="0" indent="-457200" algn="l" rtl="0">
              <a:spcBef>
                <a:spcPts val="0"/>
              </a:spcBef>
              <a:spcAft>
                <a:spcPts val="0"/>
              </a:spcAft>
              <a:buSzPts val="2000"/>
              <a:buFont typeface="+mj-lt"/>
              <a:buAutoNum type="arabicPeriod"/>
            </a:pPr>
            <a:r>
              <a:rPr lang="en-US" sz="2000" dirty="0"/>
              <a:t>The Pledge of Allegiance is recited by millions of Americans every day, including at the beginning of school days and during important national events.</a:t>
            </a:r>
            <a:endParaRPr sz="2000" dirty="0"/>
          </a:p>
          <a:p>
            <a:pPr marL="914400" lvl="0" indent="-457200" algn="l" rtl="0">
              <a:spcBef>
                <a:spcPts val="0"/>
              </a:spcBef>
              <a:spcAft>
                <a:spcPts val="0"/>
              </a:spcAft>
              <a:buFont typeface="+mj-lt"/>
              <a:buAutoNum type="arabicPeriod"/>
            </a:pPr>
            <a:endParaRPr sz="2000" dirty="0"/>
          </a:p>
          <a:p>
            <a:pPr marL="558800" lvl="0" indent="-457200" algn="l" rtl="0">
              <a:spcBef>
                <a:spcPts val="0"/>
              </a:spcBef>
              <a:spcAft>
                <a:spcPts val="0"/>
              </a:spcAft>
              <a:buSzPts val="2000"/>
              <a:buFont typeface="+mj-lt"/>
              <a:buAutoNum type="arabicPeriod"/>
            </a:pPr>
            <a:r>
              <a:rPr lang="en-US" sz="2000" dirty="0">
                <a:highlight>
                  <a:srgbClr val="F1C232"/>
                </a:highlight>
              </a:rPr>
              <a:t>The Pledge of Allegiance was originally written by Francis Bellamy in 1892 to commemorate the 400th anniversary of Christopher Columbus's arrival in the Americas.</a:t>
            </a:r>
          </a:p>
          <a:p>
            <a:pPr marL="558800" lvl="0" indent="-457200" algn="l" rtl="0">
              <a:spcBef>
                <a:spcPts val="0"/>
              </a:spcBef>
              <a:spcAft>
                <a:spcPts val="0"/>
              </a:spcAft>
              <a:buSzPts val="2000"/>
              <a:buFont typeface="+mj-lt"/>
              <a:buAutoNum type="arabicPeriod"/>
            </a:pPr>
            <a:endParaRPr lang="en-US" sz="2000" dirty="0">
              <a:highlight>
                <a:srgbClr val="F1C232"/>
              </a:highlight>
            </a:endParaRPr>
          </a:p>
          <a:p>
            <a:pPr marL="558800" lvl="0" indent="-457200" algn="l" rtl="0">
              <a:spcBef>
                <a:spcPts val="0"/>
              </a:spcBef>
              <a:spcAft>
                <a:spcPts val="0"/>
              </a:spcAft>
              <a:buSzPts val="2000"/>
              <a:buFont typeface="+mj-lt"/>
              <a:buAutoNum type="arabicPeriod"/>
            </a:pPr>
            <a:r>
              <a:rPr lang="en-US" sz="1800" kern="0" dirty="0">
                <a:solidFill>
                  <a:srgbClr val="172B4D"/>
                </a:solidFill>
                <a:effectLst/>
                <a:latin typeface="Segoe UI" panose="020B0502040204020203" pitchFamily="34" charset="0"/>
                <a:ea typeface="Times New Roman" panose="02020603050405020304" pitchFamily="18" charset="0"/>
              </a:rPr>
              <a:t>Among the many legal challenges to the Pledge of Allegiance, Minersville School District v. </a:t>
            </a:r>
            <a:r>
              <a:rPr lang="en-US" sz="1800" kern="0" dirty="0" err="1">
                <a:solidFill>
                  <a:srgbClr val="172B4D"/>
                </a:solidFill>
                <a:effectLst/>
                <a:latin typeface="Segoe UI" panose="020B0502040204020203" pitchFamily="34" charset="0"/>
                <a:ea typeface="Times New Roman" panose="02020603050405020304" pitchFamily="18" charset="0"/>
              </a:rPr>
              <a:t>Gobitis</a:t>
            </a:r>
            <a:r>
              <a:rPr lang="en-US" sz="1800" kern="0" dirty="0">
                <a:solidFill>
                  <a:srgbClr val="172B4D"/>
                </a:solidFill>
                <a:effectLst/>
                <a:latin typeface="Segoe UI" panose="020B0502040204020203" pitchFamily="34" charset="0"/>
                <a:ea typeface="Times New Roman" panose="02020603050405020304" pitchFamily="18" charset="0"/>
              </a:rPr>
              <a:t> (1940) and Elk Grove Unified School District v. </a:t>
            </a:r>
            <a:r>
              <a:rPr lang="en-US" sz="1800" kern="0" dirty="0" err="1">
                <a:solidFill>
                  <a:srgbClr val="172B4D"/>
                </a:solidFill>
                <a:effectLst/>
                <a:latin typeface="Segoe UI" panose="020B0502040204020203" pitchFamily="34" charset="0"/>
                <a:ea typeface="Times New Roman" panose="02020603050405020304" pitchFamily="18" charset="0"/>
              </a:rPr>
              <a:t>Newdow</a:t>
            </a:r>
            <a:r>
              <a:rPr lang="en-US" sz="1800" kern="0" dirty="0">
                <a:solidFill>
                  <a:srgbClr val="172B4D"/>
                </a:solidFill>
                <a:effectLst/>
                <a:latin typeface="Segoe UI" panose="020B0502040204020203" pitchFamily="34" charset="0"/>
                <a:ea typeface="Times New Roman" panose="02020603050405020304" pitchFamily="18" charset="0"/>
              </a:rPr>
              <a:t> (2004) also made it to the US Supreme Court.</a:t>
            </a:r>
            <a:endParaRPr sz="2000" dirty="0">
              <a:highlight>
                <a:srgbClr val="F1C232"/>
              </a:highlight>
            </a:endParaRPr>
          </a:p>
        </p:txBody>
      </p:sp>
      <p:sp>
        <p:nvSpPr>
          <p:cNvPr id="136" name="Google Shape;136;p29"/>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Fiction in the Facts</a:t>
            </a:r>
            <a:endParaRPr/>
          </a:p>
        </p:txBody>
      </p:sp>
      <p:pic>
        <p:nvPicPr>
          <p:cNvPr id="137" name="Google Shape;137;p29"/>
          <p:cNvPicPr preferRelativeResize="0"/>
          <p:nvPr/>
        </p:nvPicPr>
        <p:blipFill>
          <a:blip r:embed="rId3">
            <a:alphaModFix/>
          </a:blip>
          <a:stretch>
            <a:fillRect/>
          </a:stretch>
        </p:blipFill>
        <p:spPr>
          <a:xfrm>
            <a:off x="7899425" y="267475"/>
            <a:ext cx="587275" cy="10188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p:nvPr/>
        </p:nvSpPr>
        <p:spPr>
          <a:xfrm>
            <a:off x="351050" y="549450"/>
            <a:ext cx="8592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a:solidFill>
                  <a:schemeClr val="accent4"/>
                </a:solidFill>
                <a:latin typeface="Calibri"/>
                <a:ea typeface="Calibri"/>
                <a:cs typeface="Calibri"/>
                <a:sym typeface="Calibri"/>
              </a:rPr>
              <a:t>U.S. Constitution - Amendment I</a:t>
            </a:r>
            <a:endParaRPr sz="3600">
              <a:solidFill>
                <a:schemeClr val="accent4"/>
              </a:solidFill>
              <a:latin typeface="Calibri"/>
              <a:ea typeface="Calibri"/>
              <a:cs typeface="Calibri"/>
              <a:sym typeface="Calibri"/>
            </a:endParaRPr>
          </a:p>
        </p:txBody>
      </p:sp>
      <p:sp>
        <p:nvSpPr>
          <p:cNvPr id="143" name="Google Shape;143;p30"/>
          <p:cNvSpPr txBox="1"/>
          <p:nvPr/>
        </p:nvSpPr>
        <p:spPr>
          <a:xfrm>
            <a:off x="351050" y="1288350"/>
            <a:ext cx="7906200" cy="2185800"/>
          </a:xfrm>
          <a:prstGeom prst="rect">
            <a:avLst/>
          </a:prstGeom>
          <a:noFill/>
          <a:ln>
            <a:noFill/>
          </a:ln>
        </p:spPr>
        <p:txBody>
          <a:bodyPr spcFirstLastPara="1" wrap="square" lIns="91425" tIns="91425" rIns="91425" bIns="91425" anchor="t" anchorCtr="0">
            <a:spAutoFit/>
          </a:bodyPr>
          <a:lstStyle/>
          <a:p>
            <a:pPr marL="0" lvl="0" indent="0" algn="l" rtl="0">
              <a:spcBef>
                <a:spcPts val="520"/>
              </a:spcBef>
              <a:spcAft>
                <a:spcPts val="0"/>
              </a:spcAft>
              <a:buNone/>
            </a:pPr>
            <a:r>
              <a:rPr lang="en-US" sz="2600" dirty="0">
                <a:solidFill>
                  <a:schemeClr val="dk1"/>
                </a:solidFill>
                <a:latin typeface="Calibri"/>
                <a:ea typeface="Calibri"/>
                <a:cs typeface="Calibri"/>
                <a:sym typeface="Calibri"/>
              </a:rPr>
              <a:t>“Congress shall make no law </a:t>
            </a:r>
            <a:r>
              <a:rPr lang="en-US" sz="2600" dirty="0">
                <a:solidFill>
                  <a:schemeClr val="dk1"/>
                </a:solidFill>
                <a:highlight>
                  <a:srgbClr val="F1C232"/>
                </a:highlight>
                <a:latin typeface="Calibri"/>
                <a:ea typeface="Calibri"/>
                <a:cs typeface="Calibri"/>
                <a:sym typeface="Calibri"/>
              </a:rPr>
              <a:t>respecting an establishment of religion, or prohibiting the free exercise thereof; or abridging the freedom of speech, </a:t>
            </a:r>
            <a:r>
              <a:rPr lang="en-US" sz="2600" dirty="0">
                <a:solidFill>
                  <a:schemeClr val="dk1"/>
                </a:solidFill>
                <a:latin typeface="Calibri"/>
                <a:ea typeface="Calibri"/>
                <a:cs typeface="Calibri"/>
                <a:sym typeface="Calibri"/>
              </a:rPr>
              <a:t>or of the press; or the right of the people peaceably to assemble, and to petition the Government for a redress of grievances.”</a:t>
            </a:r>
            <a:endParaRPr sz="26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6c18db6-95a6-4e82-a576-181cb2228a0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19BB9F77539F4E80DCB439BDDAEEB1" ma:contentTypeVersion="12" ma:contentTypeDescription="Create a new document." ma:contentTypeScope="" ma:versionID="0e975ed9db09b80d057191aa24a2ba47">
  <xsd:schema xmlns:xsd="http://www.w3.org/2001/XMLSchema" xmlns:xs="http://www.w3.org/2001/XMLSchema" xmlns:p="http://schemas.microsoft.com/office/2006/metadata/properties" xmlns:ns3="b6c18db6-95a6-4e82-a576-181cb2228a09" xmlns:ns4="2c95d73b-190d-41fa-986b-c57e245d4b7b" targetNamespace="http://schemas.microsoft.com/office/2006/metadata/properties" ma:root="true" ma:fieldsID="b452efffa009ea94152ec98bd6e9f69b" ns3:_="" ns4:_="">
    <xsd:import namespace="b6c18db6-95a6-4e82-a576-181cb2228a09"/>
    <xsd:import namespace="2c95d73b-190d-41fa-986b-c57e245d4b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DateTake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18db6-95a6-4e82-a576-181cb2228a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95d73b-190d-41fa-986b-c57e245d4b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23B016-581E-4118-947F-733784735522}">
  <ds:schemaRefs>
    <ds:schemaRef ds:uri="http://purl.org/dc/terms/"/>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http://purl.org/dc/dcmitype/"/>
    <ds:schemaRef ds:uri="b6c18db6-95a6-4e82-a576-181cb2228a09"/>
    <ds:schemaRef ds:uri="2c95d73b-190d-41fa-986b-c57e245d4b7b"/>
    <ds:schemaRef ds:uri="http://schemas.microsoft.com/office/2006/metadata/properties"/>
  </ds:schemaRefs>
</ds:datastoreItem>
</file>

<file path=customXml/itemProps2.xml><?xml version="1.0" encoding="utf-8"?>
<ds:datastoreItem xmlns:ds="http://schemas.openxmlformats.org/officeDocument/2006/customXml" ds:itemID="{ECBA6BC0-7AA7-42CE-B6F3-03B392BBD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18db6-95a6-4e82-a576-181cb2228a09"/>
    <ds:schemaRef ds:uri="2c95d73b-190d-41fa-986b-c57e245d4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32CB13-9327-4B0F-891A-967FE38931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TotalTime>
  <Words>1579</Words>
  <Application>Microsoft Office PowerPoint</Application>
  <PresentationFormat>On-screen Show (16:9)</PresentationFormat>
  <Paragraphs>111</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Calibri</vt:lpstr>
      <vt:lpstr>Noto Sans Symbols</vt:lpstr>
      <vt:lpstr>Segoe UI</vt:lpstr>
      <vt:lpstr>Arial</vt:lpstr>
      <vt:lpstr>Roboto</vt:lpstr>
      <vt:lpstr>LEARN theme</vt:lpstr>
      <vt:lpstr>LEARN theme</vt:lpstr>
      <vt:lpstr>PowerPoint Presentation</vt:lpstr>
      <vt:lpstr>What We Stand For</vt:lpstr>
      <vt:lpstr>Essential Question</vt:lpstr>
      <vt:lpstr>Lesson Objectives</vt:lpstr>
      <vt:lpstr>Fiction in the Facts</vt:lpstr>
      <vt:lpstr>Fiction in the Facts</vt:lpstr>
      <vt:lpstr>Fiction in the Facts</vt:lpstr>
      <vt:lpstr>Fiction in the Facts</vt:lpstr>
      <vt:lpstr>PowerPoint Presentation</vt:lpstr>
      <vt:lpstr>Circle Map</vt:lpstr>
      <vt:lpstr>Circle Map</vt:lpstr>
      <vt:lpstr>Circle Map</vt:lpstr>
      <vt:lpstr>PowerPoint Presentation</vt:lpstr>
      <vt:lpstr>PowerPoint Presentation</vt:lpstr>
      <vt:lpstr>Barnette Brief</vt:lpstr>
      <vt:lpstr>Fishbowl</vt:lpstr>
      <vt:lpstr>Fishbowl Round #1</vt:lpstr>
      <vt:lpstr>Quote #1</vt:lpstr>
      <vt:lpstr>Fishbowl Round #2</vt:lpstr>
      <vt:lpstr>Quote #2</vt:lpstr>
      <vt:lpstr>Six-Word Memoir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Bracken, Pam</cp:lastModifiedBy>
  <cp:revision>5</cp:revision>
  <dcterms:modified xsi:type="dcterms:W3CDTF">2023-08-14T18:38:43Z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0x0101005819BB9F77539F4E80DCB439BDDAEEB1</vt:lpwstr>
  </property>
</Properties>
</file>