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jtqczCrQobcjaNOQVAvlfnw5Fr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7A807A-512F-43C5-8FED-13B11E9BC846}">
  <a:tblStyle styleId="{D07A807A-512F-43C5-8FED-13B11E9BC8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0844" autoAdjust="0"/>
  </p:normalViewPr>
  <p:slideViewPr>
    <p:cSldViewPr snapToGrid="0">
      <p:cViewPr varScale="1">
        <p:scale>
          <a:sx n="103" d="100"/>
          <a:sy n="103" d="100"/>
        </p:scale>
        <p:origin x="2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d6063710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d6063710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d6063710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d6063710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d6063710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d6063710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6063710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6063710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d6063710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d6063710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8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d6063710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d6063710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d606371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7d6063710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Source: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National Weather Service. (2006, August).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Drought public fact sheet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https://www.esrl.noaa.gov/gmd/obop/mlo/educationcenter/students/brochures%20and%20diagrams/noaa%20publications/Drought%20Fact%20Sheet.pdf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d6063710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d6063710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hotos/countryside-rural-field-path-path-33661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416982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The Parched Plains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1855371"/>
            <a:ext cx="5418600" cy="109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 dirty="0"/>
              <a:t>Weather and Climate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 dirty="0"/>
              <a:t>Science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d6063710a_0_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Oklahoma’s Recent Droughts</a:t>
            </a:r>
            <a:endParaRPr dirty="0"/>
          </a:p>
        </p:txBody>
      </p:sp>
      <p:sp>
        <p:nvSpPr>
          <p:cNvPr id="125" name="Google Shape;125;g7d6063710a_0_15"/>
          <p:cNvSpPr txBox="1">
            <a:spLocks noGrp="1"/>
          </p:cNvSpPr>
          <p:nvPr>
            <p:ph type="body" idx="1"/>
          </p:nvPr>
        </p:nvSpPr>
        <p:spPr>
          <a:xfrm>
            <a:off x="4911365" y="1494849"/>
            <a:ext cx="3510641" cy="1969225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Two recent droughts have occurred in Oklahoma:</a:t>
            </a:r>
          </a:p>
          <a:p>
            <a:pPr indent="-285750">
              <a:buClr>
                <a:schemeClr val="accent2"/>
              </a:buClr>
            </a:pPr>
            <a:r>
              <a:rPr lang="en-US" sz="2400" b="1" dirty="0">
                <a:solidFill>
                  <a:schemeClr val="accent2"/>
                </a:solidFill>
              </a:rPr>
              <a:t>2001-2002 </a:t>
            </a:r>
          </a:p>
          <a:p>
            <a:pPr indent="-285750">
              <a:buClr>
                <a:schemeClr val="accent2"/>
              </a:buClr>
            </a:pPr>
            <a:r>
              <a:rPr lang="en-US" sz="2400" b="1" dirty="0">
                <a:solidFill>
                  <a:schemeClr val="accent2"/>
                </a:solidFill>
              </a:rPr>
              <a:t>2011-2013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00D82-B034-495D-BFED-AD4F0533294C}"/>
              </a:ext>
            </a:extLst>
          </p:cNvPr>
          <p:cNvSpPr txBox="1"/>
          <p:nvPr/>
        </p:nvSpPr>
        <p:spPr>
          <a:xfrm>
            <a:off x="457200" y="1541984"/>
            <a:ext cx="3954544" cy="289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Compare the atmospheric pressure data from these times to find a relationship. </a:t>
            </a:r>
          </a:p>
          <a:p>
            <a:pPr marL="342900" lvl="0" indent="-342900">
              <a:spcBef>
                <a:spcPts val="52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Analyze the data, and then record and summarize your findings. 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d6063710a_0_20"/>
          <p:cNvSpPr txBox="1">
            <a:spLocks noGrp="1"/>
          </p:cNvSpPr>
          <p:nvPr>
            <p:ph type="title"/>
          </p:nvPr>
        </p:nvSpPr>
        <p:spPr>
          <a:xfrm>
            <a:off x="531744" y="45849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It’s Time To Create Your Posters!</a:t>
            </a:r>
            <a:endParaRPr dirty="0"/>
          </a:p>
        </p:txBody>
      </p:sp>
      <p:sp>
        <p:nvSpPr>
          <p:cNvPr id="131" name="Google Shape;131;g7d6063710a_0_20"/>
          <p:cNvSpPr txBox="1">
            <a:spLocks noGrp="1"/>
          </p:cNvSpPr>
          <p:nvPr>
            <p:ph type="body" idx="1"/>
          </p:nvPr>
        </p:nvSpPr>
        <p:spPr>
          <a:xfrm>
            <a:off x="462170" y="1315892"/>
            <a:ext cx="4810539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Summarize your findings, and include information about the relationship between: </a:t>
            </a:r>
            <a:endParaRPr sz="2400" dirty="0"/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Temperature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Precipitation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Atmospheric pressure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Drought index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EECB5-BF80-4C7F-8736-7E2ECD62E1B1}"/>
              </a:ext>
            </a:extLst>
          </p:cNvPr>
          <p:cNvSpPr txBox="1"/>
          <p:nvPr/>
        </p:nvSpPr>
        <p:spPr>
          <a:xfrm>
            <a:off x="4876783" y="1404291"/>
            <a:ext cx="3130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use graphs, pictures, writing, or other methods to convey your findings.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d6063710a_0_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137" name="Google Shape;137;g7d6063710a_0_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We will do a Gallery Walk to view everyone’s completed posters and provide feedback. As you walk, make at least one comment per poster on a sticky note, and leave it at the poster.  </a:t>
            </a:r>
            <a:endParaRPr dirty="0"/>
          </a:p>
        </p:txBody>
      </p:sp>
      <p:pic>
        <p:nvPicPr>
          <p:cNvPr id="138" name="Google Shape;138;g7d6063710a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0" y="2281837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d6063710a_0_30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Jigsaw</a:t>
            </a:r>
            <a:endParaRPr dirty="0"/>
          </a:p>
        </p:txBody>
      </p:sp>
      <p:sp>
        <p:nvSpPr>
          <p:cNvPr id="144" name="Google Shape;144;g7d6063710a_0_30"/>
          <p:cNvSpPr txBox="1">
            <a:spLocks noGrp="1"/>
          </p:cNvSpPr>
          <p:nvPr>
            <p:ph type="body" idx="1"/>
          </p:nvPr>
        </p:nvSpPr>
        <p:spPr>
          <a:xfrm>
            <a:off x="457200" y="1342279"/>
            <a:ext cx="7828961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1200"/>
              </a:spcAft>
              <a:buSzPts val="2600"/>
              <a:buAutoNum type="arabicPeriod"/>
            </a:pPr>
            <a:r>
              <a:rPr lang="en-US" dirty="0"/>
              <a:t>Read your article.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AutoNum type="arabicPeriod"/>
            </a:pPr>
            <a:r>
              <a:rPr lang="en-US" dirty="0"/>
              <a:t>Consider what the main ideas of your article are.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AutoNum type="arabicPeriod"/>
            </a:pPr>
            <a:r>
              <a:rPr lang="en-US" dirty="0"/>
              <a:t>Take turns sharing the main ideas of your article with your group.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</a:rPr>
              <a:t>Highlight any information about the causes and effects of drought. You might be able to use this information in the next part of the lesson. </a:t>
            </a:r>
            <a:endParaRPr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d6063710a_0_35"/>
          <p:cNvSpPr txBox="1">
            <a:spLocks noGrp="1"/>
          </p:cNvSpPr>
          <p:nvPr>
            <p:ph type="title"/>
          </p:nvPr>
        </p:nvSpPr>
        <p:spPr>
          <a:xfrm>
            <a:off x="457200" y="45849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Public Service Announcement</a:t>
            </a:r>
            <a:endParaRPr dirty="0"/>
          </a:p>
        </p:txBody>
      </p:sp>
      <p:sp>
        <p:nvSpPr>
          <p:cNvPr id="150" name="Google Shape;150;g7d6063710a_0_35"/>
          <p:cNvSpPr txBox="1">
            <a:spLocks noGrp="1"/>
          </p:cNvSpPr>
          <p:nvPr>
            <p:ph type="body" idx="1"/>
          </p:nvPr>
        </p:nvSpPr>
        <p:spPr>
          <a:xfrm>
            <a:off x="457200" y="1315892"/>
            <a:ext cx="8264387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Create a 2–3 minute PSA or commercial using video and/or audio. Use the rubric to guide your work. </a:t>
            </a:r>
            <a:endParaRPr dirty="0"/>
          </a:p>
          <a:p>
            <a:pPr marL="457200" lvl="0" indent="-393700" algn="l" rtl="0">
              <a:spcBef>
                <a:spcPts val="60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Highlight the causes and effects of drought in Oklahoma. </a:t>
            </a:r>
            <a:endParaRPr dirty="0"/>
          </a:p>
          <a:p>
            <a:pPr marL="457200" lvl="0" indent="-393700" algn="l" rtl="0">
              <a:spcBef>
                <a:spcPts val="60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Propose solutions to help mitigate the effects of drought (e.g. water rationing).</a:t>
            </a:r>
            <a:endParaRPr dirty="0"/>
          </a:p>
          <a:p>
            <a:pPr marL="457200" lvl="0" indent="-393700" algn="l" rtl="0">
              <a:spcBef>
                <a:spcPts val="60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Include and cite information from your findings.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A92C-41B5-402A-B2D3-E14385C5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361" y="425766"/>
            <a:ext cx="6870357" cy="857250"/>
          </a:xfrm>
        </p:spPr>
        <p:txBody>
          <a:bodyPr/>
          <a:lstStyle/>
          <a:p>
            <a:pPr algn="ctr"/>
            <a:r>
              <a:rPr lang="en-US" dirty="0"/>
              <a:t>Essential Question</a:t>
            </a:r>
          </a:p>
        </p:txBody>
      </p:sp>
      <p:sp>
        <p:nvSpPr>
          <p:cNvPr id="4" name="Google Shape;73;p2">
            <a:extLst>
              <a:ext uri="{FF2B5EF4-FFF2-40B4-BE49-F238E27FC236}">
                <a16:creationId xmlns:a16="http://schemas.microsoft.com/office/drawing/2014/main" id="{0C4B954E-5CBB-42BD-9F57-3AD348A41486}"/>
              </a:ext>
            </a:extLst>
          </p:cNvPr>
          <p:cNvSpPr txBox="1">
            <a:spLocks/>
          </p:cNvSpPr>
          <p:nvPr/>
        </p:nvSpPr>
        <p:spPr>
          <a:xfrm>
            <a:off x="2876117" y="1496328"/>
            <a:ext cx="3948493" cy="267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SzPts val="1100"/>
              <a:buFont typeface="Arial"/>
              <a:buNone/>
            </a:pPr>
            <a:r>
              <a:rPr lang="en-US" i="1" dirty="0"/>
              <a:t>How do scientists use meteorological data to predict weather events such as droughts, and how are these related to climate?</a:t>
            </a:r>
          </a:p>
        </p:txBody>
      </p:sp>
      <p:pic>
        <p:nvPicPr>
          <p:cNvPr id="5" name="Google Shape;74;p2">
            <a:extLst>
              <a:ext uri="{FF2B5EF4-FFF2-40B4-BE49-F238E27FC236}">
                <a16:creationId xmlns:a16="http://schemas.microsoft.com/office/drawing/2014/main" id="{C7ABB3BC-EBC2-4235-8864-4278CDF517A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 amt="35000"/>
          </a:blip>
          <a:srcRect l="28982"/>
          <a:stretch/>
        </p:blipFill>
        <p:spPr>
          <a:xfrm>
            <a:off x="2131400" y="11880"/>
            <a:ext cx="5282281" cy="4958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16890A-0251-064A-8593-E23879734F38}"/>
              </a:ext>
            </a:extLst>
          </p:cNvPr>
          <p:cNvSpPr txBox="1"/>
          <p:nvPr/>
        </p:nvSpPr>
        <p:spPr>
          <a:xfrm>
            <a:off x="250403" y="4647357"/>
            <a:ext cx="39356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Image source: Pixabay. (2014). </a:t>
            </a:r>
            <a:r>
              <a:rPr lang="fr-FR" sz="1000" i="1" dirty="0">
                <a:latin typeface="Calibri" panose="020F0502020204030204" pitchFamily="34" charset="0"/>
                <a:cs typeface="Calibri" panose="020F0502020204030204" pitchFamily="34" charset="0"/>
              </a:rPr>
              <a:t>Countryside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https://pixabay.com/photos/countryside-rural-field-path-path-336611/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d6063710a_0_4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Objectives:</a:t>
            </a:r>
            <a:endParaRPr dirty="0"/>
          </a:p>
        </p:txBody>
      </p:sp>
      <p:sp>
        <p:nvSpPr>
          <p:cNvPr id="80" name="Google Shape;80;g7d6063710a_0_40"/>
          <p:cNvSpPr txBox="1">
            <a:spLocks noGrp="1"/>
          </p:cNvSpPr>
          <p:nvPr>
            <p:ph type="body" idx="1"/>
          </p:nvPr>
        </p:nvSpPr>
        <p:spPr>
          <a:xfrm>
            <a:off x="530351" y="2028498"/>
            <a:ext cx="8021977" cy="1505534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Students will be able to: 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Determine the causes and effects of droughts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Predict future droughts based on meteorological data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Drought T-Chart</a:t>
            </a:r>
            <a:endParaRPr dirty="0"/>
          </a:p>
        </p:txBody>
      </p:sp>
      <p:sp>
        <p:nvSpPr>
          <p:cNvPr id="86" name="Google Shape;86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elbow partner, list the characteristics of drought on the left and the impacts of drought on the right.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graphicFrame>
        <p:nvGraphicFramePr>
          <p:cNvPr id="87" name="Google Shape;87;p3"/>
          <p:cNvGraphicFramePr/>
          <p:nvPr>
            <p:extLst>
              <p:ext uri="{D42A27DB-BD31-4B8C-83A1-F6EECF244321}">
                <p14:modId xmlns:p14="http://schemas.microsoft.com/office/powerpoint/2010/main" val="3969932025"/>
              </p:ext>
            </p:extLst>
          </p:nvPr>
        </p:nvGraphicFramePr>
        <p:xfrm>
          <a:off x="914400" y="3035735"/>
          <a:ext cx="6245680" cy="1707775"/>
        </p:xfrm>
        <a:graphic>
          <a:graphicData uri="http://schemas.openxmlformats.org/drawingml/2006/table">
            <a:tbl>
              <a:tblPr>
                <a:noFill/>
                <a:tableStyleId>{D07A807A-512F-43C5-8FED-13B11E9BC846}</a:tableStyleId>
              </a:tblPr>
              <a:tblGrid>
                <a:gridCol w="31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 of Drought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Impacts of Drought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5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Your Drought Definition</a:t>
            </a:r>
            <a:endParaRPr dirty="0"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With your elbow partner, come up with a definition for drought. </a:t>
            </a:r>
            <a:endParaRPr dirty="0"/>
          </a:p>
        </p:txBody>
      </p:sp>
      <p:pic>
        <p:nvPicPr>
          <p:cNvPr id="94" name="Google Shape;9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525" y="2257150"/>
            <a:ext cx="37909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d6063710a_0_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-US" dirty="0"/>
              <a:t>The NOAA’s Definition of Drought</a:t>
            </a:r>
            <a:endParaRPr dirty="0"/>
          </a:p>
        </p:txBody>
      </p:sp>
      <p:sp>
        <p:nvSpPr>
          <p:cNvPr id="100" name="Google Shape;100;g7d6063710a_0_2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8325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/>
              <a:t>Drought is a deficiency in precipitation over an extended period, usually a season or more, resulting in a water shortage causing adverse impacts on vegetation, animals, and/or people. It is a normal, recurrent feature of climate that occurs in virtually all climate zones, from very wet to very dry.</a:t>
            </a:r>
            <a:endParaRPr sz="2400" i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How does your definition compare? </a:t>
            </a:r>
            <a:endParaRPr sz="2800" b="1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Modify your definition based on this new information.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Predicting a Drought</a:t>
            </a:r>
            <a:endParaRPr dirty="0"/>
          </a:p>
        </p:txBody>
      </p:sp>
      <p:sp>
        <p:nvSpPr>
          <p:cNvPr id="106" name="Google Shape;106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kind of information would you want to look at if you were trying to determine the cause of a drought or predict the onset of a future drought?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75190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Meteorological Data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515C4-1727-463C-BE0F-9312E222FBDF}"/>
              </a:ext>
            </a:extLst>
          </p:cNvPr>
          <p:cNvSpPr txBox="1"/>
          <p:nvPr/>
        </p:nvSpPr>
        <p:spPr>
          <a:xfrm>
            <a:off x="457200" y="1595886"/>
            <a:ext cx="5943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Compare the meteorology data sets you’ve been given.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you find any patterns, similarities, or differences?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the KWL chart to record your discoveries. </a:t>
            </a:r>
          </a:p>
          <a:p>
            <a:pPr>
              <a:spcAft>
                <a:spcPts val="12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KWL Graphic Organizer&#10;&#10;Description automatically generated">
            <a:extLst>
              <a:ext uri="{FF2B5EF4-FFF2-40B4-BE49-F238E27FC236}">
                <a16:creationId xmlns:a16="http://schemas.microsoft.com/office/drawing/2014/main" id="{38FE7D9C-1A37-4BD9-804F-2327A5D83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0592">
            <a:off x="6283704" y="806750"/>
            <a:ext cx="2273055" cy="29643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d6063710a_0_10"/>
          <p:cNvSpPr txBox="1">
            <a:spLocks noGrp="1"/>
          </p:cNvSpPr>
          <p:nvPr>
            <p:ph type="title"/>
          </p:nvPr>
        </p:nvSpPr>
        <p:spPr>
          <a:xfrm>
            <a:off x="518063" y="59421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Findings</a:t>
            </a:r>
            <a:endParaRPr dirty="0"/>
          </a:p>
        </p:txBody>
      </p:sp>
      <p:sp>
        <p:nvSpPr>
          <p:cNvPr id="118" name="Google Shape;118;g7d6063710a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Let’s share out what we’ve found so far.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patterns did we notice as a class?</a:t>
            </a:r>
            <a:endParaRPr dirty="0"/>
          </a:p>
        </p:txBody>
      </p:sp>
      <p:pic>
        <p:nvPicPr>
          <p:cNvPr id="119" name="Google Shape;119;g7d6063710a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775" y="923825"/>
            <a:ext cx="2512750" cy="25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4613</TotalTime>
  <Words>571</Words>
  <Application>Microsoft Macintosh PowerPoint</Application>
  <PresentationFormat>On-screen Show (16:9)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Constantia</vt:lpstr>
      <vt:lpstr>Noto Sans Symbols</vt:lpstr>
      <vt:lpstr>Georgia</vt:lpstr>
      <vt:lpstr>Calibri</vt:lpstr>
      <vt:lpstr>Arial</vt:lpstr>
      <vt:lpstr>LEARN theme</vt:lpstr>
      <vt:lpstr>The Parched Plains</vt:lpstr>
      <vt:lpstr>Essential Question</vt:lpstr>
      <vt:lpstr>Lesson Objectives:</vt:lpstr>
      <vt:lpstr>Drought T-Chart</vt:lpstr>
      <vt:lpstr>Your Drought Definition</vt:lpstr>
      <vt:lpstr>The NOAA’s Definition of Drought</vt:lpstr>
      <vt:lpstr>Predicting a Drought</vt:lpstr>
      <vt:lpstr>Meteorological Data</vt:lpstr>
      <vt:lpstr>Findings</vt:lpstr>
      <vt:lpstr>Oklahoma’s Recent Droughts</vt:lpstr>
      <vt:lpstr>It’s Time To Create Your Posters!</vt:lpstr>
      <vt:lpstr>Gallery Walk</vt:lpstr>
      <vt:lpstr>Jigsaw</vt:lpstr>
      <vt:lpstr>Public Service Announcement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Parched Plains</dc:title>
  <dc:creator>K20 Center</dc:creator>
  <cp:lastModifiedBy>Walters, Darrin J.</cp:lastModifiedBy>
  <cp:revision>15</cp:revision>
  <dcterms:modified xsi:type="dcterms:W3CDTF">2020-05-11T20:27:12Z</dcterms:modified>
</cp:coreProperties>
</file>