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3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jBJHYkMkihdl0QAvyhy79Wp0wf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9" d="100"/>
          <a:sy n="159" d="100"/>
        </p:scale>
        <p:origin x="15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18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d9908066f654727934df7bf4f5064b49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020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ntryliving.com/life/g24446791/voting-quotes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ntryliving.com/life/g24446791/voting-quotes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ntryliving.com/life/g24446791/voting-quotes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1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12adc1fe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12adc1fe0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H.I.P.P. Strategies. </a:t>
            </a:r>
            <a:r>
              <a:rPr lang="en-US" u="sng"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https://learn.k20center.ou.edu/strategy/1618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570362b81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570362b81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Think-pair-share.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https://learn.k20center.ou.edu/strategy/d9908066f654727934df7bf4f5064b49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Smithsonian Channel. (2020, August 18). </a:t>
            </a:r>
            <a:r>
              <a:rPr lang="en-US" i="1"/>
              <a:t>Fannie Lou Hamer risked her life for the right to vote </a:t>
            </a:r>
            <a:r>
              <a:rPr lang="en-US"/>
              <a:t>[Video]. YouTube. Retrieved February 20, 2023, from https://www.youtube.com/watch?v=J99ldHD6qeQ 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K20 Center. (n.d.). Partner speaks. Strategies. Retrieved from https://learn.k20center.ou.edu/strategy/62 </a:t>
            </a:r>
          </a:p>
        </p:txBody>
      </p:sp>
    </p:spTree>
    <p:extLst>
      <p:ext uri="{BB962C8B-B14F-4D97-AF65-F5344CB8AC3E}">
        <p14:creationId xmlns:p14="http://schemas.microsoft.com/office/powerpoint/2010/main" val="1454257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Mirror, microscope, binoculars.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https://learn.k20center.ou.edu/strategy/3020</a:t>
            </a:r>
            <a:r>
              <a:rPr lang="en-US"/>
              <a:t> </a:t>
            </a:r>
            <a:endParaRPr/>
          </a:p>
        </p:txBody>
      </p:sp>
      <p:sp>
        <p:nvSpPr>
          <p:cNvPr id="165" name="Google Shape;16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570362b81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570362b81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Four corners.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https://learn.k20center.ou.edu/strategy/138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317cea8a3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317cea8a3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Mattern, J. L., &amp; Lowin, R. (2022, June 8). 30 best voting quotes that will inspire you to get to the polls on Election Day. 100 quotes for every occasion.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https://www.countryliving.com/life/g24446791/voting-quotes/</a:t>
            </a:r>
            <a:r>
              <a:rPr lang="en-US"/>
              <a:t> </a:t>
            </a:r>
            <a:endParaRPr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317cea8a33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317cea8a33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Mattern, J. L., &amp; Lowin, R. (2022, June 8). 30 best voting quotes that will inspire you to get to the polls on Election Day. 100 quotes for every occasion.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https://www.countryliving.com/life/g24446791/voting-quotes/</a:t>
            </a:r>
            <a:r>
              <a:rPr lang="en-US"/>
              <a:t> </a:t>
            </a:r>
            <a:endParaRPr sz="1200"/>
          </a:p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317cea8a33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317cea8a33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Mattern, J. L., &amp; Lowin, R. (2022, June 8). 30 best voting quotes that will inspire you to get to the polls on Election Day. 100 quotes for every occasion.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https://www.countryliving.com/life/g24446791/voting-quotes/</a:t>
            </a:r>
            <a:r>
              <a:rPr lang="en-US"/>
              <a:t> </a:t>
            </a:r>
            <a:endParaRPr sz="1200"/>
          </a:p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570362b81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570362b81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POMS: Point of most significance.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https://learn.k20center.ou.edu/strategy/101</a:t>
            </a:r>
            <a:r>
              <a:rPr lang="en-US"/>
              <a:t> 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64" name="Google Shape;6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8" name="Google Shape;6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7" name="Google Shape;1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5" name="Google Shape;2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9" name="Google Shape;2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99ldHD6qeQ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J99ldHD6qeQ" TargetMode="External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12adc1fe06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With your partner, complete the H.I.P.P handout using the Voting Rights Act of 1965 excerpts. </a:t>
            </a:r>
            <a:endParaRPr sz="2400" dirty="0"/>
          </a:p>
          <a:p>
            <a:pPr marL="85725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Read and annotate the excerpts. </a:t>
            </a:r>
            <a:endParaRPr sz="2400" dirty="0"/>
          </a:p>
          <a:p>
            <a:pPr marL="85725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Use your notes to complete the H.I.P.P handout.</a:t>
            </a:r>
            <a:endParaRPr sz="2400" dirty="0"/>
          </a:p>
          <a:p>
            <a:pPr marL="85725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Share with the class. </a:t>
            </a:r>
            <a:endParaRPr sz="24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3600" dirty="0">
              <a:solidFill>
                <a:schemeClr val="accent4"/>
              </a:solidFill>
            </a:endParaRPr>
          </a:p>
        </p:txBody>
      </p:sp>
      <p:sp>
        <p:nvSpPr>
          <p:cNvPr id="140" name="Google Shape;140;g212adc1fe06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Voting Rights Act of 1965</a:t>
            </a:r>
            <a:endParaRPr dirty="0"/>
          </a:p>
        </p:txBody>
      </p:sp>
      <p:pic>
        <p:nvPicPr>
          <p:cNvPr id="141" name="Google Shape;141;g212adc1fe06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1150" y="3184601"/>
            <a:ext cx="2659349" cy="132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570362b81a_0_2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Individually, think about the following questions and write a response for each: </a:t>
            </a:r>
            <a:endParaRPr sz="24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Why was the Voting Rights Act needed?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What issues did the Voting Rights Act address? </a:t>
            </a:r>
            <a:endParaRPr sz="2400"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highlight>
                <a:srgbClr val="00FFFF"/>
              </a:highlight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With a partner, share your responses and decide on the best one (or create a new one) to share with the class. </a:t>
            </a:r>
            <a:endParaRPr sz="24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highlight>
                <a:srgbClr val="00FFFF"/>
              </a:highlight>
            </a:endParaRPr>
          </a:p>
        </p:txBody>
      </p:sp>
      <p:sp>
        <p:nvSpPr>
          <p:cNvPr id="147" name="Google Shape;147;g2570362b81a_0_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Voting Rights Act of 1965</a:t>
            </a:r>
            <a:endParaRPr dirty="0"/>
          </a:p>
        </p:txBody>
      </p:sp>
      <p:pic>
        <p:nvPicPr>
          <p:cNvPr id="148" name="Google Shape;148;g2570362b81a_0_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30675" y="104488"/>
            <a:ext cx="2701700" cy="126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9" descr="Fannie Lou Hamer, a voting rights activist, suffered unspeakable violence and intimidation at the hands of white supremacists and police. Her response: to elevate her cause by launching a long-shot campaign for the U.S. Senate.&#10;&#10;​ @SmithsonianAmHistory @smithsoniannpg &#10;&#10;#19thAmendment #BlackHistoryMatters&#10;&#10;From the Show: She the People: Votes for Women https://bit.ly/31Mo3bR" title="Fannie Lou Hamer Risked Her Life for the Right to Vot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5150" y="756650"/>
            <a:ext cx="6407696" cy="360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9"/>
          <p:cNvSpPr txBox="1"/>
          <p:nvPr/>
        </p:nvSpPr>
        <p:spPr>
          <a:xfrm>
            <a:off x="2987675" y="4609700"/>
            <a:ext cx="3354000" cy="3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1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https://www.youtube.com/watch?v=J99ldHD6qeQ</a:t>
            </a:r>
            <a:r>
              <a:rPr lang="en-US" sz="1100">
                <a:solidFill>
                  <a:schemeClr val="dk1"/>
                </a:solidFill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523A304-E449-AE8C-8171-13A2A7747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044181"/>
            <a:ext cx="7062537" cy="3434098"/>
          </a:xfrm>
        </p:spPr>
        <p:txBody>
          <a:bodyPr>
            <a:normAutofit lnSpcReduction="10000"/>
          </a:bodyPr>
          <a:lstStyle/>
          <a:p>
            <a:pPr marL="63500" indent="0">
              <a:buNone/>
            </a:pPr>
            <a:r>
              <a:rPr lang="en-US" sz="2200" dirty="0"/>
              <a:t>Reflect on what you learned about Fannie Lou Hamer with a partner. </a:t>
            </a:r>
          </a:p>
          <a:p>
            <a:r>
              <a:rPr lang="en-US" sz="2200" dirty="0"/>
              <a:t>Choose your role (A or B) and reflect on your assigned prompt. </a:t>
            </a:r>
          </a:p>
          <a:p>
            <a:r>
              <a:rPr lang="en-US" sz="2200" dirty="0"/>
              <a:t>Include logic, evidence, and reasoning to support your answer.</a:t>
            </a:r>
          </a:p>
          <a:p>
            <a:r>
              <a:rPr lang="en-US" sz="2200" dirty="0"/>
              <a:t>Discuss with your partner. Practice close listening skills. </a:t>
            </a:r>
          </a:p>
          <a:p>
            <a:r>
              <a:rPr lang="en-US" sz="2200" dirty="0"/>
              <a:t>Afterwards, share your </a:t>
            </a:r>
            <a:r>
              <a:rPr lang="en-US" sz="2200" i="1" dirty="0"/>
              <a:t>partner’s</a:t>
            </a:r>
            <a:r>
              <a:rPr lang="en-US" sz="2200" dirty="0"/>
              <a:t> answer with the class.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Partner A starts:  What struggles did Fannie Lou Hamer face?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Partner B starts:   How did she bring attention to voting barriers? 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DEA8D7-39D1-2C8D-BE3E-C7FCFC27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6931"/>
            <a:ext cx="8229600" cy="857250"/>
          </a:xfrm>
        </p:spPr>
        <p:txBody>
          <a:bodyPr/>
          <a:lstStyle/>
          <a:p>
            <a:r>
              <a:rPr lang="en-US" dirty="0"/>
              <a:t>Fannie Lou Hamer</a:t>
            </a:r>
          </a:p>
        </p:txBody>
      </p:sp>
      <p:pic>
        <p:nvPicPr>
          <p:cNvPr id="4" name="Google Shape;162;p11">
            <a:extLst>
              <a:ext uri="{FF2B5EF4-FFF2-40B4-BE49-F238E27FC236}">
                <a16:creationId xmlns:a16="http://schemas.microsoft.com/office/drawing/2014/main" id="{E0232F85-D8B2-293D-B173-518C52D244E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3405" y="186931"/>
            <a:ext cx="1351893" cy="1309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836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6768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Reflect individually on what you have learned today. 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Mirror (self-reflection): </a:t>
            </a:r>
            <a:r>
              <a:rPr lang="en-US" sz="2400" i="1" dirty="0"/>
              <a:t>How has this lesson changed my thinking about the right to vote?</a:t>
            </a:r>
            <a:endParaRPr sz="2400" i="1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Microscope (close inspection): </a:t>
            </a:r>
            <a:r>
              <a:rPr lang="en-US" sz="2400" i="1" dirty="0"/>
              <a:t>What else should be known about the right to vote?</a:t>
            </a:r>
            <a:endParaRPr sz="2400" i="1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Binoculars (global reflection): </a:t>
            </a:r>
            <a:r>
              <a:rPr lang="en-US" sz="2400" i="1" dirty="0"/>
              <a:t>Why are voting rights important in today’s world? </a:t>
            </a:r>
            <a:endParaRPr sz="2400" i="1" dirty="0"/>
          </a:p>
        </p:txBody>
      </p:sp>
      <p:sp>
        <p:nvSpPr>
          <p:cNvPr id="168" name="Google Shape;168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Mirror, Microscope, </a:t>
            </a: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Binoculars</a:t>
            </a:r>
            <a:endParaRPr dirty="0"/>
          </a:p>
        </p:txBody>
      </p:sp>
      <p:pic>
        <p:nvPicPr>
          <p:cNvPr id="169" name="Google Shape;169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8250" y="307249"/>
            <a:ext cx="1538550" cy="153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Fannie Lou Hamer and the Right to Vote</a:t>
            </a:r>
            <a:endParaRPr/>
          </a:p>
        </p:txBody>
      </p:sp>
      <p:sp>
        <p:nvSpPr>
          <p:cNvPr id="78" name="Google Shape;78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The Voting Rights Act of 1965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570362b81a_0_20"/>
          <p:cNvSpPr txBox="1">
            <a:spLocks noGrp="1"/>
          </p:cNvSpPr>
          <p:nvPr>
            <p:ph type="body" idx="1"/>
          </p:nvPr>
        </p:nvSpPr>
        <p:spPr>
          <a:xfrm>
            <a:off x="457200" y="1219115"/>
            <a:ext cx="774232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Do you Agree, Disagree, Strongly Agree, or Strongly Disagree? </a:t>
            </a:r>
            <a:endParaRPr sz="24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Read each quote. Choose a statement that most closely aligns with your level of agreement or disagreement.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Stand next to that statement, and within your “agreement group,” discuss your reasoning for choosing the statement you did.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Create group justifications for your beliefs and share with the class. </a:t>
            </a:r>
            <a:endParaRPr sz="2400" dirty="0"/>
          </a:p>
        </p:txBody>
      </p:sp>
      <p:sp>
        <p:nvSpPr>
          <p:cNvPr id="84" name="Google Shape;84;g2570362b81a_0_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Four Corners</a:t>
            </a:r>
            <a:endParaRPr dirty="0"/>
          </a:p>
        </p:txBody>
      </p:sp>
      <p:pic>
        <p:nvPicPr>
          <p:cNvPr id="85" name="Google Shape;85;g2570362b81a_0_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0549" y="98037"/>
            <a:ext cx="1371477" cy="127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17cea8a33_0_12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g2317cea8a33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2317cea8a33_0_12"/>
          <p:cNvSpPr txBox="1"/>
          <p:nvPr/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Four Corners</a:t>
            </a:r>
            <a:endParaRPr sz="360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317cea8a33_0_12"/>
          <p:cNvSpPr txBox="1"/>
          <p:nvPr/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There’s no such thing as a vote that doesn’t matter. </a:t>
            </a:r>
            <a:endParaRPr sz="26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2317cea8a33_0_12"/>
          <p:cNvSpPr txBox="1"/>
          <p:nvPr/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-Barack Obama</a:t>
            </a:r>
            <a:endParaRPr sz="1600" b="1"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g2317cea8a33_0_12" descr="A picture containing icon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l="34180" t="21570" r="32616" b="56089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317cea8a33_0_29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g2317cea8a33_0_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2317cea8a33_0_29"/>
          <p:cNvSpPr txBox="1"/>
          <p:nvPr/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Four Corners</a:t>
            </a:r>
            <a:endParaRPr sz="360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2317cea8a33_0_29"/>
          <p:cNvSpPr txBox="1"/>
          <p:nvPr/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Someone struggled for your right to vote. Use it. </a:t>
            </a:r>
            <a:endParaRPr sz="26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2317cea8a33_0_29"/>
          <p:cNvSpPr txBox="1"/>
          <p:nvPr/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-Susan B. Anthony</a:t>
            </a:r>
            <a:endParaRPr sz="1600" b="1"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g2317cea8a33_0_29" descr="A picture containing icon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l="34180" t="21570" r="32616" b="56089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317cea8a33_0_38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g2317cea8a33_0_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2317cea8a33_0_38"/>
          <p:cNvSpPr txBox="1"/>
          <p:nvPr/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Four Corners</a:t>
            </a:r>
            <a:endParaRPr sz="3600">
              <a:solidFill>
                <a:srgbClr val="991B1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2317cea8a33_0_38"/>
          <p:cNvSpPr txBox="1"/>
          <p:nvPr/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 do not have government by the majority. We have government by the majority who participate.</a:t>
            </a:r>
            <a:endParaRPr sz="26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2317cea8a33_0_38"/>
          <p:cNvSpPr txBox="1"/>
          <p:nvPr/>
        </p:nvSpPr>
        <p:spPr>
          <a:xfrm>
            <a:off x="3017924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32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-Thomas Jefferson</a:t>
            </a:r>
            <a:endParaRPr sz="1600" b="1"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g2317cea8a33_0_38" descr="A picture containing icon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l="34180" t="21570" r="32616" b="56089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How has the right to vote changed over time?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>
            <a:spLocks noGrp="1"/>
          </p:cNvSpPr>
          <p:nvPr>
            <p:ph type="title"/>
          </p:nvPr>
        </p:nvSpPr>
        <p:spPr>
          <a:xfrm>
            <a:off x="530352" y="850246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27" name="Google Shape;12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Analyze the struggle for the right to vote in America.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Examine the ways in which the right to vote in America has changed since 1789.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570362b81a_0_1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731668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Read through the Voting Rights infographic that highlights the reasons for and impact of the Voting Rights Act of 1965. 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Write a Point of Most Significance. 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Place your sticky note on the whiteboard. 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Explain the significance of your example. </a:t>
            </a:r>
            <a:endParaRPr sz="2400" dirty="0"/>
          </a:p>
        </p:txBody>
      </p:sp>
      <p:sp>
        <p:nvSpPr>
          <p:cNvPr id="133" name="Google Shape;133;g2570362b81a_0_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Voting Rights </a:t>
            </a:r>
            <a:endParaRPr/>
          </a:p>
        </p:txBody>
      </p:sp>
      <p:pic>
        <p:nvPicPr>
          <p:cNvPr id="134" name="Google Shape;134;g2570362b81a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14100" y="170625"/>
            <a:ext cx="1259875" cy="125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890</Words>
  <Application>Microsoft Office PowerPoint</Application>
  <PresentationFormat>On-screen Show (16:9)</PresentationFormat>
  <Paragraphs>61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Fannie Lou Hamer and the Right to Vote</vt:lpstr>
      <vt:lpstr>Four Corners</vt:lpstr>
      <vt:lpstr>PowerPoint Presentation</vt:lpstr>
      <vt:lpstr>PowerPoint Presentation</vt:lpstr>
      <vt:lpstr>PowerPoint Presentation</vt:lpstr>
      <vt:lpstr>Essential Question</vt:lpstr>
      <vt:lpstr>Lesson Objectives</vt:lpstr>
      <vt:lpstr>Voting Rights </vt:lpstr>
      <vt:lpstr>The Voting Rights Act of 1965</vt:lpstr>
      <vt:lpstr>The Voting Rights Act of 1965</vt:lpstr>
      <vt:lpstr>PowerPoint Presentation</vt:lpstr>
      <vt:lpstr>Fannie Lou Hamer</vt:lpstr>
      <vt:lpstr>Mirror, Microscope, Binoculars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Eike, Michell L.</dc:creator>
  <cp:lastModifiedBy>McLeod Porter, Delma</cp:lastModifiedBy>
  <cp:revision>2</cp:revision>
  <dcterms:created xsi:type="dcterms:W3CDTF">2021-08-30T12:17:31Z</dcterms:created>
  <dcterms:modified xsi:type="dcterms:W3CDTF">2023-07-26T16:26:32Z</dcterms:modified>
</cp:coreProperties>
</file>