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5oj82gF15QkQYBMWK4ue960c4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4985" autoAdjust="0"/>
  </p:normalViewPr>
  <p:slideViewPr>
    <p:cSldViewPr snapToGrid="0" snapToObjects="1">
      <p:cViewPr varScale="1">
        <p:scale>
          <a:sx n="62" d="100"/>
          <a:sy n="62" d="100"/>
        </p:scale>
        <p:origin x="56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43960723-EC1F-48C8-99AE-F70B6DB412A7}"/>
    <pc:docChg chg="modSld">
      <pc:chgData name="Taylor Thurston" userId="10285e41d43c4120" providerId="LiveId" clId="{43960723-EC1F-48C8-99AE-F70B6DB412A7}" dt="2021-01-04T15:20:40.120" v="24" actId="2711"/>
      <pc:docMkLst>
        <pc:docMk/>
      </pc:docMkLst>
      <pc:sldChg chg="modSp mod">
        <pc:chgData name="Taylor Thurston" userId="10285e41d43c4120" providerId="LiveId" clId="{43960723-EC1F-48C8-99AE-F70B6DB412A7}" dt="2021-01-04T15:09:34.966" v="14" actId="20577"/>
        <pc:sldMkLst>
          <pc:docMk/>
          <pc:sldMk cId="0" sldId="257"/>
        </pc:sldMkLst>
        <pc:spChg chg="mod">
          <ac:chgData name="Taylor Thurston" userId="10285e41d43c4120" providerId="LiveId" clId="{43960723-EC1F-48C8-99AE-F70B6DB412A7}" dt="2021-01-04T15:09:34.966" v="14" actId="20577"/>
          <ac:spMkLst>
            <pc:docMk/>
            <pc:sldMk cId="0" sldId="257"/>
            <ac:spMk id="80" creationId="{00000000-0000-0000-0000-000000000000}"/>
          </ac:spMkLst>
        </pc:spChg>
      </pc:sldChg>
      <pc:sldChg chg="modSp mod">
        <pc:chgData name="Taylor Thurston" userId="10285e41d43c4120" providerId="LiveId" clId="{43960723-EC1F-48C8-99AE-F70B6DB412A7}" dt="2021-01-04T15:19:08.664" v="15" actId="2711"/>
        <pc:sldMkLst>
          <pc:docMk/>
          <pc:sldMk cId="0" sldId="262"/>
        </pc:sldMkLst>
        <pc:spChg chg="mod">
          <ac:chgData name="Taylor Thurston" userId="10285e41d43c4120" providerId="LiveId" clId="{43960723-EC1F-48C8-99AE-F70B6DB412A7}" dt="2021-01-04T15:19:08.664" v="15" actId="2711"/>
          <ac:spMkLst>
            <pc:docMk/>
            <pc:sldMk cId="0" sldId="262"/>
            <ac:spMk id="111" creationId="{00000000-0000-0000-0000-000000000000}"/>
          </ac:spMkLst>
        </pc:spChg>
      </pc:sldChg>
      <pc:sldChg chg="modSp mod">
        <pc:chgData name="Taylor Thurston" userId="10285e41d43c4120" providerId="LiveId" clId="{43960723-EC1F-48C8-99AE-F70B6DB412A7}" dt="2021-01-04T15:19:31.955" v="16" actId="2711"/>
        <pc:sldMkLst>
          <pc:docMk/>
          <pc:sldMk cId="0" sldId="263"/>
        </pc:sldMkLst>
        <pc:spChg chg="mod">
          <ac:chgData name="Taylor Thurston" userId="10285e41d43c4120" providerId="LiveId" clId="{43960723-EC1F-48C8-99AE-F70B6DB412A7}" dt="2021-01-04T15:19:31.955" v="16" actId="2711"/>
          <ac:spMkLst>
            <pc:docMk/>
            <pc:sldMk cId="0" sldId="263"/>
            <ac:spMk id="118" creationId="{00000000-0000-0000-0000-000000000000}"/>
          </ac:spMkLst>
        </pc:spChg>
      </pc:sldChg>
      <pc:sldChg chg="modSp mod">
        <pc:chgData name="Taylor Thurston" userId="10285e41d43c4120" providerId="LiveId" clId="{43960723-EC1F-48C8-99AE-F70B6DB412A7}" dt="2021-01-04T15:19:39.376" v="17" actId="2711"/>
        <pc:sldMkLst>
          <pc:docMk/>
          <pc:sldMk cId="0" sldId="264"/>
        </pc:sldMkLst>
        <pc:spChg chg="mod">
          <ac:chgData name="Taylor Thurston" userId="10285e41d43c4120" providerId="LiveId" clId="{43960723-EC1F-48C8-99AE-F70B6DB412A7}" dt="2021-01-04T15:19:39.376" v="17" actId="2711"/>
          <ac:spMkLst>
            <pc:docMk/>
            <pc:sldMk cId="0" sldId="264"/>
            <ac:spMk id="123" creationId="{00000000-0000-0000-0000-000000000000}"/>
          </ac:spMkLst>
        </pc:spChg>
      </pc:sldChg>
      <pc:sldChg chg="modSp mod">
        <pc:chgData name="Taylor Thurston" userId="10285e41d43c4120" providerId="LiveId" clId="{43960723-EC1F-48C8-99AE-F70B6DB412A7}" dt="2021-01-04T15:19:51.095" v="18" actId="2711"/>
        <pc:sldMkLst>
          <pc:docMk/>
          <pc:sldMk cId="0" sldId="265"/>
        </pc:sldMkLst>
        <pc:spChg chg="mod">
          <ac:chgData name="Taylor Thurston" userId="10285e41d43c4120" providerId="LiveId" clId="{43960723-EC1F-48C8-99AE-F70B6DB412A7}" dt="2021-01-04T15:19:51.095" v="18" actId="2711"/>
          <ac:spMkLst>
            <pc:docMk/>
            <pc:sldMk cId="0" sldId="265"/>
            <ac:spMk id="129" creationId="{00000000-0000-0000-0000-000000000000}"/>
          </ac:spMkLst>
        </pc:spChg>
      </pc:sldChg>
      <pc:sldChg chg="modSp mod">
        <pc:chgData name="Taylor Thurston" userId="10285e41d43c4120" providerId="LiveId" clId="{43960723-EC1F-48C8-99AE-F70B6DB412A7}" dt="2021-01-04T15:19:59.805" v="19" actId="2711"/>
        <pc:sldMkLst>
          <pc:docMk/>
          <pc:sldMk cId="0" sldId="266"/>
        </pc:sldMkLst>
        <pc:spChg chg="mod">
          <ac:chgData name="Taylor Thurston" userId="10285e41d43c4120" providerId="LiveId" clId="{43960723-EC1F-48C8-99AE-F70B6DB412A7}" dt="2021-01-04T15:19:59.805" v="19" actId="2711"/>
          <ac:spMkLst>
            <pc:docMk/>
            <pc:sldMk cId="0" sldId="266"/>
            <ac:spMk id="135" creationId="{00000000-0000-0000-0000-000000000000}"/>
          </ac:spMkLst>
        </pc:spChg>
      </pc:sldChg>
      <pc:sldChg chg="modSp mod">
        <pc:chgData name="Taylor Thurston" userId="10285e41d43c4120" providerId="LiveId" clId="{43960723-EC1F-48C8-99AE-F70B6DB412A7}" dt="2021-01-04T15:20:06.457" v="20" actId="2711"/>
        <pc:sldMkLst>
          <pc:docMk/>
          <pc:sldMk cId="0" sldId="267"/>
        </pc:sldMkLst>
        <pc:spChg chg="mod">
          <ac:chgData name="Taylor Thurston" userId="10285e41d43c4120" providerId="LiveId" clId="{43960723-EC1F-48C8-99AE-F70B6DB412A7}" dt="2021-01-04T15:20:06.457" v="20" actId="2711"/>
          <ac:spMkLst>
            <pc:docMk/>
            <pc:sldMk cId="0" sldId="267"/>
            <ac:spMk id="141" creationId="{00000000-0000-0000-0000-000000000000}"/>
          </ac:spMkLst>
        </pc:spChg>
      </pc:sldChg>
      <pc:sldChg chg="modSp mod">
        <pc:chgData name="Taylor Thurston" userId="10285e41d43c4120" providerId="LiveId" clId="{43960723-EC1F-48C8-99AE-F70B6DB412A7}" dt="2021-01-04T15:20:14.191" v="21" actId="2711"/>
        <pc:sldMkLst>
          <pc:docMk/>
          <pc:sldMk cId="0" sldId="268"/>
        </pc:sldMkLst>
        <pc:spChg chg="mod">
          <ac:chgData name="Taylor Thurston" userId="10285e41d43c4120" providerId="LiveId" clId="{43960723-EC1F-48C8-99AE-F70B6DB412A7}" dt="2021-01-04T15:20:14.191" v="21" actId="2711"/>
          <ac:spMkLst>
            <pc:docMk/>
            <pc:sldMk cId="0" sldId="268"/>
            <ac:spMk id="147" creationId="{00000000-0000-0000-0000-000000000000}"/>
          </ac:spMkLst>
        </pc:spChg>
      </pc:sldChg>
      <pc:sldChg chg="modSp mod">
        <pc:chgData name="Taylor Thurston" userId="10285e41d43c4120" providerId="LiveId" clId="{43960723-EC1F-48C8-99AE-F70B6DB412A7}" dt="2021-01-04T15:20:22.247" v="22" actId="2711"/>
        <pc:sldMkLst>
          <pc:docMk/>
          <pc:sldMk cId="0" sldId="269"/>
        </pc:sldMkLst>
        <pc:spChg chg="mod">
          <ac:chgData name="Taylor Thurston" userId="10285e41d43c4120" providerId="LiveId" clId="{43960723-EC1F-48C8-99AE-F70B6DB412A7}" dt="2021-01-04T15:20:22.247" v="22" actId="2711"/>
          <ac:spMkLst>
            <pc:docMk/>
            <pc:sldMk cId="0" sldId="269"/>
            <ac:spMk id="153" creationId="{00000000-0000-0000-0000-000000000000}"/>
          </ac:spMkLst>
        </pc:spChg>
      </pc:sldChg>
      <pc:sldChg chg="modSp mod">
        <pc:chgData name="Taylor Thurston" userId="10285e41d43c4120" providerId="LiveId" clId="{43960723-EC1F-48C8-99AE-F70B6DB412A7}" dt="2021-01-04T15:20:33.179" v="23" actId="2711"/>
        <pc:sldMkLst>
          <pc:docMk/>
          <pc:sldMk cId="0" sldId="270"/>
        </pc:sldMkLst>
        <pc:spChg chg="mod">
          <ac:chgData name="Taylor Thurston" userId="10285e41d43c4120" providerId="LiveId" clId="{43960723-EC1F-48C8-99AE-F70B6DB412A7}" dt="2021-01-04T15:20:33.179" v="23" actId="2711"/>
          <ac:spMkLst>
            <pc:docMk/>
            <pc:sldMk cId="0" sldId="270"/>
            <ac:spMk id="159" creationId="{00000000-0000-0000-0000-000000000000}"/>
          </ac:spMkLst>
        </pc:spChg>
      </pc:sldChg>
      <pc:sldChg chg="modSp mod">
        <pc:chgData name="Taylor Thurston" userId="10285e41d43c4120" providerId="LiveId" clId="{43960723-EC1F-48C8-99AE-F70B6DB412A7}" dt="2021-01-04T15:20:40.120" v="24" actId="2711"/>
        <pc:sldMkLst>
          <pc:docMk/>
          <pc:sldMk cId="0" sldId="271"/>
        </pc:sldMkLst>
        <pc:spChg chg="mod">
          <ac:chgData name="Taylor Thurston" userId="10285e41d43c4120" providerId="LiveId" clId="{43960723-EC1F-48C8-99AE-F70B6DB412A7}" dt="2021-01-04T15:20:40.120" v="24" actId="2711"/>
          <ac:spMkLst>
            <pc:docMk/>
            <pc:sldMk cId="0" sldId="271"/>
            <ac:spMk id="16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Ohio State University. (n.d.). </a:t>
            </a:r>
            <a:r>
              <a:rPr lang="en-US" i="1" dirty="0"/>
              <a:t>The boys in the breakers. </a:t>
            </a:r>
            <a:r>
              <a:rPr lang="en-US" i="0" dirty="0" err="1"/>
              <a:t>ehistory</a:t>
            </a:r>
            <a:r>
              <a:rPr lang="en-US" i="0" dirty="0"/>
              <a:t>. https://</a:t>
            </a:r>
            <a:r>
              <a:rPr lang="en-US" i="0" dirty="0" err="1"/>
              <a:t>ehistory.osu.edu</a:t>
            </a:r>
            <a:r>
              <a:rPr lang="en-US" i="0" dirty="0"/>
              <a:t>/exhibitions/</a:t>
            </a:r>
            <a:r>
              <a:rPr lang="en-US" i="0" dirty="0" err="1"/>
              <a:t>gildedage</a:t>
            </a:r>
            <a:r>
              <a:rPr lang="en-US" i="0" dirty="0"/>
              <a:t>/content/</a:t>
            </a:r>
            <a:r>
              <a:rPr lang="en-US" i="0" dirty="0" err="1"/>
              <a:t>breakerboys</a:t>
            </a:r>
            <a:endParaRPr dirty="0"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Underwood &amp; Underwood. (1906). </a:t>
            </a:r>
            <a:r>
              <a:rPr lang="en-US" i="1" dirty="0"/>
              <a:t>U.S. president Theodore Roosevelt (left) and nature preservationist John Muir, founder of the Sierra Club, on Glacier Point in Yosemite National Park. In the background: Upper and lower Yosemite Falls. </a:t>
            </a:r>
            <a:r>
              <a:rPr lang="en-US" i="0" dirty="0"/>
              <a:t>Library of Congress Collection. Wikimedia Commons. https://</a:t>
            </a:r>
            <a:r>
              <a:rPr lang="en-US" i="0" dirty="0" err="1"/>
              <a:t>commons.wikimedia.org</a:t>
            </a:r>
            <a:r>
              <a:rPr lang="en-US" i="0" dirty="0"/>
              <a:t>/wiki/</a:t>
            </a:r>
            <a:r>
              <a:rPr lang="en-US" i="0" dirty="0" err="1"/>
              <a:t>File:Muir_and_Roosevelt_restored.jpg</a:t>
            </a:r>
            <a:r>
              <a:rPr lang="en-US" i="1" dirty="0"/>
              <a:t> </a:t>
            </a:r>
            <a:endParaRPr dirty="0"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Pillsbury Picture Co. (1903). </a:t>
            </a:r>
            <a:r>
              <a:rPr lang="en-U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Grizzly giant, President Roosevelt and party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Theodore Roosevelt Birthplace National Historic Site.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https://www.theodorerooseveltcenter.org/Research/Digital-Library/Record?libID=o286618</a:t>
            </a:r>
            <a:endParaRPr i="1"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Unknown. (1913, March 3).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Just Government League of Maryland marching for women’s suffrage, Washington, DC, March 3, 1913.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Maryland State Archives. MSA SC 2167-35. https://msa.maryland.gov/msa/stagser/s1259/153/html/0044/womenhist/wmenvote.html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Unknown photographer. (c. 1905-1915).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Nine African-American women posed, standing, full length, with Nannie Burroughs holding banner reading, "Banner State Woman's National Baptist Convention.”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Library of Congress. 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www.loc.gov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/item/93505051/</a:t>
            </a:r>
            <a:endParaRPr i="1" dirty="0"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Unknown author. (1905). </a:t>
            </a:r>
            <a:r>
              <a:rPr lang="en-US" i="1" dirty="0"/>
              <a:t>Niagara Movement: Meeting in Fort Erie, Canada, 1905. </a:t>
            </a:r>
            <a:r>
              <a:rPr lang="en-US" i="0" dirty="0"/>
              <a:t>Library of Congress Collection. Wikimedia Commons. https://</a:t>
            </a:r>
            <a:r>
              <a:rPr lang="en-US" i="0" dirty="0" err="1"/>
              <a:t>commons.wikimedia.org</a:t>
            </a:r>
            <a:r>
              <a:rPr lang="en-US" i="0" dirty="0"/>
              <a:t>/wiki/File:Niagara_movement_meeting_in_Fort_Erie,_Canada,_1905.jpg</a:t>
            </a:r>
            <a:endParaRPr dirty="0"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Underwood &amp; Underwood. (c. 1917). </a:t>
            </a:r>
            <a:r>
              <a:rPr lang="en-US" i="1" dirty="0"/>
              <a:t>Silent protest parade in New York [City] against the East St. Louis riots, 1917. </a:t>
            </a:r>
            <a:r>
              <a:rPr lang="en-US" i="0" dirty="0"/>
              <a:t>Library of Congress. https://</a:t>
            </a:r>
            <a:r>
              <a:rPr lang="en-US" i="0" dirty="0" err="1"/>
              <a:t>www.loc.gov</a:t>
            </a:r>
            <a:r>
              <a:rPr lang="en-US" i="0" dirty="0"/>
              <a:t>/item/95517074/</a:t>
            </a:r>
            <a:endParaRPr dirty="0"/>
          </a:p>
        </p:txBody>
      </p:sp>
      <p:sp>
        <p:nvSpPr>
          <p:cNvPr id="164" name="Google Shape;1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1a50a63e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a1a50a63e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f5f6b0f3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8f5f6b0f3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f5f6b0f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8f5f6b0f3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f5f6b0f3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8f5f6b0f3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i="0" dirty="0"/>
              <a:t>Unknown photographer. (1916). </a:t>
            </a:r>
            <a:r>
              <a:rPr lang="en-US" i="1" dirty="0"/>
              <a:t>Women support prohibition.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Grand Rapids History &amp; Special Collections, Archives, Grand Rapids Public Library, Grand Rapids, MI.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Unknown. (c. 1900). </a:t>
            </a:r>
            <a:r>
              <a:rPr lang="en-US" i="1" dirty="0"/>
              <a:t>Carry A. Nation with hatchet and bible. </a:t>
            </a:r>
            <a:r>
              <a:rPr lang="en-US" i="0" dirty="0"/>
              <a:t>Wikimedia Commons. https://commons.wikimedia.org/wiki/File:Carry_A._Nation_with_hatchet_and_bible.jpg</a:t>
            </a:r>
            <a:endParaRPr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Hine, L. (1908, December 1). </a:t>
            </a:r>
            <a:r>
              <a:rPr lang="en-US" i="1" dirty="0"/>
              <a:t>Sweeper and doffer boys in Lancaster Cotton Mills. </a:t>
            </a:r>
            <a:r>
              <a:rPr lang="en-US" i="0" dirty="0"/>
              <a:t>U.S. National Archives and Records Administration Collection. Wikimedia Commons. https://</a:t>
            </a:r>
            <a:r>
              <a:rPr lang="en-US" i="0" dirty="0" err="1"/>
              <a:t>commons.wikimedia.org</a:t>
            </a:r>
            <a:r>
              <a:rPr lang="en-US" i="0" dirty="0"/>
              <a:t>/wiki/File:Sweeper_and_doffer_boys_in_Lancaster_Cotton_Mills._Many_more_as_small._Lancaster,_S.C._-_NARA_-_523120.jpg </a:t>
            </a:r>
            <a:endParaRPr dirty="0"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4" name="Google Shape;54;p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5982950" y="937443"/>
            <a:ext cx="2852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Children working in a coal mine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829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5893216" y="937458"/>
            <a:ext cx="300818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President Teddy Roosevelt and John Muir at the top of Glacier Point in Yosemite National Park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467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/>
        </p:nvSpPr>
        <p:spPr>
          <a:xfrm>
            <a:off x="6311225" y="937445"/>
            <a:ext cx="2590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President Teddy Roosevelt in front of “Grizzly Giant” redwood in Yosemite National Park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112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/>
        </p:nvSpPr>
        <p:spPr>
          <a:xfrm>
            <a:off x="6527967" y="937458"/>
            <a:ext cx="24070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Women marching for the vote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4068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/>
        </p:nvSpPr>
        <p:spPr>
          <a:xfrm>
            <a:off x="6370520" y="1040404"/>
            <a:ext cx="24002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Women marching for the vote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2251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/>
        </p:nvSpPr>
        <p:spPr>
          <a:xfrm>
            <a:off x="6329875" y="937438"/>
            <a:ext cx="25053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W. E. B. Du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Bois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seated with other men at the Niagara Conference to discuss suffrage and equal opportunity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60" name="Google Shape;1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9790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/>
          <p:nvPr/>
        </p:nvSpPr>
        <p:spPr>
          <a:xfrm>
            <a:off x="2889050" y="1436175"/>
            <a:ext cx="885000" cy="835200"/>
          </a:xfrm>
          <a:prstGeom prst="ellipse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/>
        </p:nvSpPr>
        <p:spPr>
          <a:xfrm>
            <a:off x="6329875" y="937437"/>
            <a:ext cx="2505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Silent Parade in New York City to protest lynchings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6096000" cy="514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1a50a63e1_0_5"/>
          <p:cNvSpPr txBox="1">
            <a:spLocks noGrp="1"/>
          </p:cNvSpPr>
          <p:nvPr>
            <p:ph type="title"/>
          </p:nvPr>
        </p:nvSpPr>
        <p:spPr>
          <a:xfrm>
            <a:off x="457200" y="444877"/>
            <a:ext cx="82296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Think/We Think </a:t>
            </a:r>
            <a:endParaRPr dirty="0"/>
          </a:p>
        </p:txBody>
      </p:sp>
      <p:sp>
        <p:nvSpPr>
          <p:cNvPr id="173" name="Google Shape;173;ga1a50a63e1_0_5"/>
          <p:cNvSpPr txBox="1">
            <a:spLocks noGrp="1"/>
          </p:cNvSpPr>
          <p:nvPr>
            <p:ph type="body" idx="1"/>
          </p:nvPr>
        </p:nvSpPr>
        <p:spPr>
          <a:xfrm>
            <a:off x="457200" y="1505593"/>
            <a:ext cx="4690334" cy="326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4572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sz="2205" dirty="0"/>
              <a:t>In groups of four, discuss the definitions of </a:t>
            </a:r>
            <a:r>
              <a:rPr lang="en-US" sz="2205" b="1" dirty="0"/>
              <a:t>progressive</a:t>
            </a:r>
            <a:r>
              <a:rPr lang="en-US" sz="2205" dirty="0"/>
              <a:t> from the “I Think” portion of your papers. </a:t>
            </a:r>
          </a:p>
          <a:p>
            <a:pPr marL="533083" lvl="0" indent="-4572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405"/>
              <a:buFont typeface="+mj-lt"/>
              <a:buAutoNum type="arabicPeriod"/>
            </a:pPr>
            <a:r>
              <a:rPr lang="en-US" sz="2205" dirty="0"/>
              <a:t>Discuss what the Progressive Era was about and add your common definition to the “We Think” portion of your papers. </a:t>
            </a:r>
            <a:endParaRPr sz="2405" dirty="0"/>
          </a:p>
          <a:p>
            <a:pPr marL="457200" lvl="0" indent="-228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sz="2405" dirty="0"/>
          </a:p>
        </p:txBody>
      </p:sp>
      <p:pic>
        <p:nvPicPr>
          <p:cNvPr id="5" name="Google Shape;100;g8f5f6b0f36_0_10">
            <a:extLst>
              <a:ext uri="{FF2B5EF4-FFF2-40B4-BE49-F238E27FC236}">
                <a16:creationId xmlns:a16="http://schemas.microsoft.com/office/drawing/2014/main" id="{AC0558CC-49D3-4089-91FA-B46115E02B4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2457">
            <a:off x="5853032" y="1143921"/>
            <a:ext cx="2121345" cy="2855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388075" y="241975"/>
            <a:ext cx="82296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Analyzing Primary Sources </a:t>
            </a:r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457200" y="947125"/>
            <a:ext cx="8229600" cy="3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lang="en-US" sz="2400" dirty="0"/>
              <a:t>Read the primary sources from the Progressive Era and use the CUS and Discuss strategy to:</a:t>
            </a:r>
            <a:endParaRPr sz="2400" dirty="0"/>
          </a:p>
          <a:p>
            <a:pPr marL="76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	Circle new words.</a:t>
            </a:r>
            <a:endParaRPr sz="2400" dirty="0"/>
          </a:p>
          <a:p>
            <a:pPr marL="76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	</a:t>
            </a:r>
            <a:r>
              <a:rPr lang="en-US" sz="2400" u="sng" dirty="0"/>
              <a:t>Underline</a:t>
            </a:r>
            <a:r>
              <a:rPr lang="en-US" sz="2400" dirty="0"/>
              <a:t> details to support the main ideas.</a:t>
            </a:r>
            <a:endParaRPr sz="2400" dirty="0"/>
          </a:p>
          <a:p>
            <a:pPr marL="76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	       Star the main ideas.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endParaRPr lang="en-US" sz="2400" dirty="0"/>
          </a:p>
          <a:p>
            <a:pPr marL="76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Discuss in your group what you have circled, underlined, and starred. </a:t>
            </a:r>
            <a:endParaRPr sz="2400"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81" name="Google Shape;181;p33"/>
          <p:cNvSpPr/>
          <p:nvPr/>
        </p:nvSpPr>
        <p:spPr>
          <a:xfrm>
            <a:off x="1409352" y="1812061"/>
            <a:ext cx="801513" cy="497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80784"/>
              </a:srgbClr>
            </a:outerShdw>
            <a:reflection stA="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3"/>
          <p:cNvSpPr/>
          <p:nvPr/>
        </p:nvSpPr>
        <p:spPr>
          <a:xfrm>
            <a:off x="1444264" y="2694714"/>
            <a:ext cx="405983" cy="380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Reform Movement Presentations</a:t>
            </a:r>
            <a:endParaRPr dirty="0"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Work with your group to research your assigned social reform movement and create both of the following: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arabicPeriod"/>
            </a:pPr>
            <a:r>
              <a:rPr lang="en-US" dirty="0"/>
              <a:t>A platform speech</a:t>
            </a:r>
          </a:p>
          <a:p>
            <a:pPr lvl="1" indent="-393700">
              <a:spcBef>
                <a:spcPts val="520"/>
              </a:spcBef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Research the social reform movement in your textbook and online.</a:t>
            </a:r>
          </a:p>
          <a:p>
            <a:pPr lvl="1" indent="-393700">
              <a:spcBef>
                <a:spcPts val="520"/>
              </a:spcBef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Clearly explain in 1-3 paragraphs why the reform is important to the nation.</a:t>
            </a:r>
          </a:p>
          <a:p>
            <a:pPr lvl="1" indent="-393700">
              <a:spcBef>
                <a:spcPts val="520"/>
              </a:spcBef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Each student must speak during the presentation.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arabicPeriod"/>
            </a:pPr>
            <a:r>
              <a:rPr lang="en-US" dirty="0"/>
              <a:t>A poster </a:t>
            </a:r>
          </a:p>
          <a:p>
            <a:pPr lvl="1" indent="-393700">
              <a:spcBef>
                <a:spcPts val="520"/>
              </a:spcBef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The poster should be well designed and promote your cause.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600" dirty="0"/>
              <a:t>What Was the Progressive Era?</a:t>
            </a:r>
            <a:endParaRPr sz="4600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Key Periods in U.S. History 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1459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457200" y="10995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5000" dirty="0">
                <a:solidFill>
                  <a:schemeClr val="lt1"/>
                </a:solidFill>
              </a:rPr>
              <a:t>Essential Question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457200" y="1993900"/>
            <a:ext cx="8229600" cy="274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social reform impact a nation?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f5f6b0f36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3" name="Google Shape;93;g8f5f6b0f36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After this lesson, you will be able to:</a:t>
            </a:r>
            <a:endParaRPr dirty="0"/>
          </a:p>
          <a:p>
            <a:pPr marL="9144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Explain the goals of the Progressive Era. </a:t>
            </a:r>
            <a:endParaRPr dirty="0"/>
          </a:p>
          <a:p>
            <a:pPr marL="9144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reform movements of the Progressive Era.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f5f6b0f36_0_10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Think/We Think </a:t>
            </a:r>
            <a:endParaRPr dirty="0"/>
          </a:p>
        </p:txBody>
      </p:sp>
      <p:sp>
        <p:nvSpPr>
          <p:cNvPr id="99" name="Google Shape;99;g8f5f6b0f36_0_1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405" dirty="0"/>
              <a:t>Under “I Think,” write an idea or definition of what the word </a:t>
            </a:r>
            <a:r>
              <a:rPr lang="en-US" sz="2405" b="1" dirty="0"/>
              <a:t>progressive</a:t>
            </a:r>
            <a:r>
              <a:rPr lang="en-US" sz="2405" dirty="0"/>
              <a:t> might mean.</a:t>
            </a:r>
            <a:endParaRPr dirty="0"/>
          </a:p>
          <a:p>
            <a:pPr marL="457200" lvl="0" indent="-228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sz="2405" dirty="0"/>
          </a:p>
        </p:txBody>
      </p:sp>
      <p:pic>
        <p:nvPicPr>
          <p:cNvPr id="100" name="Google Shape;100;g8f5f6b0f36_0_10"/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2457">
            <a:off x="5853032" y="1143921"/>
            <a:ext cx="2121345" cy="2855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f5f6b0f36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</a:pPr>
            <a:r>
              <a:rPr lang="en-US" dirty="0"/>
              <a:t>Progressive Era Photographs</a:t>
            </a:r>
            <a:endParaRPr dirty="0"/>
          </a:p>
        </p:txBody>
      </p:sp>
      <p:sp>
        <p:nvSpPr>
          <p:cNvPr id="106" name="Google Shape;106;g8f5f6b0f36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2131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sz="2800" dirty="0"/>
              <a:t>Silently evaluate the photographs from the Progressive Era.  </a:t>
            </a:r>
            <a:endParaRPr sz="2800" dirty="0"/>
          </a:p>
          <a:p>
            <a:pPr marL="9144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sz="2800" dirty="0"/>
              <a:t>Take notes about what you think each photograph is depicting.</a:t>
            </a:r>
            <a:endParaRPr sz="2800" dirty="0"/>
          </a:p>
          <a:p>
            <a:pPr marL="9144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sz="2800" dirty="0"/>
              <a:t>Add more notes to describe what the Progressive Era was about in the “I Think” column. </a:t>
            </a:r>
            <a:br>
              <a:rPr lang="en-US" sz="28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7071697" y="946205"/>
            <a:ext cx="217865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Women who supported the Temperance Movement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1827BC-35BE-DA4C-8C3D-CFBA52A6E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3867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084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5176900" y="949576"/>
            <a:ext cx="36984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Carrie Nation, seen holding a Bible in one hand and an axe in the other. Nation was an active member of the Temperance Movement.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5982950" y="937443"/>
            <a:ext cx="293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Children working in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cotton mill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983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924</Words>
  <Application>Microsoft Office PowerPoint</Application>
  <PresentationFormat>On-screen Show (16:9)</PresentationFormat>
  <Paragraphs>54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Constantia</vt:lpstr>
      <vt:lpstr>Verdana</vt:lpstr>
      <vt:lpstr>Noto Sans Symbols</vt:lpstr>
      <vt:lpstr>Georgia</vt:lpstr>
      <vt:lpstr>Calibri</vt:lpstr>
      <vt:lpstr>LEARN theme</vt:lpstr>
      <vt:lpstr>LEARN theme</vt:lpstr>
      <vt:lpstr>PowerPoint Presentation</vt:lpstr>
      <vt:lpstr>What Was the Progressive Era?</vt:lpstr>
      <vt:lpstr>Essential Question</vt:lpstr>
      <vt:lpstr>Learning Objectives</vt:lpstr>
      <vt:lpstr>I Think/We Think </vt:lpstr>
      <vt:lpstr>Progressive Era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Think/We Think </vt:lpstr>
      <vt:lpstr>Analyzing Primary Sources </vt:lpstr>
      <vt:lpstr>Reform Movement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the Progressive Era?</dc:title>
  <dc:creator>K20 Center</dc:creator>
  <cp:lastModifiedBy>Taylor Thurston</cp:lastModifiedBy>
  <cp:revision>21</cp:revision>
  <dcterms:modified xsi:type="dcterms:W3CDTF">2021-01-04T15:21:18Z</dcterms:modified>
</cp:coreProperties>
</file>