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5" r:id="rId2"/>
    <p:sldMasterId id="2147483668" r:id="rId3"/>
  </p:sldMasterIdLst>
  <p:notesMasterIdLst>
    <p:notesMasterId r:id="rId28"/>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2" roundtripDataSignature="AMtx7miEQBMhyBZ/29dHzjxD2ZwAn8BAf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703EDF2-8082-41EC-9017-9A11944BD10E}">
  <a:tblStyle styleId="{8703EDF2-8082-41EC-9017-9A11944BD10E}" styleName="Table_0">
    <a:wholeTbl>
      <a:tcTxStyle b="off" i="off">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3CBEAE84-26EE-46B0-9068-9D01F615192B}"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4E875AC1-8700-45A9-B362-B69FBDF276FF}"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C1C6C260-ADC1-41B7-A98A-A7C9C85FFB95}" styleName="Table_3">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9" d="100"/>
          <a:sy n="159" d="100"/>
        </p:scale>
        <p:origin x="15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customschemas.google.com/relationships/presentationmetadata" Target="metadata"/><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phet.colorado.edu/en/simulations/gravity-force-lab"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74" name="Google Shape;174;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33" name="Google Shape;23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22af77ad987_2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g22af77ad987_2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4" name="Google Shape;25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355600" lvl="0" indent="-12700" algn="l" rtl="0">
              <a:lnSpc>
                <a:spcPct val="115000"/>
              </a:lnSpc>
              <a:spcBef>
                <a:spcPts val="1200"/>
              </a:spcBef>
              <a:spcAft>
                <a:spcPts val="0"/>
              </a:spcAft>
              <a:buClr>
                <a:schemeClr val="dk1"/>
              </a:buClr>
              <a:buSzPts val="1100"/>
              <a:buFont typeface="Arial"/>
              <a:buNone/>
            </a:pPr>
            <a:r>
              <a:rPr lang="en-US" i="1"/>
              <a:t>Gravity Force Lab</a:t>
            </a:r>
            <a:r>
              <a:rPr lang="en-US"/>
              <a:t>. PhET. (n.d.). </a:t>
            </a:r>
            <a:r>
              <a:rPr lang="en-US" u="sng">
                <a:solidFill>
                  <a:schemeClr val="hlink"/>
                </a:solidFill>
                <a:hlinkClick r:id="rId3"/>
              </a:rPr>
              <a:t>https://phet.colorado.edu/en/simulations/gravity-force-lab</a:t>
            </a:r>
            <a:r>
              <a:rPr lang="en-US"/>
              <a:t> </a:t>
            </a:r>
            <a:endParaRPr/>
          </a:p>
          <a:p>
            <a:pPr marL="0" lvl="0" indent="0" algn="l" rtl="0">
              <a:lnSpc>
                <a:spcPct val="100000"/>
              </a:lnSpc>
              <a:spcBef>
                <a:spcPts val="120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0" name="Google Shape;260;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6" name="Google Shape;266;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3" name="Google Shape;273;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22af77ad98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22af77ad98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22af77ad987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22af77ad987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22af77ad987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22af77ad987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22af77ad987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22af77ad987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2557c29c584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2557c29c58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2557c29c584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2557c29c58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2557c29c584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2557c29c58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2557c29c58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2557c29c58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2557c29c584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2557c29c584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90" name="Google Shape;19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96" name="Google Shape;19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3" name="Google Shape;20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a:latin typeface="Calibri"/>
                <a:ea typeface="Calibri"/>
                <a:cs typeface="Calibri"/>
                <a:sym typeface="Calibri"/>
              </a:rPr>
              <a:t>False - If you go to a different planet or even to a different altitude on the earth, then the acceleration of gravity would change. This question is ignoring the effects of air resistance since it is specifically referencing the effect of gravity alone.</a:t>
            </a:r>
            <a:endParaRPr sz="1200">
              <a:latin typeface="Calibri"/>
              <a:ea typeface="Calibri"/>
              <a:cs typeface="Calibri"/>
              <a:sym typeface="Calibri"/>
            </a:endParaRPr>
          </a:p>
          <a:p>
            <a:pPr marL="457200" lvl="0" indent="0" algn="l" rtl="0">
              <a:spcBef>
                <a:spcPts val="0"/>
              </a:spcBef>
              <a:spcAft>
                <a:spcPts val="0"/>
              </a:spcAft>
              <a:buNone/>
            </a:pPr>
            <a:endParaRPr sz="1200">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22b0cb7b243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g22b0cb7b243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a:latin typeface="Calibri"/>
                <a:ea typeface="Calibri"/>
                <a:cs typeface="Calibri"/>
                <a:sym typeface="Calibri"/>
              </a:rPr>
              <a:t>False - If you go to a different planet or even to a different altitude on the earth, then the acceleration of gravity would change. This question is ignoring the effects of air resistance since it is specifically referencing the effect of gravity alone.</a:t>
            </a:r>
            <a:endParaRPr sz="1200">
              <a:latin typeface="Calibri"/>
              <a:ea typeface="Calibri"/>
              <a:cs typeface="Calibri"/>
              <a:sym typeface="Calibri"/>
            </a:endParaRPr>
          </a:p>
          <a:p>
            <a:pPr marL="457200" lvl="0" indent="0" algn="l" rtl="0">
              <a:spcBef>
                <a:spcPts val="0"/>
              </a:spcBef>
              <a:spcAft>
                <a:spcPts val="0"/>
              </a:spcAft>
              <a:buNone/>
            </a:pPr>
            <a:endParaRPr sz="1200">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9" name="Google Shape;21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a:latin typeface="Calibri"/>
                <a:ea typeface="Calibri"/>
                <a:cs typeface="Calibri"/>
                <a:sym typeface="Calibri"/>
              </a:rPr>
              <a:t>False - The acceleration of the object is due to the net force on the object, which would change when the elevator accelerates. However, the acceleration of gravity is only dependent on the force of gravity divided by the mass of the object.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7" name="Google Shape;227;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9"/>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6"/>
        <p:cNvGrpSpPr/>
        <p:nvPr/>
      </p:nvGrpSpPr>
      <p:grpSpPr>
        <a:xfrm>
          <a:off x="0" y="0"/>
          <a:ext cx="0" cy="0"/>
          <a:chOff x="0" y="0"/>
          <a:chExt cx="0" cy="0"/>
        </a:xfrm>
      </p:grpSpPr>
      <p:sp>
        <p:nvSpPr>
          <p:cNvPr id="57" name="Google Shape;57;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33"/>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9" name="Google Shape;59;p33"/>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60" name="Google Shape;60;p33"/>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61" name="Google Shape;61;p3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33"/>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63" name="Google Shape;63;p33"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64"/>
        <p:cNvGrpSpPr/>
        <p:nvPr/>
      </p:nvGrpSpPr>
      <p:grpSpPr>
        <a:xfrm>
          <a:off x="0" y="0"/>
          <a:ext cx="0" cy="0"/>
          <a:chOff x="0" y="0"/>
          <a:chExt cx="0" cy="0"/>
        </a:xfrm>
      </p:grpSpPr>
      <p:sp>
        <p:nvSpPr>
          <p:cNvPr id="65" name="Google Shape;65;p34"/>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66" name="Google Shape;66;p34"/>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67" name="Google Shape;67;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8" name="Google Shape;68;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9" name="Google Shape;69;p34"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70"/>
        <p:cNvGrpSpPr/>
        <p:nvPr/>
      </p:nvGrpSpPr>
      <p:grpSpPr>
        <a:xfrm>
          <a:off x="0" y="0"/>
          <a:ext cx="0" cy="0"/>
          <a:chOff x="0" y="0"/>
          <a:chExt cx="0" cy="0"/>
        </a:xfrm>
      </p:grpSpPr>
      <p:pic>
        <p:nvPicPr>
          <p:cNvPr id="71" name="Google Shape;71;p3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2" name="Google Shape;72;p35"/>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73" name="Google Shape;73;p3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4" name="Google Shape;74;p35"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75"/>
        <p:cNvGrpSpPr/>
        <p:nvPr/>
      </p:nvGrpSpPr>
      <p:grpSpPr>
        <a:xfrm>
          <a:off x="0" y="0"/>
          <a:ext cx="0" cy="0"/>
          <a:chOff x="0" y="0"/>
          <a:chExt cx="0" cy="0"/>
        </a:xfrm>
      </p:grpSpPr>
      <p:pic>
        <p:nvPicPr>
          <p:cNvPr id="76" name="Google Shape;76;p3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7" name="Google Shape;77;p3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8" name="Google Shape;78;p36"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79"/>
        <p:cNvGrpSpPr/>
        <p:nvPr/>
      </p:nvGrpSpPr>
      <p:grpSpPr>
        <a:xfrm>
          <a:off x="0" y="0"/>
          <a:ext cx="0" cy="0"/>
          <a:chOff x="0" y="0"/>
          <a:chExt cx="0" cy="0"/>
        </a:xfrm>
      </p:grpSpPr>
      <p:pic>
        <p:nvPicPr>
          <p:cNvPr id="80" name="Google Shape;80;p3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1" name="Google Shape;81;p3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2" name="Google Shape;82;p37"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83"/>
        <p:cNvGrpSpPr/>
        <p:nvPr/>
      </p:nvGrpSpPr>
      <p:grpSpPr>
        <a:xfrm>
          <a:off x="0" y="0"/>
          <a:ext cx="0" cy="0"/>
          <a:chOff x="0" y="0"/>
          <a:chExt cx="0" cy="0"/>
        </a:xfrm>
      </p:grpSpPr>
      <p:pic>
        <p:nvPicPr>
          <p:cNvPr id="84" name="Google Shape;84;p38"/>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85" name="Google Shape;85;p38"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86"/>
        <p:cNvGrpSpPr/>
        <p:nvPr/>
      </p:nvGrpSpPr>
      <p:grpSpPr>
        <a:xfrm>
          <a:off x="0" y="0"/>
          <a:ext cx="0" cy="0"/>
          <a:chOff x="0" y="0"/>
          <a:chExt cx="0" cy="0"/>
        </a:xfrm>
      </p:grpSpPr>
      <p:pic>
        <p:nvPicPr>
          <p:cNvPr id="87" name="Google Shape;87;p39"/>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88" name="Google Shape;88;p39"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92"/>
        <p:cNvGrpSpPr/>
        <p:nvPr/>
      </p:nvGrpSpPr>
      <p:grpSpPr>
        <a:xfrm>
          <a:off x="0" y="0"/>
          <a:ext cx="0" cy="0"/>
          <a:chOff x="0" y="0"/>
          <a:chExt cx="0" cy="0"/>
        </a:xfrm>
      </p:grpSpPr>
      <p:sp>
        <p:nvSpPr>
          <p:cNvPr id="93" name="Google Shape;93;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95" name="Google Shape;95;p21"/>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96" name="Google Shape;96;p21"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97"/>
        <p:cNvGrpSpPr/>
        <p:nvPr/>
      </p:nvGrpSpPr>
      <p:grpSpPr>
        <a:xfrm>
          <a:off x="0" y="0"/>
          <a:ext cx="0" cy="0"/>
          <a:chOff x="0" y="0"/>
          <a:chExt cx="0" cy="0"/>
        </a:xfrm>
      </p:grpSpPr>
      <p:sp>
        <p:nvSpPr>
          <p:cNvPr id="98" name="Google Shape;98;p2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2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00" name="Google Shape;100;p22"/>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101" name="Google Shape;101;p22"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5"/>
        <p:cNvGrpSpPr/>
        <p:nvPr/>
      </p:nvGrpSpPr>
      <p:grpSpPr>
        <a:xfrm>
          <a:off x="0" y="0"/>
          <a:ext cx="0" cy="0"/>
          <a:chOff x="0" y="0"/>
          <a:chExt cx="0" cy="0"/>
        </a:xfrm>
      </p:grpSpPr>
      <p:sp>
        <p:nvSpPr>
          <p:cNvPr id="106" name="Google Shape;106;g22af77ad987_2_99"/>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spcBef>
                <a:spcPts val="520"/>
              </a:spcBef>
              <a:spcAft>
                <a:spcPts val="0"/>
              </a:spcAft>
              <a:buClr>
                <a:schemeClr val="accent4"/>
              </a:buClr>
              <a:buSzPts val="2600"/>
              <a:buFont typeface="Arial"/>
              <a:buChar char="•"/>
              <a:defRPr sz="2600"/>
            </a:lvl1pPr>
            <a:lvl2pPr marL="914400" lvl="1" indent="-355600" algn="l" rtl="0">
              <a:spcBef>
                <a:spcPts val="400"/>
              </a:spcBef>
              <a:spcAft>
                <a:spcPts val="0"/>
              </a:spcAft>
              <a:buSzPts val="2000"/>
              <a:buFont typeface="Arial"/>
              <a:buChar char="•"/>
              <a:defRPr sz="2000"/>
            </a:lvl2pPr>
            <a:lvl3pPr marL="1371600" lvl="2" indent="-336550" algn="l" rtl="0">
              <a:spcBef>
                <a:spcPts val="340"/>
              </a:spcBef>
              <a:spcAft>
                <a:spcPts val="0"/>
              </a:spcAft>
              <a:buSzPts val="1700"/>
              <a:buFont typeface="Arial"/>
              <a:buChar char="•"/>
              <a:defRPr sz="1700"/>
            </a:lvl3pPr>
            <a:lvl4pPr marL="1828800" lvl="3" indent="-323850" algn="l" rtl="0">
              <a:spcBef>
                <a:spcPts val="300"/>
              </a:spcBef>
              <a:spcAft>
                <a:spcPts val="0"/>
              </a:spcAft>
              <a:buSzPts val="1500"/>
              <a:buFont typeface="Arial"/>
              <a:buChar char="•"/>
              <a:defRPr/>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07" name="Google Shape;107;g22af77ad987_2_9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8" name="Google Shape;108;g22af77ad987_2_9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2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2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14" name="Google Shape;14;p23"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109"/>
        <p:cNvGrpSpPr/>
        <p:nvPr/>
      </p:nvGrpSpPr>
      <p:grpSpPr>
        <a:xfrm>
          <a:off x="0" y="0"/>
          <a:ext cx="0" cy="0"/>
          <a:chOff x="0" y="0"/>
          <a:chExt cx="0" cy="0"/>
        </a:xfrm>
      </p:grpSpPr>
      <p:pic>
        <p:nvPicPr>
          <p:cNvPr id="110" name="Google Shape;110;g22af77ad987_2_103"/>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111"/>
        <p:cNvGrpSpPr/>
        <p:nvPr/>
      </p:nvGrpSpPr>
      <p:grpSpPr>
        <a:xfrm>
          <a:off x="0" y="0"/>
          <a:ext cx="0" cy="0"/>
          <a:chOff x="0" y="0"/>
          <a:chExt cx="0" cy="0"/>
        </a:xfrm>
      </p:grpSpPr>
      <p:sp>
        <p:nvSpPr>
          <p:cNvPr id="112" name="Google Shape;112;g22af77ad987_2_105"/>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3" name="Google Shape;113;g22af77ad987_2_105"/>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114" name="Google Shape;114;g22af77ad987_2_10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115"/>
        <p:cNvGrpSpPr/>
        <p:nvPr/>
      </p:nvGrpSpPr>
      <p:grpSpPr>
        <a:xfrm>
          <a:off x="0" y="0"/>
          <a:ext cx="0" cy="0"/>
          <a:chOff x="0" y="0"/>
          <a:chExt cx="0" cy="0"/>
        </a:xfrm>
      </p:grpSpPr>
      <p:sp>
        <p:nvSpPr>
          <p:cNvPr id="116" name="Google Shape;116;g22af77ad987_2_109"/>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spcBef>
                <a:spcPts val="520"/>
              </a:spcBef>
              <a:spcAft>
                <a:spcPts val="0"/>
              </a:spcAft>
              <a:buClr>
                <a:schemeClr val="accent4"/>
              </a:buClr>
              <a:buSzPts val="2600"/>
              <a:buFont typeface="Calibri"/>
              <a:buAutoNum type="arabicPeriod"/>
              <a:defRPr sz="2600"/>
            </a:lvl1pPr>
            <a:lvl2pPr marL="914400" lvl="1" indent="-355600" algn="l" rtl="0">
              <a:spcBef>
                <a:spcPts val="400"/>
              </a:spcBef>
              <a:spcAft>
                <a:spcPts val="0"/>
              </a:spcAft>
              <a:buClr>
                <a:schemeClr val="accent4"/>
              </a:buClr>
              <a:buSzPts val="2000"/>
              <a:buFont typeface="Calibri"/>
              <a:buAutoNum type="alphaLcParenR"/>
              <a:defRPr sz="2000"/>
            </a:lvl2pPr>
            <a:lvl3pPr marL="1371600" lvl="2" indent="-336550" algn="l" rtl="0">
              <a:spcBef>
                <a:spcPts val="340"/>
              </a:spcBef>
              <a:spcAft>
                <a:spcPts val="0"/>
              </a:spcAft>
              <a:buClr>
                <a:schemeClr val="accent4"/>
              </a:buClr>
              <a:buSzPts val="1700"/>
              <a:buFont typeface="Calibri"/>
              <a:buAutoNum type="romanLcPeriod"/>
              <a:defRPr sz="1700"/>
            </a:lvl3pPr>
            <a:lvl4pPr marL="1828800" lvl="3" indent="-323850" algn="l" rtl="0">
              <a:spcBef>
                <a:spcPts val="300"/>
              </a:spcBef>
              <a:spcAft>
                <a:spcPts val="0"/>
              </a:spcAft>
              <a:buSzPts val="1500"/>
              <a:buFont typeface="Calibri"/>
              <a:buAutoNum type="arabicPeriod"/>
              <a:defRPr/>
            </a:lvl4pPr>
            <a:lvl5pPr marL="2286000" lvl="4" indent="-314325" algn="l" rtl="0">
              <a:spcBef>
                <a:spcPts val="270"/>
              </a:spcBef>
              <a:spcAft>
                <a:spcPts val="0"/>
              </a:spcAft>
              <a:buSzPts val="1350"/>
              <a:buFont typeface="Calibri"/>
              <a:buAutoNum type="arabicPeriod"/>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17" name="Google Shape;117;g22af77ad987_2_10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8" name="Google Shape;118;g22af77ad987_2_10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119"/>
        <p:cNvGrpSpPr/>
        <p:nvPr/>
      </p:nvGrpSpPr>
      <p:grpSpPr>
        <a:xfrm>
          <a:off x="0" y="0"/>
          <a:ext cx="0" cy="0"/>
          <a:chOff x="0" y="0"/>
          <a:chExt cx="0" cy="0"/>
        </a:xfrm>
      </p:grpSpPr>
      <p:sp>
        <p:nvSpPr>
          <p:cNvPr id="120" name="Google Shape;120;g22af77ad987_2_113"/>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1" name="Google Shape;121;g22af77ad987_2_113"/>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22" name="Google Shape;122;g22af77ad987_2_11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23"/>
        <p:cNvGrpSpPr/>
        <p:nvPr/>
      </p:nvGrpSpPr>
      <p:grpSpPr>
        <a:xfrm>
          <a:off x="0" y="0"/>
          <a:ext cx="0" cy="0"/>
          <a:chOff x="0" y="0"/>
          <a:chExt cx="0" cy="0"/>
        </a:xfrm>
      </p:grpSpPr>
      <p:sp>
        <p:nvSpPr>
          <p:cNvPr id="124" name="Google Shape;124;g22af77ad987_2_117"/>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5" name="Google Shape;125;g22af77ad987_2_117"/>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26" name="Google Shape;126;g22af77ad987_2_1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27" name="Google Shape;127;g22af77ad987_2_117"/>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28"/>
        <p:cNvGrpSpPr/>
        <p:nvPr/>
      </p:nvGrpSpPr>
      <p:grpSpPr>
        <a:xfrm>
          <a:off x="0" y="0"/>
          <a:ext cx="0" cy="0"/>
          <a:chOff x="0" y="0"/>
          <a:chExt cx="0" cy="0"/>
        </a:xfrm>
      </p:grpSpPr>
      <p:sp>
        <p:nvSpPr>
          <p:cNvPr id="129" name="Google Shape;129;g22af77ad987_2_12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0" name="Google Shape;130;g22af77ad987_2_122"/>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31" name="Google Shape;131;g22af77ad987_2_122"/>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rm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32" name="Google Shape;132;g22af77ad987_2_122"/>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33" name="Google Shape;133;g22af77ad987_2_1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4" name="Google Shape;134;g22af77ad987_2_122"/>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135"/>
        <p:cNvGrpSpPr/>
        <p:nvPr/>
      </p:nvGrpSpPr>
      <p:grpSpPr>
        <a:xfrm>
          <a:off x="0" y="0"/>
          <a:ext cx="0" cy="0"/>
          <a:chOff x="0" y="0"/>
          <a:chExt cx="0" cy="0"/>
        </a:xfrm>
      </p:grpSpPr>
      <p:sp>
        <p:nvSpPr>
          <p:cNvPr id="136" name="Google Shape;136;g22af77ad987_2_129"/>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rmAutofit/>
          </a:bodyPr>
          <a:lstStyle>
            <a:lvl1pPr marL="457200" lvl="0" indent="-228600" algn="l" rtl="0">
              <a:spcBef>
                <a:spcPts val="420"/>
              </a:spcBef>
              <a:spcAft>
                <a:spcPts val="0"/>
              </a:spcAft>
              <a:buSzPts val="2100"/>
              <a:buNone/>
              <a:defRPr sz="2100"/>
            </a:lvl1pPr>
            <a:lvl2pPr marL="914400" lvl="1" indent="-333851" algn="l" rtl="0">
              <a:spcBef>
                <a:spcPts val="390"/>
              </a:spcBef>
              <a:spcAft>
                <a:spcPts val="0"/>
              </a:spcAft>
              <a:buSzPts val="1658"/>
              <a:buChar char="⚫"/>
              <a:defRPr sz="1950"/>
            </a:lvl2pPr>
            <a:lvl3pPr marL="1371600" lvl="2" indent="-308610" algn="l" rtl="0">
              <a:spcBef>
                <a:spcPts val="360"/>
              </a:spcBef>
              <a:spcAft>
                <a:spcPts val="0"/>
              </a:spcAft>
              <a:buSzPts val="1260"/>
              <a:buChar char="⚫"/>
              <a:defRPr sz="1800"/>
            </a:lvl3pPr>
            <a:lvl4pPr marL="1828800" lvl="3" indent="-290512" algn="l" rtl="0">
              <a:spcBef>
                <a:spcPts val="300"/>
              </a:spcBef>
              <a:spcAft>
                <a:spcPts val="0"/>
              </a:spcAft>
              <a:buSzPts val="975"/>
              <a:buChar char="⚫"/>
              <a:defRPr sz="1500"/>
            </a:lvl4pPr>
            <a:lvl5pPr marL="2286000" lvl="4" indent="-284321" algn="l" rtl="0">
              <a:spcBef>
                <a:spcPts val="270"/>
              </a:spcBef>
              <a:spcAft>
                <a:spcPts val="0"/>
              </a:spcAft>
              <a:buSzPts val="877"/>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37" name="Google Shape;137;g22af77ad987_2_129"/>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30200" algn="l" rtl="0">
              <a:spcBef>
                <a:spcPts val="320"/>
              </a:spcBef>
              <a:spcAft>
                <a:spcPts val="0"/>
              </a:spcAft>
              <a:buSzPts val="1600"/>
              <a:buFont typeface="Arial"/>
              <a:buChar char="•"/>
              <a:defRPr sz="1600"/>
            </a:lvl2pPr>
            <a:lvl3pPr marL="1371600" lvl="2" indent="-317500" algn="l" rtl="0">
              <a:spcBef>
                <a:spcPts val="280"/>
              </a:spcBef>
              <a:spcAft>
                <a:spcPts val="0"/>
              </a:spcAft>
              <a:buSzPts val="1400"/>
              <a:buFont typeface="Arial"/>
              <a:buChar char="•"/>
              <a:defRPr sz="1400"/>
            </a:lvl3pPr>
            <a:lvl4pPr marL="1828800" lvl="3" indent="-311150" algn="l" rtl="0">
              <a:spcBef>
                <a:spcPts val="260"/>
              </a:spcBef>
              <a:spcAft>
                <a:spcPts val="0"/>
              </a:spcAft>
              <a:buSzPts val="1300"/>
              <a:buFont typeface="Arial"/>
              <a:buChar char="•"/>
              <a:defRPr sz="13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38" name="Google Shape;138;g22af77ad987_2_1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9" name="Google Shape;139;g22af77ad987_2_12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140"/>
        <p:cNvGrpSpPr/>
        <p:nvPr/>
      </p:nvGrpSpPr>
      <p:grpSpPr>
        <a:xfrm>
          <a:off x="0" y="0"/>
          <a:ext cx="0" cy="0"/>
          <a:chOff x="0" y="0"/>
          <a:chExt cx="0" cy="0"/>
        </a:xfrm>
      </p:grpSpPr>
      <p:pic>
        <p:nvPicPr>
          <p:cNvPr id="141" name="Google Shape;141;g22af77ad987_2_1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42" name="Google Shape;142;g22af77ad987_2_134"/>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143" name="Google Shape;143;g22af77ad987_2_13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144"/>
        <p:cNvGrpSpPr/>
        <p:nvPr/>
      </p:nvGrpSpPr>
      <p:grpSpPr>
        <a:xfrm>
          <a:off x="0" y="0"/>
          <a:ext cx="0" cy="0"/>
          <a:chOff x="0" y="0"/>
          <a:chExt cx="0" cy="0"/>
        </a:xfrm>
      </p:grpSpPr>
      <p:pic>
        <p:nvPicPr>
          <p:cNvPr id="145" name="Google Shape;145;g22af77ad987_2_13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46" name="Google Shape;146;g22af77ad987_2_13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7"/>
        <p:cNvGrpSpPr/>
        <p:nvPr/>
      </p:nvGrpSpPr>
      <p:grpSpPr>
        <a:xfrm>
          <a:off x="0" y="0"/>
          <a:ext cx="0" cy="0"/>
          <a:chOff x="0" y="0"/>
          <a:chExt cx="0" cy="0"/>
        </a:xfrm>
      </p:grpSpPr>
      <p:pic>
        <p:nvPicPr>
          <p:cNvPr id="148" name="Google Shape;148;g22af77ad987_2_14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49" name="Google Shape;149;g22af77ad987_2_14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0" name="Google Shape;150;g22af77ad987_2_141"/>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151" name="Google Shape;151;g22af77ad987_2_141"/>
          <p:cNvSpPr>
            <a:spLocks noGrp="1"/>
          </p:cNvSpPr>
          <p:nvPr>
            <p:ph type="pic" idx="2"/>
          </p:nvPr>
        </p:nvSpPr>
        <p:spPr>
          <a:xfrm>
            <a:off x="5911850" y="1663336"/>
            <a:ext cx="1828800" cy="1827900"/>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5"/>
        <p:cNvGrpSpPr/>
        <p:nvPr/>
      </p:nvGrpSpPr>
      <p:grpSpPr>
        <a:xfrm>
          <a:off x="0" y="0"/>
          <a:ext cx="0" cy="0"/>
          <a:chOff x="0" y="0"/>
          <a:chExt cx="0" cy="0"/>
        </a:xfrm>
      </p:grpSpPr>
      <p:pic>
        <p:nvPicPr>
          <p:cNvPr id="16" name="Google Shape;16;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7" name="Google Shape;17;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6"/>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9" name="Google Shape;19;p26"/>
          <p:cNvSpPr>
            <a:spLocks noGrp="1"/>
          </p:cNvSpPr>
          <p:nvPr>
            <p:ph type="pic" idx="2"/>
          </p:nvPr>
        </p:nvSpPr>
        <p:spPr>
          <a:xfrm>
            <a:off x="5911850" y="1663336"/>
            <a:ext cx="1828800" cy="1828009"/>
          </a:xfrm>
          <a:prstGeom prst="rect">
            <a:avLst/>
          </a:prstGeom>
          <a:noFill/>
          <a:ln>
            <a:noFill/>
          </a:ln>
        </p:spPr>
      </p:sp>
      <p:pic>
        <p:nvPicPr>
          <p:cNvPr id="20" name="Google Shape;20;p26"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52"/>
        <p:cNvGrpSpPr/>
        <p:nvPr/>
      </p:nvGrpSpPr>
      <p:grpSpPr>
        <a:xfrm>
          <a:off x="0" y="0"/>
          <a:ext cx="0" cy="0"/>
          <a:chOff x="0" y="0"/>
          <a:chExt cx="0" cy="0"/>
        </a:xfrm>
      </p:grpSpPr>
      <p:pic>
        <p:nvPicPr>
          <p:cNvPr id="153" name="Google Shape;153;g22af77ad987_2_14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54" name="Google Shape;154;g22af77ad987_2_14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5" name="Google Shape;155;g22af77ad987_2_146"/>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156" name="Google Shape;156;g22af77ad987_2_146"/>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157"/>
        <p:cNvGrpSpPr/>
        <p:nvPr/>
      </p:nvGrpSpPr>
      <p:grpSpPr>
        <a:xfrm>
          <a:off x="0" y="0"/>
          <a:ext cx="0" cy="0"/>
          <a:chOff x="0" y="0"/>
          <a:chExt cx="0" cy="0"/>
        </a:xfrm>
      </p:grpSpPr>
      <p:sp>
        <p:nvSpPr>
          <p:cNvPr id="158" name="Google Shape;158;g22af77ad987_2_151"/>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59" name="Google Shape;159;g22af77ad987_2_15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0" name="Google Shape;160;g22af77ad987_2_15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1" name="Google Shape;161;g22af77ad987_2_151"/>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rmAutofit/>
          </a:bodyPr>
          <a:lstStyle>
            <a:lvl1pPr marL="457200" lvl="0" indent="-228600" algn="l" rtl="0">
              <a:spcBef>
                <a:spcPts val="520"/>
              </a:spcBef>
              <a:spcAft>
                <a:spcPts val="0"/>
              </a:spcAft>
              <a:buSzPts val="2600"/>
              <a:buNone/>
              <a:defRPr b="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162" name="Google Shape;162;g22af77ad987_2_151"/>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rmAutofit/>
          </a:bodyPr>
          <a:lstStyle>
            <a:lvl1pPr marL="457200" lvl="0" indent="-228600" algn="l" rtl="0">
              <a:spcBef>
                <a:spcPts val="320"/>
              </a:spcBef>
              <a:spcAft>
                <a:spcPts val="0"/>
              </a:spcAft>
              <a:buSzPts val="1600"/>
              <a:buNone/>
              <a:defRPr sz="1600" b="1" i="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pic>
        <p:nvPicPr>
          <p:cNvPr id="163" name="Google Shape;163;g22af77ad987_2_151" descr="A picture containing icon&#10;&#10;Description automatically generated"/>
          <p:cNvPicPr preferRelativeResize="0"/>
          <p:nvPr/>
        </p:nvPicPr>
        <p:blipFill rotWithShape="1">
          <a:blip r:embed="rId3">
            <a:alphaModFix/>
          </a:blip>
          <a:srcRect l="34178" t="21571" r="32618"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64"/>
        <p:cNvGrpSpPr/>
        <p:nvPr/>
      </p:nvGrpSpPr>
      <p:grpSpPr>
        <a:xfrm>
          <a:off x="0" y="0"/>
          <a:ext cx="0" cy="0"/>
          <a:chOff x="0" y="0"/>
          <a:chExt cx="0" cy="0"/>
        </a:xfrm>
      </p:grpSpPr>
      <p:pic>
        <p:nvPicPr>
          <p:cNvPr id="165" name="Google Shape;165;g22af77ad987_2_15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6" name="Google Shape;166;g22af77ad987_2_15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167"/>
        <p:cNvGrpSpPr/>
        <p:nvPr/>
      </p:nvGrpSpPr>
      <p:grpSpPr>
        <a:xfrm>
          <a:off x="0" y="0"/>
          <a:ext cx="0" cy="0"/>
          <a:chOff x="0" y="0"/>
          <a:chExt cx="0" cy="0"/>
        </a:xfrm>
      </p:grpSpPr>
      <p:pic>
        <p:nvPicPr>
          <p:cNvPr id="168" name="Google Shape;168;g22af77ad987_2_16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169"/>
        <p:cNvGrpSpPr/>
        <p:nvPr/>
      </p:nvGrpSpPr>
      <p:grpSpPr>
        <a:xfrm>
          <a:off x="0" y="0"/>
          <a:ext cx="0" cy="0"/>
          <a:chOff x="0" y="0"/>
          <a:chExt cx="0" cy="0"/>
        </a:xfrm>
      </p:grpSpPr>
      <p:pic>
        <p:nvPicPr>
          <p:cNvPr id="170" name="Google Shape;170;g22af77ad987_2_16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71"/>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21"/>
        <p:cNvGrpSpPr/>
        <p:nvPr/>
      </p:nvGrpSpPr>
      <p:grpSpPr>
        <a:xfrm>
          <a:off x="0" y="0"/>
          <a:ext cx="0" cy="0"/>
          <a:chOff x="0" y="0"/>
          <a:chExt cx="0" cy="0"/>
        </a:xfrm>
      </p:grpSpPr>
      <p:pic>
        <p:nvPicPr>
          <p:cNvPr id="22" name="Google Shape;22;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3" name="Google Shape;23;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7"/>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5" name="Google Shape;25;p27"/>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pic>
        <p:nvPicPr>
          <p:cNvPr id="26" name="Google Shape;26;p27"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7"/>
        <p:cNvGrpSpPr/>
        <p:nvPr/>
      </p:nvGrpSpPr>
      <p:grpSpPr>
        <a:xfrm>
          <a:off x="0" y="0"/>
          <a:ext cx="0" cy="0"/>
          <a:chOff x="0" y="0"/>
          <a:chExt cx="0" cy="0"/>
        </a:xfrm>
      </p:grpSpPr>
      <p:sp>
        <p:nvSpPr>
          <p:cNvPr id="28" name="Google Shape;28;p28"/>
          <p:cNvSpPr/>
          <p:nvPr/>
        </p:nvSpPr>
        <p:spPr>
          <a:xfrm>
            <a:off x="1394597"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9" name="Google Shape;29;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0" name="Google Shape;30;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8"/>
          <p:cNvSpPr txBox="1">
            <a:spLocks noGrp="1"/>
          </p:cNvSpPr>
          <p:nvPr>
            <p:ph type="body" idx="1"/>
          </p:nvPr>
        </p:nvSpPr>
        <p:spPr>
          <a:xfrm>
            <a:off x="2247871"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32" name="Google Shape;32;p28"/>
          <p:cNvSpPr txBox="1">
            <a:spLocks noGrp="1"/>
          </p:cNvSpPr>
          <p:nvPr>
            <p:ph type="body" idx="2"/>
          </p:nvPr>
        </p:nvSpPr>
        <p:spPr>
          <a:xfrm>
            <a:off x="2691070"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3" name="Google Shape;33;p28" descr="A picture containing icon&#10;&#10;Description automatically generated"/>
          <p:cNvPicPr preferRelativeResize="0"/>
          <p:nvPr/>
        </p:nvPicPr>
        <p:blipFill rotWithShape="1">
          <a:blip r:embed="rId3">
            <a:alphaModFix/>
          </a:blip>
          <a:srcRect l="34179" t="21571" r="32616" b="56088"/>
          <a:stretch/>
        </p:blipFill>
        <p:spPr>
          <a:xfrm>
            <a:off x="1567134" y="1352281"/>
            <a:ext cx="639651" cy="536620"/>
          </a:xfrm>
          <a:prstGeom prst="rect">
            <a:avLst/>
          </a:prstGeom>
          <a:solidFill>
            <a:srgbClr val="1C3C58"/>
          </a:solidFill>
          <a:ln>
            <a:noFill/>
          </a:ln>
        </p:spPr>
      </p:pic>
      <p:pic>
        <p:nvPicPr>
          <p:cNvPr id="34" name="Google Shape;34;p28" descr="A picture containing transport, wheel&#10;&#10;Description automatically generated"/>
          <p:cNvPicPr preferRelativeResize="0"/>
          <p:nvPr/>
        </p:nvPicPr>
        <p:blipFill rotWithShape="1">
          <a:blip r:embed="rId4">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5"/>
        <p:cNvGrpSpPr/>
        <p:nvPr/>
      </p:nvGrpSpPr>
      <p:grpSpPr>
        <a:xfrm>
          <a:off x="0" y="0"/>
          <a:ext cx="0" cy="0"/>
          <a:chOff x="0" y="0"/>
          <a:chExt cx="0" cy="0"/>
        </a:xfrm>
      </p:grpSpPr>
      <p:sp>
        <p:nvSpPr>
          <p:cNvPr id="36" name="Google Shape;36;p29"/>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9"/>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8" name="Google Shape;38;p29"/>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39" name="Google Shape;39;p29"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40"/>
        <p:cNvGrpSpPr/>
        <p:nvPr/>
      </p:nvGrpSpPr>
      <p:grpSpPr>
        <a:xfrm>
          <a:off x="0" y="0"/>
          <a:ext cx="0" cy="0"/>
          <a:chOff x="0" y="0"/>
          <a:chExt cx="0" cy="0"/>
        </a:xfrm>
      </p:grpSpPr>
      <p:sp>
        <p:nvSpPr>
          <p:cNvPr id="41" name="Google Shape;41;p30"/>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3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3" name="Google Shape;43;p3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44" name="Google Shape;44;p30"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45"/>
        <p:cNvGrpSpPr/>
        <p:nvPr/>
      </p:nvGrpSpPr>
      <p:grpSpPr>
        <a:xfrm>
          <a:off x="0" y="0"/>
          <a:ext cx="0" cy="0"/>
          <a:chOff x="0" y="0"/>
          <a:chExt cx="0" cy="0"/>
        </a:xfrm>
      </p:grpSpPr>
      <p:sp>
        <p:nvSpPr>
          <p:cNvPr id="46" name="Google Shape;46;p3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8" name="Google Shape;48;p31"/>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49" name="Google Shape;49;p31"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0"/>
        <p:cNvGrpSpPr/>
        <p:nvPr/>
      </p:nvGrpSpPr>
      <p:grpSpPr>
        <a:xfrm>
          <a:off x="0" y="0"/>
          <a:ext cx="0" cy="0"/>
          <a:chOff x="0" y="0"/>
          <a:chExt cx="0" cy="0"/>
        </a:xfrm>
      </p:grpSpPr>
      <p:sp>
        <p:nvSpPr>
          <p:cNvPr id="51" name="Google Shape;51;p32"/>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2"/>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3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32"/>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5" name="Google Shape;55;p32"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8"/>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89"/>
        <p:cNvGrpSpPr/>
        <p:nvPr/>
      </p:nvGrpSpPr>
      <p:grpSpPr>
        <a:xfrm>
          <a:off x="0" y="0"/>
          <a:ext cx="0" cy="0"/>
          <a:chOff x="0" y="0"/>
          <a:chExt cx="0" cy="0"/>
        </a:xfrm>
      </p:grpSpPr>
      <p:sp>
        <p:nvSpPr>
          <p:cNvPr id="90" name="Google Shape;90;p20"/>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0"/>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6" r:id="rId1"/>
    <p:sldLayoutId id="2147483667"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102"/>
        <p:cNvGrpSpPr/>
        <p:nvPr/>
      </p:nvGrpSpPr>
      <p:grpSpPr>
        <a:xfrm>
          <a:off x="0" y="0"/>
          <a:ext cx="0" cy="0"/>
          <a:chOff x="0" y="0"/>
          <a:chExt cx="0" cy="0"/>
        </a:xfrm>
      </p:grpSpPr>
      <p:sp>
        <p:nvSpPr>
          <p:cNvPr id="103" name="Google Shape;103;g22af77ad987_2_96"/>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4" name="Google Shape;104;g22af77ad987_2_96"/>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9.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hyperlink" Target="https://phet.colorado.edu/en/simulations/gravity-force-lab"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4wt0135G8kM&amp;t=38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hyperlink" Target="https://www.fourmilab.ch/gravitation/foobar/videos/foobar1.web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0"/>
          <p:cNvSpPr txBox="1">
            <a:spLocks noGrp="1"/>
          </p:cNvSpPr>
          <p:nvPr>
            <p:ph type="body" idx="1"/>
          </p:nvPr>
        </p:nvSpPr>
        <p:spPr>
          <a:xfrm>
            <a:off x="4572000" y="1309352"/>
            <a:ext cx="41148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2600"/>
              <a:buNone/>
            </a:pPr>
            <a:r>
              <a:rPr lang="en-US"/>
              <a:t>If graphing </a:t>
            </a:r>
            <a:r>
              <a:rPr lang="en-US" i="1">
                <a:latin typeface="Times New Roman"/>
                <a:ea typeface="Times New Roman"/>
                <a:cs typeface="Times New Roman"/>
                <a:sym typeface="Times New Roman"/>
              </a:rPr>
              <a:t>y</a:t>
            </a:r>
            <a:r>
              <a:rPr lang="en-US"/>
              <a:t> vs. </a:t>
            </a:r>
            <a:r>
              <a:rPr lang="en-US" i="1">
                <a:latin typeface="Times New Roman"/>
                <a:ea typeface="Times New Roman"/>
                <a:cs typeface="Times New Roman"/>
                <a:sym typeface="Times New Roman"/>
              </a:rPr>
              <a:t>x</a:t>
            </a:r>
            <a:r>
              <a:rPr lang="en-US"/>
              <a:t> for the top graph creates the graph on the bottom, what could you try next to create a linear graph?</a:t>
            </a:r>
            <a:br>
              <a:rPr lang="en-US"/>
            </a:br>
            <a:endParaRPr/>
          </a:p>
        </p:txBody>
      </p:sp>
      <p:sp>
        <p:nvSpPr>
          <p:cNvPr id="236" name="Google Shape;236;p1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Relating Variables Graphically</a:t>
            </a:r>
            <a:endParaRPr/>
          </a:p>
        </p:txBody>
      </p:sp>
      <p:pic>
        <p:nvPicPr>
          <p:cNvPr id="237" name="Google Shape;237;p10"/>
          <p:cNvPicPr preferRelativeResize="0"/>
          <p:nvPr/>
        </p:nvPicPr>
        <p:blipFill rotWithShape="1">
          <a:blip r:embed="rId3">
            <a:alphaModFix/>
          </a:blip>
          <a:srcRect/>
          <a:stretch/>
        </p:blipFill>
        <p:spPr>
          <a:xfrm>
            <a:off x="2383723" y="1309352"/>
            <a:ext cx="1442194" cy="1463039"/>
          </a:xfrm>
          <a:prstGeom prst="rect">
            <a:avLst/>
          </a:prstGeom>
          <a:noFill/>
          <a:ln>
            <a:noFill/>
          </a:ln>
        </p:spPr>
      </p:pic>
      <p:pic>
        <p:nvPicPr>
          <p:cNvPr id="238" name="Google Shape;238;p10"/>
          <p:cNvPicPr preferRelativeResize="0"/>
          <p:nvPr/>
        </p:nvPicPr>
        <p:blipFill rotWithShape="1">
          <a:blip r:embed="rId4">
            <a:alphaModFix/>
          </a:blip>
          <a:srcRect/>
          <a:stretch/>
        </p:blipFill>
        <p:spPr>
          <a:xfrm>
            <a:off x="2378511" y="2925118"/>
            <a:ext cx="1452619" cy="1463039"/>
          </a:xfrm>
          <a:prstGeom prst="rect">
            <a:avLst/>
          </a:prstGeom>
          <a:noFill/>
          <a:ln>
            <a:noFill/>
          </a:ln>
        </p:spPr>
      </p:pic>
      <p:graphicFrame>
        <p:nvGraphicFramePr>
          <p:cNvPr id="239" name="Google Shape;239;p10"/>
          <p:cNvGraphicFramePr/>
          <p:nvPr/>
        </p:nvGraphicFramePr>
        <p:xfrm>
          <a:off x="788320" y="1309352"/>
          <a:ext cx="1253750" cy="1463090"/>
        </p:xfrm>
        <a:graphic>
          <a:graphicData uri="http://schemas.openxmlformats.org/drawingml/2006/table">
            <a:tbl>
              <a:tblPr>
                <a:noFill/>
                <a:tableStyleId>{3CBEAE84-26EE-46B0-9068-9D01F615192B}</a:tableStyleId>
              </a:tblPr>
              <a:tblGrid>
                <a:gridCol w="626875">
                  <a:extLst>
                    <a:ext uri="{9D8B030D-6E8A-4147-A177-3AD203B41FA5}">
                      <a16:colId xmlns:a16="http://schemas.microsoft.com/office/drawing/2014/main" val="20000"/>
                    </a:ext>
                  </a:extLst>
                </a:gridCol>
                <a:gridCol w="626875">
                  <a:extLst>
                    <a:ext uri="{9D8B030D-6E8A-4147-A177-3AD203B41FA5}">
                      <a16:colId xmlns:a16="http://schemas.microsoft.com/office/drawing/2014/main" val="20001"/>
                    </a:ext>
                  </a:extLst>
                </a:gridCol>
              </a:tblGrid>
              <a:tr h="152400">
                <a:tc>
                  <a:txBody>
                    <a:bodyPr/>
                    <a:lstStyle/>
                    <a:p>
                      <a:pPr marL="0" lvl="0" indent="0" algn="ctr" rtl="0">
                        <a:spcBef>
                          <a:spcPts val="0"/>
                        </a:spcBef>
                        <a:spcAft>
                          <a:spcPts val="0"/>
                        </a:spcAft>
                        <a:buClr>
                          <a:schemeClr val="dk1"/>
                        </a:buClr>
                        <a:buFont typeface="Arial"/>
                        <a:buNone/>
                      </a:pPr>
                      <a:r>
                        <a:rPr lang="en-US" sz="1800" b="1" i="1">
                          <a:solidFill>
                            <a:schemeClr val="lt1"/>
                          </a:solidFill>
                          <a:latin typeface="Times New Roman"/>
                          <a:ea typeface="Times New Roman"/>
                          <a:cs typeface="Times New Roman"/>
                          <a:sym typeface="Times New Roman"/>
                        </a:rPr>
                        <a:t>x</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lvl="0" indent="0" algn="ctr" rtl="0">
                        <a:spcBef>
                          <a:spcPts val="0"/>
                        </a:spcBef>
                        <a:spcAft>
                          <a:spcPts val="0"/>
                        </a:spcAft>
                        <a:buClr>
                          <a:schemeClr val="dk1"/>
                        </a:buClr>
                        <a:buFont typeface="Arial"/>
                        <a:buNone/>
                      </a:pPr>
                      <a:r>
                        <a:rPr lang="en-US" sz="1800" b="1" i="1">
                          <a:solidFill>
                            <a:schemeClr val="lt1"/>
                          </a:solidFill>
                          <a:latin typeface="Times New Roman"/>
                          <a:ea typeface="Times New Roman"/>
                          <a:cs typeface="Times New Roman"/>
                          <a:sym typeface="Times New Roman"/>
                        </a:rPr>
                        <a:t>y</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152400">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latin typeface="Times New Roman"/>
                          <a:ea typeface="Times New Roman"/>
                          <a:cs typeface="Times New Roman"/>
                          <a:sym typeface="Times New Roman"/>
                        </a:rPr>
                        <a:t>1</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latin typeface="Times New Roman"/>
                          <a:ea typeface="Times New Roman"/>
                          <a:cs typeface="Times New Roman"/>
                          <a:sym typeface="Times New Roman"/>
                        </a:rPr>
                        <a:t>4 </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r h="152400">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latin typeface="Times New Roman"/>
                          <a:ea typeface="Times New Roman"/>
                          <a:cs typeface="Times New Roman"/>
                          <a:sym typeface="Times New Roman"/>
                        </a:rPr>
                        <a:t>2</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latin typeface="Times New Roman"/>
                          <a:ea typeface="Times New Roman"/>
                          <a:cs typeface="Times New Roman"/>
                          <a:sym typeface="Times New Roman"/>
                        </a:rPr>
                        <a:t>1</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2"/>
                  </a:ext>
                </a:extLst>
              </a:tr>
              <a:tr h="152400">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latin typeface="Times New Roman"/>
                          <a:ea typeface="Times New Roman"/>
                          <a:cs typeface="Times New Roman"/>
                          <a:sym typeface="Times New Roman"/>
                        </a:rPr>
                        <a:t>3</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latin typeface="Times New Roman"/>
                          <a:ea typeface="Times New Roman"/>
                          <a:cs typeface="Times New Roman"/>
                          <a:sym typeface="Times New Roman"/>
                        </a:rPr>
                        <a:t>.44</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3"/>
                  </a:ext>
                </a:extLst>
              </a:tr>
              <a:tr h="152400">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latin typeface="Times New Roman"/>
                          <a:ea typeface="Times New Roman"/>
                          <a:cs typeface="Times New Roman"/>
                          <a:sym typeface="Times New Roman"/>
                        </a:rPr>
                        <a:t>4</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latin typeface="Times New Roman"/>
                          <a:ea typeface="Times New Roman"/>
                          <a:cs typeface="Times New Roman"/>
                          <a:sym typeface="Times New Roman"/>
                        </a:rPr>
                        <a:t>.25</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aphicFrame>
        <p:nvGraphicFramePr>
          <p:cNvPr id="240" name="Google Shape;240;p10"/>
          <p:cNvGraphicFramePr/>
          <p:nvPr/>
        </p:nvGraphicFramePr>
        <p:xfrm>
          <a:off x="788320" y="2925118"/>
          <a:ext cx="1253750" cy="1463090"/>
        </p:xfrm>
        <a:graphic>
          <a:graphicData uri="http://schemas.openxmlformats.org/drawingml/2006/table">
            <a:tbl>
              <a:tblPr>
                <a:noFill/>
                <a:tableStyleId>{3CBEAE84-26EE-46B0-9068-9D01F615192B}</a:tableStyleId>
              </a:tblPr>
              <a:tblGrid>
                <a:gridCol w="626875">
                  <a:extLst>
                    <a:ext uri="{9D8B030D-6E8A-4147-A177-3AD203B41FA5}">
                      <a16:colId xmlns:a16="http://schemas.microsoft.com/office/drawing/2014/main" val="20000"/>
                    </a:ext>
                  </a:extLst>
                </a:gridCol>
                <a:gridCol w="626875">
                  <a:extLst>
                    <a:ext uri="{9D8B030D-6E8A-4147-A177-3AD203B41FA5}">
                      <a16:colId xmlns:a16="http://schemas.microsoft.com/office/drawing/2014/main" val="20001"/>
                    </a:ext>
                  </a:extLst>
                </a:gridCol>
              </a:tblGrid>
              <a:tr h="152400">
                <a:tc>
                  <a:txBody>
                    <a:bodyPr/>
                    <a:lstStyle/>
                    <a:p>
                      <a:pPr marL="0" lvl="0" indent="0" algn="ctr" rtl="0">
                        <a:spcBef>
                          <a:spcPts val="0"/>
                        </a:spcBef>
                        <a:spcAft>
                          <a:spcPts val="0"/>
                        </a:spcAft>
                        <a:buNone/>
                      </a:pPr>
                      <a:r>
                        <a:rPr lang="en-US" sz="1800" b="1" i="1">
                          <a:solidFill>
                            <a:schemeClr val="lt1"/>
                          </a:solidFill>
                          <a:latin typeface="Times New Roman"/>
                          <a:ea typeface="Times New Roman"/>
                          <a:cs typeface="Times New Roman"/>
                          <a:sym typeface="Times New Roman"/>
                        </a:rPr>
                        <a:t>x</a:t>
                      </a:r>
                      <a:r>
                        <a:rPr lang="en-US" sz="1800" b="1" i="1" baseline="30000">
                          <a:solidFill>
                            <a:schemeClr val="lt1"/>
                          </a:solidFill>
                          <a:latin typeface="Times New Roman"/>
                          <a:ea typeface="Times New Roman"/>
                          <a:cs typeface="Times New Roman"/>
                          <a:sym typeface="Times New Roman"/>
                        </a:rPr>
                        <a:t>-1</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lvl="0" indent="0" algn="ctr" rtl="0">
                        <a:spcBef>
                          <a:spcPts val="0"/>
                        </a:spcBef>
                        <a:spcAft>
                          <a:spcPts val="0"/>
                        </a:spcAft>
                        <a:buClr>
                          <a:schemeClr val="dk1"/>
                        </a:buClr>
                        <a:buFont typeface="Arial"/>
                        <a:buNone/>
                      </a:pPr>
                      <a:r>
                        <a:rPr lang="en-US" sz="1800" b="1" i="1">
                          <a:solidFill>
                            <a:schemeClr val="lt1"/>
                          </a:solidFill>
                          <a:latin typeface="Times New Roman"/>
                          <a:ea typeface="Times New Roman"/>
                          <a:cs typeface="Times New Roman"/>
                          <a:sym typeface="Times New Roman"/>
                        </a:rPr>
                        <a:t>y</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152400">
                <a:tc>
                  <a:txBody>
                    <a:bodyPr/>
                    <a:lstStyle/>
                    <a:p>
                      <a:pPr marL="0" marR="0" lvl="0" indent="0" algn="ctr" rtl="0">
                        <a:lnSpc>
                          <a:spcPct val="100000"/>
                        </a:lnSpc>
                        <a:spcBef>
                          <a:spcPts val="0"/>
                        </a:spcBef>
                        <a:spcAft>
                          <a:spcPts val="0"/>
                        </a:spcAft>
                        <a:buClr>
                          <a:srgbClr val="000000"/>
                        </a:buClr>
                        <a:buSzPts val="1200"/>
                        <a:buFont typeface="Arial"/>
                        <a:buNone/>
                      </a:pPr>
                      <a:r>
                        <a:rPr lang="en-US" sz="1200" b="1">
                          <a:latin typeface="Times New Roman"/>
                          <a:ea typeface="Times New Roman"/>
                          <a:cs typeface="Times New Roman"/>
                          <a:sym typeface="Times New Roman"/>
                        </a:rPr>
                        <a:t>1</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1">
                          <a:latin typeface="Times New Roman"/>
                          <a:ea typeface="Times New Roman"/>
                          <a:cs typeface="Times New Roman"/>
                          <a:sym typeface="Times New Roman"/>
                        </a:rPr>
                        <a:t>4</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r h="152400">
                <a:tc>
                  <a:txBody>
                    <a:bodyPr/>
                    <a:lstStyle/>
                    <a:p>
                      <a:pPr marL="0" marR="0" lvl="0" indent="0" algn="ctr" rtl="0">
                        <a:lnSpc>
                          <a:spcPct val="100000"/>
                        </a:lnSpc>
                        <a:spcBef>
                          <a:spcPts val="0"/>
                        </a:spcBef>
                        <a:spcAft>
                          <a:spcPts val="0"/>
                        </a:spcAft>
                        <a:buClr>
                          <a:srgbClr val="000000"/>
                        </a:buClr>
                        <a:buSzPts val="1200"/>
                        <a:buFont typeface="Arial"/>
                        <a:buNone/>
                      </a:pPr>
                      <a:r>
                        <a:rPr lang="en-US" sz="1200" b="1">
                          <a:latin typeface="Times New Roman"/>
                          <a:ea typeface="Times New Roman"/>
                          <a:cs typeface="Times New Roman"/>
                          <a:sym typeface="Times New Roman"/>
                        </a:rPr>
                        <a:t>.5</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1">
                          <a:latin typeface="Times New Roman"/>
                          <a:ea typeface="Times New Roman"/>
                          <a:cs typeface="Times New Roman"/>
                          <a:sym typeface="Times New Roman"/>
                        </a:rPr>
                        <a:t>1</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2"/>
                  </a:ext>
                </a:extLst>
              </a:tr>
              <a:tr h="152400">
                <a:tc>
                  <a:txBody>
                    <a:bodyPr/>
                    <a:lstStyle/>
                    <a:p>
                      <a:pPr marL="0" marR="0" lvl="0" indent="0" algn="ctr" rtl="0">
                        <a:lnSpc>
                          <a:spcPct val="100000"/>
                        </a:lnSpc>
                        <a:spcBef>
                          <a:spcPts val="0"/>
                        </a:spcBef>
                        <a:spcAft>
                          <a:spcPts val="0"/>
                        </a:spcAft>
                        <a:buClr>
                          <a:srgbClr val="000000"/>
                        </a:buClr>
                        <a:buSzPts val="1200"/>
                        <a:buFont typeface="Arial"/>
                        <a:buNone/>
                      </a:pPr>
                      <a:r>
                        <a:rPr lang="en-US" sz="1200" b="1">
                          <a:latin typeface="Times New Roman"/>
                          <a:ea typeface="Times New Roman"/>
                          <a:cs typeface="Times New Roman"/>
                          <a:sym typeface="Times New Roman"/>
                        </a:rPr>
                        <a:t>.33</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1">
                          <a:latin typeface="Times New Roman"/>
                          <a:ea typeface="Times New Roman"/>
                          <a:cs typeface="Times New Roman"/>
                          <a:sym typeface="Times New Roman"/>
                        </a:rPr>
                        <a:t>.44</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3"/>
                  </a:ext>
                </a:extLst>
              </a:tr>
              <a:tr h="152400">
                <a:tc>
                  <a:txBody>
                    <a:bodyPr/>
                    <a:lstStyle/>
                    <a:p>
                      <a:pPr marL="0" marR="0" lvl="0" indent="0" algn="ctr" rtl="0">
                        <a:lnSpc>
                          <a:spcPct val="100000"/>
                        </a:lnSpc>
                        <a:spcBef>
                          <a:spcPts val="0"/>
                        </a:spcBef>
                        <a:spcAft>
                          <a:spcPts val="0"/>
                        </a:spcAft>
                        <a:buClr>
                          <a:srgbClr val="000000"/>
                        </a:buClr>
                        <a:buSzPts val="1200"/>
                        <a:buFont typeface="Arial"/>
                        <a:buNone/>
                      </a:pPr>
                      <a:r>
                        <a:rPr lang="en-US" sz="1200" b="1">
                          <a:latin typeface="Times New Roman"/>
                          <a:ea typeface="Times New Roman"/>
                          <a:cs typeface="Times New Roman"/>
                          <a:sym typeface="Times New Roman"/>
                        </a:rPr>
                        <a:t>.25</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1">
                          <a:latin typeface="Times New Roman"/>
                          <a:ea typeface="Times New Roman"/>
                          <a:cs typeface="Times New Roman"/>
                          <a:sym typeface="Times New Roman"/>
                        </a:rPr>
                        <a:t>.25</a:t>
                      </a:r>
                      <a:endParaRPr sz="1400" u="none" strike="noStrike" cap="none"/>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244"/>
        <p:cNvGrpSpPr/>
        <p:nvPr/>
      </p:nvGrpSpPr>
      <p:grpSpPr>
        <a:xfrm>
          <a:off x="0" y="0"/>
          <a:ext cx="0" cy="0"/>
          <a:chOff x="0" y="0"/>
          <a:chExt cx="0" cy="0"/>
        </a:xfrm>
      </p:grpSpPr>
      <p:sp>
        <p:nvSpPr>
          <p:cNvPr id="245" name="Google Shape;245;g22af77ad987_2_83"/>
          <p:cNvSpPr txBox="1">
            <a:spLocks noGrp="1"/>
          </p:cNvSpPr>
          <p:nvPr>
            <p:ph type="body" idx="1"/>
          </p:nvPr>
        </p:nvSpPr>
        <p:spPr>
          <a:xfrm>
            <a:off x="457200" y="144300"/>
            <a:ext cx="8229600" cy="4854900"/>
          </a:xfrm>
          <a:prstGeom prst="rect">
            <a:avLst/>
          </a:prstGeom>
          <a:noFill/>
          <a:ln>
            <a:noFill/>
          </a:ln>
        </p:spPr>
        <p:txBody>
          <a:bodyPr spcFirstLastPara="1" wrap="square" lIns="91425" tIns="45700" rIns="91425" bIns="45700" anchor="t" anchorCtr="0">
            <a:normAutofit/>
          </a:bodyPr>
          <a:lstStyle/>
          <a:p>
            <a:pPr marL="0" lvl="0" indent="0" algn="l" rtl="0">
              <a:spcBef>
                <a:spcPts val="240"/>
              </a:spcBef>
              <a:spcAft>
                <a:spcPts val="0"/>
              </a:spcAft>
              <a:buClr>
                <a:schemeClr val="accent4"/>
              </a:buClr>
              <a:buSzPts val="1200"/>
              <a:buFont typeface="Arial"/>
              <a:buNone/>
            </a:pPr>
            <a:endParaRPr sz="2400"/>
          </a:p>
          <a:p>
            <a:pPr marL="227012" lvl="0" indent="-252412" algn="l" rtl="0">
              <a:spcBef>
                <a:spcPts val="520"/>
              </a:spcBef>
              <a:spcAft>
                <a:spcPts val="0"/>
              </a:spcAft>
              <a:buClr>
                <a:schemeClr val="accent4"/>
              </a:buClr>
              <a:buSzPts val="3000"/>
              <a:buChar char="•"/>
            </a:pPr>
            <a:r>
              <a:rPr lang="en-US" sz="3000"/>
              <a:t>Plot y vs x</a:t>
            </a:r>
            <a:endParaRPr sz="3000"/>
          </a:p>
          <a:p>
            <a:pPr marL="227012" lvl="0" indent="0" algn="l" rtl="0">
              <a:spcBef>
                <a:spcPts val="520"/>
              </a:spcBef>
              <a:spcAft>
                <a:spcPts val="0"/>
              </a:spcAft>
              <a:buNone/>
            </a:pPr>
            <a:endParaRPr sz="3000"/>
          </a:p>
          <a:p>
            <a:pPr marL="227012" lvl="0" indent="0" algn="l" rtl="0">
              <a:spcBef>
                <a:spcPts val="520"/>
              </a:spcBef>
              <a:spcAft>
                <a:spcPts val="0"/>
              </a:spcAft>
              <a:buNone/>
            </a:pPr>
            <a:endParaRPr sz="3000"/>
          </a:p>
          <a:p>
            <a:pPr marL="227012" lvl="0" indent="-252412" algn="l" rtl="0">
              <a:spcBef>
                <a:spcPts val="520"/>
              </a:spcBef>
              <a:spcAft>
                <a:spcPts val="0"/>
              </a:spcAft>
              <a:buClr>
                <a:schemeClr val="accent4"/>
              </a:buClr>
              <a:buSzPts val="3000"/>
              <a:buChar char="•"/>
            </a:pPr>
            <a:r>
              <a:rPr lang="en-US" sz="3000"/>
              <a:t>Plot y vs x</a:t>
            </a:r>
            <a:r>
              <a:rPr lang="en-US" sz="3000" baseline="30000"/>
              <a:t>-1</a:t>
            </a:r>
            <a:endParaRPr sz="3000" baseline="30000"/>
          </a:p>
          <a:p>
            <a:pPr marL="227012" lvl="0" indent="0" algn="l" rtl="0">
              <a:spcBef>
                <a:spcPts val="520"/>
              </a:spcBef>
              <a:spcAft>
                <a:spcPts val="0"/>
              </a:spcAft>
              <a:buNone/>
            </a:pPr>
            <a:endParaRPr sz="3000"/>
          </a:p>
          <a:p>
            <a:pPr marL="227012" lvl="0" indent="0" algn="l" rtl="0">
              <a:spcBef>
                <a:spcPts val="520"/>
              </a:spcBef>
              <a:spcAft>
                <a:spcPts val="0"/>
              </a:spcAft>
              <a:buNone/>
            </a:pPr>
            <a:endParaRPr sz="3000"/>
          </a:p>
          <a:p>
            <a:pPr marL="227012" lvl="0" indent="-252412" algn="l" rtl="0">
              <a:spcBef>
                <a:spcPts val="520"/>
              </a:spcBef>
              <a:spcAft>
                <a:spcPts val="0"/>
              </a:spcAft>
              <a:buSzPts val="3000"/>
              <a:buChar char="•"/>
            </a:pPr>
            <a:r>
              <a:rPr lang="en-US" sz="3000"/>
              <a:t>Plot y vs. (x</a:t>
            </a:r>
            <a:r>
              <a:rPr lang="en-US" sz="3000" baseline="30000"/>
              <a:t>2</a:t>
            </a:r>
            <a:r>
              <a:rPr lang="en-US" sz="3000"/>
              <a:t>)</a:t>
            </a:r>
            <a:r>
              <a:rPr lang="en-US" sz="3000" baseline="30000"/>
              <a:t>-1</a:t>
            </a:r>
            <a:endParaRPr sz="3000" baseline="30000"/>
          </a:p>
        </p:txBody>
      </p:sp>
      <p:pic>
        <p:nvPicPr>
          <p:cNvPr id="246" name="Google Shape;246;g22af77ad987_2_83"/>
          <p:cNvPicPr preferRelativeResize="0"/>
          <p:nvPr/>
        </p:nvPicPr>
        <p:blipFill rotWithShape="1">
          <a:blip r:embed="rId3">
            <a:alphaModFix/>
          </a:blip>
          <a:srcRect/>
          <a:stretch/>
        </p:blipFill>
        <p:spPr>
          <a:xfrm>
            <a:off x="5833875" y="144293"/>
            <a:ext cx="1442194" cy="1463039"/>
          </a:xfrm>
          <a:prstGeom prst="rect">
            <a:avLst/>
          </a:prstGeom>
          <a:noFill/>
          <a:ln>
            <a:noFill/>
          </a:ln>
        </p:spPr>
      </p:pic>
      <p:pic>
        <p:nvPicPr>
          <p:cNvPr id="247" name="Google Shape;247;g22af77ad987_2_83"/>
          <p:cNvPicPr preferRelativeResize="0"/>
          <p:nvPr/>
        </p:nvPicPr>
        <p:blipFill rotWithShape="1">
          <a:blip r:embed="rId4">
            <a:alphaModFix/>
          </a:blip>
          <a:srcRect/>
          <a:stretch/>
        </p:blipFill>
        <p:spPr>
          <a:xfrm>
            <a:off x="5828663" y="1919259"/>
            <a:ext cx="1452619" cy="1463039"/>
          </a:xfrm>
          <a:prstGeom prst="rect">
            <a:avLst/>
          </a:prstGeom>
          <a:noFill/>
          <a:ln>
            <a:noFill/>
          </a:ln>
        </p:spPr>
      </p:pic>
      <p:pic>
        <p:nvPicPr>
          <p:cNvPr id="248" name="Google Shape;248;g22af77ad987_2_83"/>
          <p:cNvPicPr preferRelativeResize="0"/>
          <p:nvPr/>
        </p:nvPicPr>
        <p:blipFill rotWithShape="1">
          <a:blip r:embed="rId5">
            <a:alphaModFix/>
          </a:blip>
          <a:srcRect/>
          <a:stretch/>
        </p:blipFill>
        <p:spPr>
          <a:xfrm>
            <a:off x="5829963" y="3535024"/>
            <a:ext cx="1450014" cy="1463039"/>
          </a:xfrm>
          <a:prstGeom prst="rect">
            <a:avLst/>
          </a:prstGeom>
          <a:noFill/>
          <a:ln>
            <a:noFill/>
          </a:ln>
        </p:spPr>
      </p:pic>
      <p:graphicFrame>
        <p:nvGraphicFramePr>
          <p:cNvPr id="249" name="Google Shape;249;g22af77ad987_2_83"/>
          <p:cNvGraphicFramePr/>
          <p:nvPr/>
        </p:nvGraphicFramePr>
        <p:xfrm>
          <a:off x="3185212" y="215373"/>
          <a:ext cx="1973850" cy="1551075"/>
        </p:xfrm>
        <a:graphic>
          <a:graphicData uri="http://schemas.openxmlformats.org/drawingml/2006/table">
            <a:tbl>
              <a:tblPr>
                <a:noFill/>
                <a:tableStyleId>{4E875AC1-8700-45A9-B362-B69FBDF276FF}</a:tableStyleId>
              </a:tblPr>
              <a:tblGrid>
                <a:gridCol w="986925">
                  <a:extLst>
                    <a:ext uri="{9D8B030D-6E8A-4147-A177-3AD203B41FA5}">
                      <a16:colId xmlns:a16="http://schemas.microsoft.com/office/drawing/2014/main" val="20000"/>
                    </a:ext>
                  </a:extLst>
                </a:gridCol>
                <a:gridCol w="986925">
                  <a:extLst>
                    <a:ext uri="{9D8B030D-6E8A-4147-A177-3AD203B41FA5}">
                      <a16:colId xmlns:a16="http://schemas.microsoft.com/office/drawing/2014/main" val="20001"/>
                    </a:ext>
                  </a:extLst>
                </a:gridCol>
              </a:tblGrid>
              <a:tr h="387775">
                <a:tc>
                  <a:txBody>
                    <a:bodyPr/>
                    <a:lstStyle/>
                    <a:p>
                      <a:pPr marL="0" marR="0" lvl="0" indent="0" algn="ctr" rtl="0">
                        <a:spcBef>
                          <a:spcPts val="0"/>
                        </a:spcBef>
                        <a:spcAft>
                          <a:spcPts val="0"/>
                        </a:spcAft>
                        <a:buNone/>
                      </a:pPr>
                      <a:r>
                        <a:rPr lang="en-US" sz="1800" b="1" i="1">
                          <a:solidFill>
                            <a:srgbClr val="FFFFFF"/>
                          </a:solidFill>
                          <a:latin typeface="Times New Roman"/>
                          <a:ea typeface="Times New Roman"/>
                          <a:cs typeface="Times New Roman"/>
                          <a:sym typeface="Times New Roman"/>
                        </a:rPr>
                        <a:t>x</a:t>
                      </a:r>
                      <a:endParaRPr sz="1800" baseline="-25000"/>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spcBef>
                          <a:spcPts val="0"/>
                        </a:spcBef>
                        <a:spcAft>
                          <a:spcPts val="0"/>
                        </a:spcAft>
                        <a:buNone/>
                      </a:pPr>
                      <a:r>
                        <a:rPr lang="en-US" sz="1800" b="1" i="1">
                          <a:solidFill>
                            <a:srgbClr val="FFFFFF"/>
                          </a:solidFill>
                          <a:latin typeface="Times New Roman"/>
                          <a:ea typeface="Times New Roman"/>
                          <a:cs typeface="Times New Roman"/>
                          <a:sym typeface="Times New Roman"/>
                        </a:rPr>
                        <a:t>y</a:t>
                      </a:r>
                      <a:endParaRPr sz="1800" baseline="-25000"/>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290825">
                <a:tc>
                  <a:txBody>
                    <a:bodyPr/>
                    <a:lstStyle/>
                    <a:p>
                      <a:pPr marL="0" marR="0" lvl="0" indent="0" algn="ctr" rtl="0">
                        <a:spcBef>
                          <a:spcPts val="0"/>
                        </a:spcBef>
                        <a:spcAft>
                          <a:spcPts val="0"/>
                        </a:spcAft>
                        <a:buNone/>
                      </a:pPr>
                      <a:r>
                        <a:rPr lang="en-US" sz="1200" b="1" u="none" strike="noStrike" cap="none">
                          <a:latin typeface="Times New Roman"/>
                          <a:ea typeface="Times New Roman"/>
                          <a:cs typeface="Times New Roman"/>
                          <a:sym typeface="Times New Roman"/>
                        </a:rPr>
                        <a:t>1</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u="none" strike="noStrike" cap="none">
                          <a:latin typeface="Times New Roman"/>
                          <a:ea typeface="Times New Roman"/>
                          <a:cs typeface="Times New Roman"/>
                          <a:sym typeface="Times New Roman"/>
                        </a:rPr>
                        <a:t>4 </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r h="290825">
                <a:tc>
                  <a:txBody>
                    <a:bodyPr/>
                    <a:lstStyle/>
                    <a:p>
                      <a:pPr marL="0" marR="0" lvl="0" indent="0" algn="ctr" rtl="0">
                        <a:spcBef>
                          <a:spcPts val="0"/>
                        </a:spcBef>
                        <a:spcAft>
                          <a:spcPts val="0"/>
                        </a:spcAft>
                        <a:buNone/>
                      </a:pPr>
                      <a:r>
                        <a:rPr lang="en-US" sz="1200" b="1" u="none" strike="noStrike" cap="none">
                          <a:latin typeface="Times New Roman"/>
                          <a:ea typeface="Times New Roman"/>
                          <a:cs typeface="Times New Roman"/>
                          <a:sym typeface="Times New Roman"/>
                        </a:rPr>
                        <a:t>2</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u="none" strike="noStrike" cap="none">
                          <a:latin typeface="Times New Roman"/>
                          <a:ea typeface="Times New Roman"/>
                          <a:cs typeface="Times New Roman"/>
                          <a:sym typeface="Times New Roman"/>
                        </a:rPr>
                        <a:t>1</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2"/>
                  </a:ext>
                </a:extLst>
              </a:tr>
              <a:tr h="290825">
                <a:tc>
                  <a:txBody>
                    <a:bodyPr/>
                    <a:lstStyle/>
                    <a:p>
                      <a:pPr marL="0" marR="0" lvl="0" indent="0" algn="ctr" rtl="0">
                        <a:spcBef>
                          <a:spcPts val="0"/>
                        </a:spcBef>
                        <a:spcAft>
                          <a:spcPts val="0"/>
                        </a:spcAft>
                        <a:buNone/>
                      </a:pPr>
                      <a:r>
                        <a:rPr lang="en-US" sz="1200" b="1" u="none" strike="noStrike" cap="none">
                          <a:latin typeface="Times New Roman"/>
                          <a:ea typeface="Times New Roman"/>
                          <a:cs typeface="Times New Roman"/>
                          <a:sym typeface="Times New Roman"/>
                        </a:rPr>
                        <a:t>3</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u="none" strike="noStrike" cap="none">
                          <a:latin typeface="Times New Roman"/>
                          <a:ea typeface="Times New Roman"/>
                          <a:cs typeface="Times New Roman"/>
                          <a:sym typeface="Times New Roman"/>
                        </a:rPr>
                        <a:t>0.44</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3"/>
                  </a:ext>
                </a:extLst>
              </a:tr>
              <a:tr h="290825">
                <a:tc>
                  <a:txBody>
                    <a:bodyPr/>
                    <a:lstStyle/>
                    <a:p>
                      <a:pPr marL="0" marR="0" lvl="0" indent="0" algn="ctr" rtl="0">
                        <a:spcBef>
                          <a:spcPts val="0"/>
                        </a:spcBef>
                        <a:spcAft>
                          <a:spcPts val="0"/>
                        </a:spcAft>
                        <a:buNone/>
                      </a:pPr>
                      <a:r>
                        <a:rPr lang="en-US" sz="1200" b="1" u="none" strike="noStrike" cap="none">
                          <a:latin typeface="Times New Roman"/>
                          <a:ea typeface="Times New Roman"/>
                          <a:cs typeface="Times New Roman"/>
                          <a:sym typeface="Times New Roman"/>
                        </a:rPr>
                        <a:t>4</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u="none" strike="noStrike" cap="none">
                          <a:latin typeface="Times New Roman"/>
                          <a:ea typeface="Times New Roman"/>
                          <a:cs typeface="Times New Roman"/>
                          <a:sym typeface="Times New Roman"/>
                        </a:rPr>
                        <a:t>0.25</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aphicFrame>
        <p:nvGraphicFramePr>
          <p:cNvPr id="250" name="Google Shape;250;g22af77ad987_2_83"/>
          <p:cNvGraphicFramePr/>
          <p:nvPr/>
        </p:nvGraphicFramePr>
        <p:xfrm>
          <a:off x="3185212" y="1919234"/>
          <a:ext cx="1973850" cy="1463095"/>
        </p:xfrm>
        <a:graphic>
          <a:graphicData uri="http://schemas.openxmlformats.org/drawingml/2006/table">
            <a:tbl>
              <a:tblPr>
                <a:noFill/>
                <a:tableStyleId>{4E875AC1-8700-45A9-B362-B69FBDF276FF}</a:tableStyleId>
              </a:tblPr>
              <a:tblGrid>
                <a:gridCol w="986925">
                  <a:extLst>
                    <a:ext uri="{9D8B030D-6E8A-4147-A177-3AD203B41FA5}">
                      <a16:colId xmlns:a16="http://schemas.microsoft.com/office/drawing/2014/main" val="20000"/>
                    </a:ext>
                  </a:extLst>
                </a:gridCol>
                <a:gridCol w="986925">
                  <a:extLst>
                    <a:ext uri="{9D8B030D-6E8A-4147-A177-3AD203B41FA5}">
                      <a16:colId xmlns:a16="http://schemas.microsoft.com/office/drawing/2014/main" val="20001"/>
                    </a:ext>
                  </a:extLst>
                </a:gridCol>
              </a:tblGrid>
              <a:tr h="365775">
                <a:tc>
                  <a:txBody>
                    <a:bodyPr/>
                    <a:lstStyle/>
                    <a:p>
                      <a:pPr marL="0" lvl="0" indent="0" algn="ctr" rtl="0">
                        <a:spcBef>
                          <a:spcPts val="0"/>
                        </a:spcBef>
                        <a:spcAft>
                          <a:spcPts val="0"/>
                        </a:spcAft>
                        <a:buNone/>
                      </a:pPr>
                      <a:r>
                        <a:rPr lang="en-US" sz="1800" b="1" i="1">
                          <a:solidFill>
                            <a:schemeClr val="lt1"/>
                          </a:solidFill>
                          <a:latin typeface="Times New Roman"/>
                          <a:ea typeface="Times New Roman"/>
                          <a:cs typeface="Times New Roman"/>
                          <a:sym typeface="Times New Roman"/>
                        </a:rPr>
                        <a:t>x</a:t>
                      </a:r>
                      <a:r>
                        <a:rPr lang="en-US" sz="1800" b="1" i="1" baseline="30000">
                          <a:solidFill>
                            <a:schemeClr val="lt1"/>
                          </a:solidFill>
                          <a:latin typeface="Times New Roman"/>
                          <a:ea typeface="Times New Roman"/>
                          <a:cs typeface="Times New Roman"/>
                          <a:sym typeface="Times New Roman"/>
                        </a:rPr>
                        <a:t>-1</a:t>
                      </a:r>
                      <a:endParaRPr sz="1800" baseline="30000"/>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lvl="0" indent="0" algn="ctr" rtl="0">
                        <a:spcBef>
                          <a:spcPts val="0"/>
                        </a:spcBef>
                        <a:spcAft>
                          <a:spcPts val="0"/>
                        </a:spcAft>
                        <a:buNone/>
                      </a:pPr>
                      <a:r>
                        <a:rPr lang="en-US" sz="1800" b="1" i="1">
                          <a:solidFill>
                            <a:schemeClr val="lt1"/>
                          </a:solidFill>
                          <a:latin typeface="Times New Roman"/>
                          <a:ea typeface="Times New Roman"/>
                          <a:cs typeface="Times New Roman"/>
                          <a:sym typeface="Times New Roman"/>
                        </a:rPr>
                        <a:t>y</a:t>
                      </a:r>
                      <a:endParaRPr sz="1800" b="1" i="1">
                        <a:solidFill>
                          <a:srgbClr val="FFFFFF"/>
                        </a:solidFill>
                        <a:latin typeface="Times New Roman"/>
                        <a:ea typeface="Times New Roman"/>
                        <a:cs typeface="Times New Roman"/>
                        <a:sym typeface="Times New Roman"/>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274325">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1</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4</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r h="274325">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.5</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1</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2"/>
                  </a:ext>
                </a:extLst>
              </a:tr>
              <a:tr h="274325">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.33</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.44</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3"/>
                  </a:ext>
                </a:extLst>
              </a:tr>
              <a:tr h="274325">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.25</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.25</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aphicFrame>
        <p:nvGraphicFramePr>
          <p:cNvPr id="251" name="Google Shape;251;g22af77ad987_2_83"/>
          <p:cNvGraphicFramePr/>
          <p:nvPr/>
        </p:nvGraphicFramePr>
        <p:xfrm>
          <a:off x="3185212" y="3534999"/>
          <a:ext cx="1973850" cy="1463095"/>
        </p:xfrm>
        <a:graphic>
          <a:graphicData uri="http://schemas.openxmlformats.org/drawingml/2006/table">
            <a:tbl>
              <a:tblPr>
                <a:noFill/>
                <a:tableStyleId>{4E875AC1-8700-45A9-B362-B69FBDF276FF}</a:tableStyleId>
              </a:tblPr>
              <a:tblGrid>
                <a:gridCol w="986925">
                  <a:extLst>
                    <a:ext uri="{9D8B030D-6E8A-4147-A177-3AD203B41FA5}">
                      <a16:colId xmlns:a16="http://schemas.microsoft.com/office/drawing/2014/main" val="20000"/>
                    </a:ext>
                  </a:extLst>
                </a:gridCol>
                <a:gridCol w="986925">
                  <a:extLst>
                    <a:ext uri="{9D8B030D-6E8A-4147-A177-3AD203B41FA5}">
                      <a16:colId xmlns:a16="http://schemas.microsoft.com/office/drawing/2014/main" val="20001"/>
                    </a:ext>
                  </a:extLst>
                </a:gridCol>
              </a:tblGrid>
              <a:tr h="365775">
                <a:tc>
                  <a:txBody>
                    <a:bodyPr/>
                    <a:lstStyle/>
                    <a:p>
                      <a:pPr marL="0" lvl="0" indent="0" algn="ctr" rtl="0">
                        <a:spcBef>
                          <a:spcPts val="0"/>
                        </a:spcBef>
                        <a:spcAft>
                          <a:spcPts val="0"/>
                        </a:spcAft>
                        <a:buNone/>
                      </a:pPr>
                      <a:r>
                        <a:rPr lang="en-US" sz="1800" b="1" i="1">
                          <a:solidFill>
                            <a:schemeClr val="lt1"/>
                          </a:solidFill>
                          <a:latin typeface="Times New Roman"/>
                          <a:ea typeface="Times New Roman"/>
                          <a:cs typeface="Times New Roman"/>
                          <a:sym typeface="Times New Roman"/>
                        </a:rPr>
                        <a:t>(x</a:t>
                      </a:r>
                      <a:r>
                        <a:rPr lang="en-US" sz="1800" b="1" i="1" baseline="30000">
                          <a:solidFill>
                            <a:schemeClr val="lt1"/>
                          </a:solidFill>
                          <a:latin typeface="Times New Roman"/>
                          <a:ea typeface="Times New Roman"/>
                          <a:cs typeface="Times New Roman"/>
                          <a:sym typeface="Times New Roman"/>
                        </a:rPr>
                        <a:t>2</a:t>
                      </a:r>
                      <a:r>
                        <a:rPr lang="en-US" sz="1800" b="1" i="1">
                          <a:solidFill>
                            <a:schemeClr val="lt1"/>
                          </a:solidFill>
                          <a:latin typeface="Times New Roman"/>
                          <a:ea typeface="Times New Roman"/>
                          <a:cs typeface="Times New Roman"/>
                          <a:sym typeface="Times New Roman"/>
                        </a:rPr>
                        <a:t>)</a:t>
                      </a:r>
                      <a:r>
                        <a:rPr lang="en-US" sz="1800" b="1" i="1" baseline="30000">
                          <a:solidFill>
                            <a:schemeClr val="lt1"/>
                          </a:solidFill>
                          <a:latin typeface="Times New Roman"/>
                          <a:ea typeface="Times New Roman"/>
                          <a:cs typeface="Times New Roman"/>
                          <a:sym typeface="Times New Roman"/>
                        </a:rPr>
                        <a:t>-1</a:t>
                      </a:r>
                      <a:endParaRPr sz="1800" b="1" i="1">
                        <a:solidFill>
                          <a:schemeClr val="lt1"/>
                        </a:solidFill>
                        <a:latin typeface="Times New Roman"/>
                        <a:ea typeface="Times New Roman"/>
                        <a:cs typeface="Times New Roman"/>
                        <a:sym typeface="Times New Roman"/>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lvl="0" indent="0" algn="ctr" rtl="0">
                        <a:spcBef>
                          <a:spcPts val="0"/>
                        </a:spcBef>
                        <a:spcAft>
                          <a:spcPts val="0"/>
                        </a:spcAft>
                        <a:buNone/>
                      </a:pPr>
                      <a:r>
                        <a:rPr lang="en-US" sz="1800" b="1" i="1">
                          <a:solidFill>
                            <a:schemeClr val="lt1"/>
                          </a:solidFill>
                          <a:latin typeface="Times New Roman"/>
                          <a:ea typeface="Times New Roman"/>
                          <a:cs typeface="Times New Roman"/>
                          <a:sym typeface="Times New Roman"/>
                        </a:rPr>
                        <a:t>y</a:t>
                      </a:r>
                      <a:endParaRPr sz="1800" b="1" i="1">
                        <a:solidFill>
                          <a:srgbClr val="FFFFFF"/>
                        </a:solidFill>
                        <a:latin typeface="Times New Roman"/>
                        <a:ea typeface="Times New Roman"/>
                        <a:cs typeface="Times New Roman"/>
                        <a:sym typeface="Times New Roman"/>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274325">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1</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4</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r h="274325">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.25</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1</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2"/>
                  </a:ext>
                </a:extLst>
              </a:tr>
              <a:tr h="274325">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.11</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u="none" strike="noStrike" cap="none">
                          <a:latin typeface="Times New Roman"/>
                          <a:ea typeface="Times New Roman"/>
                          <a:cs typeface="Times New Roman"/>
                          <a:sym typeface="Times New Roman"/>
                        </a:rPr>
                        <a:t>.44</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3"/>
                  </a:ext>
                </a:extLst>
              </a:tr>
              <a:tr h="274325">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.06</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b="1">
                          <a:latin typeface="Times New Roman"/>
                          <a:ea typeface="Times New Roman"/>
                          <a:cs typeface="Times New Roman"/>
                          <a:sym typeface="Times New Roman"/>
                        </a:rPr>
                        <a:t>.25</a:t>
                      </a:r>
                      <a:endParaRPr/>
                    </a:p>
                  </a:txBody>
                  <a:tcPr marL="45725" marR="45725" marT="45725" marB="457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4"/>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dirty="0"/>
              <a:t>Work through the gravity simulation handout with a partner.</a:t>
            </a:r>
            <a:endParaRPr dirty="0"/>
          </a:p>
          <a:p>
            <a:pPr lvl="1" algn="l" rtl="0">
              <a:spcBef>
                <a:spcPts val="0"/>
              </a:spcBef>
              <a:spcAft>
                <a:spcPts val="0"/>
              </a:spcAft>
              <a:buSzPts val="2000"/>
              <a:buFont typeface="Wingdings" panose="05000000000000000000" pitchFamily="2" charset="2"/>
              <a:buChar char="§"/>
            </a:pPr>
            <a:r>
              <a:rPr lang="en-US" u="sng" dirty="0">
                <a:hlinkClick r:id="rId3"/>
              </a:rPr>
              <a:t>https://phet.colorado.edu/en/simulations/gravity-force-lab</a:t>
            </a:r>
            <a:endParaRPr dirty="0"/>
          </a:p>
        </p:txBody>
      </p:sp>
      <p:sp>
        <p:nvSpPr>
          <p:cNvPr id="257" name="Google Shape;257;p1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Gravity Simulation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5"/>
          <p:cNvSpPr txBox="1">
            <a:spLocks noGrp="1"/>
          </p:cNvSpPr>
          <p:nvPr>
            <p:ph type="body" idx="1"/>
          </p:nvPr>
        </p:nvSpPr>
        <p:spPr>
          <a:xfrm>
            <a:off x="250850" y="902750"/>
            <a:ext cx="8436000" cy="37119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dirty="0"/>
              <a:t>Write the equation you came up with in number 7 on a sticky note, and stick it on the wall.</a:t>
            </a:r>
            <a:endParaRPr dirty="0"/>
          </a:p>
          <a:p>
            <a:pPr marL="457200" lvl="0" indent="-393700" algn="l" rtl="0">
              <a:lnSpc>
                <a:spcPct val="100000"/>
              </a:lnSpc>
              <a:spcBef>
                <a:spcPts val="520"/>
              </a:spcBef>
              <a:spcAft>
                <a:spcPts val="0"/>
              </a:spcAft>
              <a:buSzPts val="2600"/>
              <a:buChar char="•"/>
            </a:pPr>
            <a:r>
              <a:rPr lang="en-US" dirty="0"/>
              <a:t>The first group just puts their sticky note up. Every new group needs to read what is already posted. </a:t>
            </a:r>
            <a:endParaRPr dirty="0"/>
          </a:p>
          <a:p>
            <a:pPr marL="914400" lvl="1" indent="-393700" algn="l" rtl="0">
              <a:lnSpc>
                <a:spcPct val="100000"/>
              </a:lnSpc>
              <a:spcBef>
                <a:spcPts val="520"/>
              </a:spcBef>
              <a:spcAft>
                <a:spcPts val="0"/>
              </a:spcAft>
              <a:buSzPct val="100000"/>
              <a:buFont typeface="Wingdings" panose="05000000000000000000" pitchFamily="2" charset="2"/>
              <a:buChar char="§"/>
            </a:pPr>
            <a:r>
              <a:rPr lang="en-US" dirty="0"/>
              <a:t>If it agrees with one of the equations that is already posted, put the sticky note in the same column right above it. </a:t>
            </a:r>
            <a:endParaRPr dirty="0"/>
          </a:p>
          <a:p>
            <a:pPr marL="914400" lvl="1" indent="-393700" algn="l" rtl="0">
              <a:lnSpc>
                <a:spcPct val="100000"/>
              </a:lnSpc>
              <a:spcBef>
                <a:spcPts val="520"/>
              </a:spcBef>
              <a:spcAft>
                <a:spcPts val="0"/>
              </a:spcAft>
              <a:buSzPct val="100000"/>
              <a:buFont typeface="Wingdings" panose="05000000000000000000" pitchFamily="2" charset="2"/>
              <a:buChar char="§"/>
            </a:pPr>
            <a:r>
              <a:rPr lang="en-US" dirty="0"/>
              <a:t>If it is a different equation, start a new column.</a:t>
            </a:r>
            <a:endParaRPr dirty="0"/>
          </a:p>
        </p:txBody>
      </p:sp>
      <p:sp>
        <p:nvSpPr>
          <p:cNvPr id="263" name="Google Shape;263;p15"/>
          <p:cNvSpPr txBox="1">
            <a:spLocks noGrp="1"/>
          </p:cNvSpPr>
          <p:nvPr>
            <p:ph type="title"/>
          </p:nvPr>
        </p:nvSpPr>
        <p:spPr>
          <a:xfrm>
            <a:off x="457200" y="307249"/>
            <a:ext cx="8229600" cy="546900"/>
          </a:xfrm>
          <a:prstGeom prst="rect">
            <a:avLst/>
          </a:prstGeom>
          <a:noFill/>
          <a:ln>
            <a:noFill/>
          </a:ln>
        </p:spPr>
        <p:txBody>
          <a:bodyPr spcFirstLastPara="1" wrap="square" lIns="0" tIns="45700" rIns="0" bIns="0" anchor="b" anchorCtr="0">
            <a:normAutofit fontScale="90000"/>
          </a:bodyPr>
          <a:lstStyle/>
          <a:p>
            <a:pPr marL="0" lvl="0" indent="0" algn="l" rtl="0">
              <a:lnSpc>
                <a:spcPct val="100000"/>
              </a:lnSpc>
              <a:spcBef>
                <a:spcPts val="0"/>
              </a:spcBef>
              <a:spcAft>
                <a:spcPts val="0"/>
              </a:spcAft>
              <a:buClr>
                <a:schemeClr val="dk1"/>
              </a:buClr>
              <a:buSzPct val="30554"/>
              <a:buFont typeface="Arial"/>
              <a:buNone/>
            </a:pPr>
            <a:r>
              <a:rPr lang="en-US"/>
              <a:t>Gravity Simulation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6"/>
          <p:cNvSpPr txBox="1">
            <a:spLocks noGrp="1"/>
          </p:cNvSpPr>
          <p:nvPr>
            <p:ph type="body" idx="1"/>
          </p:nvPr>
        </p:nvSpPr>
        <p:spPr>
          <a:xfrm>
            <a:off x="457200" y="1293750"/>
            <a:ext cx="5088300" cy="34500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a:t>Complete the assigned question on the Newton’s Law of Gravity handout.</a:t>
            </a:r>
            <a:endParaRPr/>
          </a:p>
          <a:p>
            <a:pPr marL="457200" lvl="0" indent="0" algn="l" rtl="0">
              <a:lnSpc>
                <a:spcPct val="100000"/>
              </a:lnSpc>
              <a:spcBef>
                <a:spcPts val="520"/>
              </a:spcBef>
              <a:spcAft>
                <a:spcPts val="0"/>
              </a:spcAft>
              <a:buNone/>
            </a:pPr>
            <a:endParaRPr/>
          </a:p>
          <a:p>
            <a:pPr marL="457200" lvl="0" indent="-393700" algn="l" rtl="0">
              <a:lnSpc>
                <a:spcPct val="100000"/>
              </a:lnSpc>
              <a:spcBef>
                <a:spcPts val="520"/>
              </a:spcBef>
              <a:spcAft>
                <a:spcPts val="0"/>
              </a:spcAft>
              <a:buSzPts val="2600"/>
              <a:buChar char="•"/>
            </a:pPr>
            <a:r>
              <a:rPr lang="en-US"/>
              <a:t>Divide into pairs to solve the question assigned to your group.</a:t>
            </a:r>
            <a:endParaRPr/>
          </a:p>
          <a:p>
            <a:pPr marL="0" lvl="0" indent="0" algn="l" rtl="0">
              <a:lnSpc>
                <a:spcPct val="100000"/>
              </a:lnSpc>
              <a:spcBef>
                <a:spcPts val="520"/>
              </a:spcBef>
              <a:spcAft>
                <a:spcPts val="0"/>
              </a:spcAft>
              <a:buSzPts val="2600"/>
              <a:buNone/>
            </a:pPr>
            <a:endParaRPr/>
          </a:p>
        </p:txBody>
      </p:sp>
      <p:sp>
        <p:nvSpPr>
          <p:cNvPr id="269" name="Google Shape;269;p16"/>
          <p:cNvSpPr txBox="1">
            <a:spLocks noGrp="1"/>
          </p:cNvSpPr>
          <p:nvPr>
            <p:ph type="title"/>
          </p:nvPr>
        </p:nvSpPr>
        <p:spPr>
          <a:xfrm>
            <a:off x="457200" y="307250"/>
            <a:ext cx="8229600" cy="7638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Newton’s Law of Gravitation</a:t>
            </a:r>
            <a:endParaRPr/>
          </a:p>
        </p:txBody>
      </p:sp>
      <p:pic>
        <p:nvPicPr>
          <p:cNvPr id="270" name="Google Shape;270;p16"/>
          <p:cNvPicPr preferRelativeResize="0"/>
          <p:nvPr/>
        </p:nvPicPr>
        <p:blipFill>
          <a:blip r:embed="rId3">
            <a:alphaModFix/>
          </a:blip>
          <a:stretch>
            <a:fillRect/>
          </a:stretch>
        </p:blipFill>
        <p:spPr>
          <a:xfrm>
            <a:off x="5629852" y="1371675"/>
            <a:ext cx="3190146" cy="22296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17"/>
          <p:cNvSpPr txBox="1">
            <a:spLocks noGrp="1"/>
          </p:cNvSpPr>
          <p:nvPr>
            <p:ph type="body" idx="1"/>
          </p:nvPr>
        </p:nvSpPr>
        <p:spPr>
          <a:xfrm>
            <a:off x="3691275" y="1255525"/>
            <a:ext cx="3790200" cy="3434100"/>
          </a:xfrm>
          <a:prstGeom prst="rect">
            <a:avLst/>
          </a:prstGeom>
          <a:noFill/>
          <a:ln>
            <a:noFill/>
          </a:ln>
        </p:spPr>
        <p:txBody>
          <a:bodyPr spcFirstLastPara="1" wrap="square" lIns="91425" tIns="45700" rIns="91425" bIns="45700" anchor="t" anchorCtr="0">
            <a:normAutofit fontScale="92500" lnSpcReduction="10000"/>
          </a:bodyPr>
          <a:lstStyle/>
          <a:p>
            <a:pPr marL="457200" lvl="0" indent="-381317" algn="l" rtl="0">
              <a:lnSpc>
                <a:spcPct val="100000"/>
              </a:lnSpc>
              <a:spcBef>
                <a:spcPts val="0"/>
              </a:spcBef>
              <a:spcAft>
                <a:spcPts val="0"/>
              </a:spcAft>
              <a:buSzPct val="100000"/>
              <a:buChar char="•"/>
            </a:pPr>
            <a:r>
              <a:rPr lang="en-US"/>
              <a:t>Each group has all of the responses for a different question to review and build consensus about what the correct answer should be.</a:t>
            </a:r>
            <a:endParaRPr/>
          </a:p>
          <a:p>
            <a:pPr marL="0" lvl="0" indent="0" algn="l" rtl="0">
              <a:lnSpc>
                <a:spcPct val="100000"/>
              </a:lnSpc>
              <a:spcBef>
                <a:spcPts val="0"/>
              </a:spcBef>
              <a:spcAft>
                <a:spcPts val="0"/>
              </a:spcAft>
              <a:buClr>
                <a:schemeClr val="dk1"/>
              </a:buClr>
              <a:buSzPct val="61110"/>
              <a:buFont typeface="Arial"/>
              <a:buNone/>
            </a:pPr>
            <a:endParaRPr sz="1800"/>
          </a:p>
          <a:p>
            <a:pPr marL="457200" lvl="0" indent="-381317" algn="l" rtl="0">
              <a:lnSpc>
                <a:spcPct val="100000"/>
              </a:lnSpc>
              <a:spcBef>
                <a:spcPts val="0"/>
              </a:spcBef>
              <a:spcAft>
                <a:spcPts val="0"/>
              </a:spcAft>
              <a:buSzPct val="100000"/>
              <a:buChar char="•"/>
            </a:pPr>
            <a:r>
              <a:rPr lang="en-US"/>
              <a:t>Choose one person from the group to present the solution to the class.</a:t>
            </a:r>
            <a:endParaRPr/>
          </a:p>
        </p:txBody>
      </p:sp>
      <p:sp>
        <p:nvSpPr>
          <p:cNvPr id="276" name="Google Shape;276;p1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Newton’s Law of Gravitation</a:t>
            </a:r>
            <a:endParaRPr/>
          </a:p>
        </p:txBody>
      </p:sp>
      <p:graphicFrame>
        <p:nvGraphicFramePr>
          <p:cNvPr id="277" name="Google Shape;277;p17"/>
          <p:cNvGraphicFramePr/>
          <p:nvPr/>
        </p:nvGraphicFramePr>
        <p:xfrm>
          <a:off x="498900" y="1345850"/>
          <a:ext cx="2964275" cy="2986830"/>
        </p:xfrm>
        <a:graphic>
          <a:graphicData uri="http://schemas.openxmlformats.org/drawingml/2006/table">
            <a:tbl>
              <a:tblPr>
                <a:noFill/>
                <a:tableStyleId>{C1C6C260-ADC1-41B7-A98A-A7C9C85FFB95}</a:tableStyleId>
              </a:tblPr>
              <a:tblGrid>
                <a:gridCol w="1451375">
                  <a:extLst>
                    <a:ext uri="{9D8B030D-6E8A-4147-A177-3AD203B41FA5}">
                      <a16:colId xmlns:a16="http://schemas.microsoft.com/office/drawing/2014/main" val="20000"/>
                    </a:ext>
                  </a:extLst>
                </a:gridCol>
                <a:gridCol w="1512900">
                  <a:extLst>
                    <a:ext uri="{9D8B030D-6E8A-4147-A177-3AD203B41FA5}">
                      <a16:colId xmlns:a16="http://schemas.microsoft.com/office/drawing/2014/main" val="20001"/>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Originally Assigned</a:t>
                      </a:r>
                      <a:endParaRPr sz="1400" u="none" strike="noStrike" cap="none">
                        <a:solidFill>
                          <a:schemeClr val="lt1"/>
                        </a:solidFill>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Build Consensus On</a:t>
                      </a:r>
                      <a:endParaRPr sz="1400" u="none" strike="noStrike" cap="none">
                        <a:solidFill>
                          <a:schemeClr val="lt1"/>
                        </a:solidFill>
                      </a:endParaRPr>
                    </a:p>
                  </a:txBody>
                  <a:tcPr marL="91425" marR="91425" marT="91425" marB="91425">
                    <a:lnL w="9525" cap="flat" cmpd="sng">
                      <a:solidFill>
                        <a:srgbClr val="FFFFFF"/>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381000">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1</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chemeClr val="accent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2</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accent2"/>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2 </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3</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3</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4</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4</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5</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5</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6</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6</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Question 1</a:t>
                      </a:r>
                      <a:endParaRPr sz="1400" u="none" strike="noStrike" cap="none"/>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g22af77ad987_1_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63500" lvl="0" indent="0" algn="l" rtl="0">
              <a:lnSpc>
                <a:spcPct val="115000"/>
              </a:lnSpc>
              <a:spcBef>
                <a:spcPts val="0"/>
              </a:spcBef>
              <a:spcAft>
                <a:spcPts val="0"/>
              </a:spcAft>
              <a:buSzPts val="2600"/>
              <a:buNone/>
            </a:pPr>
            <a:r>
              <a:rPr lang="en-US" dirty="0"/>
              <a:t>1) As you watch two videos, use the “I Notice / I Wonder” table on the Determining the Gravitational Constant handout to reflect on the content.</a:t>
            </a:r>
            <a:endParaRPr dirty="0"/>
          </a:p>
          <a:p>
            <a:pPr marL="457200" lvl="0" indent="-393700" algn="l" rtl="0">
              <a:lnSpc>
                <a:spcPct val="115000"/>
              </a:lnSpc>
              <a:spcBef>
                <a:spcPts val="0"/>
              </a:spcBef>
              <a:spcAft>
                <a:spcPts val="0"/>
              </a:spcAft>
              <a:buSzPts val="2600"/>
              <a:buChar char="•"/>
            </a:pPr>
            <a:r>
              <a:rPr lang="en-US" dirty="0"/>
              <a:t>Think about how Henry Cavendish applied Newton’s Law of Gravitation to measure the gravitational constant using a torsional balance in 1798.</a:t>
            </a:r>
            <a:endParaRPr dirty="0"/>
          </a:p>
          <a:p>
            <a:pPr marL="0" lvl="0" indent="0" algn="l" rtl="0">
              <a:spcBef>
                <a:spcPts val="520"/>
              </a:spcBef>
              <a:spcAft>
                <a:spcPts val="0"/>
              </a:spcAft>
              <a:buNone/>
            </a:pPr>
            <a:endParaRPr dirty="0"/>
          </a:p>
        </p:txBody>
      </p:sp>
      <p:sp>
        <p:nvSpPr>
          <p:cNvPr id="283" name="Google Shape;283;g22af77ad987_1_0"/>
          <p:cNvSpPr txBox="1">
            <a:spLocks noGrp="1"/>
          </p:cNvSpPr>
          <p:nvPr>
            <p:ph type="title"/>
          </p:nvPr>
        </p:nvSpPr>
        <p:spPr>
          <a:xfrm>
            <a:off x="457200" y="307250"/>
            <a:ext cx="8229600" cy="7161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Finding the Gravitational Constant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g22af77ad987_1_5"/>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ctr" rtl="0">
              <a:lnSpc>
                <a:spcPct val="115000"/>
              </a:lnSpc>
              <a:spcBef>
                <a:spcPts val="0"/>
              </a:spcBef>
              <a:spcAft>
                <a:spcPts val="0"/>
              </a:spcAft>
              <a:buClr>
                <a:schemeClr val="dk1"/>
              </a:buClr>
              <a:buSzPts val="1100"/>
              <a:buFont typeface="Arial"/>
              <a:buNone/>
            </a:pPr>
            <a:r>
              <a:rPr lang="en-US" sz="1200" u="sng">
                <a:hlinkClick r:id="rId3"/>
              </a:rPr>
              <a:t>https://www.youtube.com/watch?v=4wt0135G8kM&amp;t=38s</a:t>
            </a:r>
            <a:endParaRPr sz="1200" u="sng"/>
          </a:p>
          <a:p>
            <a:pPr marL="0" lvl="0" indent="0" algn="l" rtl="0">
              <a:spcBef>
                <a:spcPts val="520"/>
              </a:spcBef>
              <a:spcAft>
                <a:spcPts val="0"/>
              </a:spcAft>
              <a:buNone/>
            </a:pPr>
            <a:endParaRPr sz="1200"/>
          </a:p>
        </p:txBody>
      </p:sp>
      <p:sp>
        <p:nvSpPr>
          <p:cNvPr id="289" name="Google Shape;289;g22af77ad987_1_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Clr>
                <a:schemeClr val="dk1"/>
              </a:buClr>
              <a:buSzPts val="1100"/>
              <a:buFont typeface="Arial"/>
              <a:buNone/>
            </a:pPr>
            <a:r>
              <a:rPr lang="en-US"/>
              <a:t>Finding the Gravitational Constant</a:t>
            </a:r>
            <a:endParaRPr/>
          </a:p>
        </p:txBody>
      </p:sp>
      <p:sp>
        <p:nvSpPr>
          <p:cNvPr id="290" name="Google Shape;290;g22af77ad987_1_5"/>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200" u="sng">
              <a:solidFill>
                <a:srgbClr val="0563C1"/>
              </a:solidFill>
              <a:latin typeface="Calibri"/>
              <a:ea typeface="Calibri"/>
              <a:cs typeface="Calibri"/>
              <a:sym typeface="Calibri"/>
            </a:endParaRPr>
          </a:p>
        </p:txBody>
      </p:sp>
      <p:pic>
        <p:nvPicPr>
          <p:cNvPr id="291" name="Google Shape;291;g22af77ad987_1_5"/>
          <p:cNvPicPr preferRelativeResize="0"/>
          <p:nvPr/>
        </p:nvPicPr>
        <p:blipFill>
          <a:blip r:embed="rId4">
            <a:alphaModFix/>
          </a:blip>
          <a:stretch>
            <a:fillRect/>
          </a:stretch>
        </p:blipFill>
        <p:spPr>
          <a:xfrm>
            <a:off x="2509250" y="1371200"/>
            <a:ext cx="4125500" cy="25661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g22af77ad987_1_11"/>
          <p:cNvSpPr txBox="1">
            <a:spLocks noGrp="1"/>
          </p:cNvSpPr>
          <p:nvPr>
            <p:ph type="body" idx="1"/>
          </p:nvPr>
        </p:nvSpPr>
        <p:spPr>
          <a:xfrm>
            <a:off x="457200" y="1268402"/>
            <a:ext cx="8229600" cy="3434100"/>
          </a:xfrm>
          <a:prstGeom prst="rect">
            <a:avLst/>
          </a:prstGeom>
        </p:spPr>
        <p:txBody>
          <a:bodyPr spcFirstLastPara="1" wrap="square" lIns="91425" tIns="45700" rIns="91425" bIns="45700" anchor="t" anchorCtr="0">
            <a:normAutofit lnSpcReduction="10000"/>
          </a:bodyPr>
          <a:lstStyle/>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ctr" rtl="0">
              <a:lnSpc>
                <a:spcPct val="115000"/>
              </a:lnSpc>
              <a:spcBef>
                <a:spcPts val="0"/>
              </a:spcBef>
              <a:spcAft>
                <a:spcPts val="0"/>
              </a:spcAft>
              <a:buClr>
                <a:schemeClr val="dk1"/>
              </a:buClr>
              <a:buSzPts val="1100"/>
              <a:buFont typeface="Arial"/>
              <a:buNone/>
            </a:pPr>
            <a:r>
              <a:rPr lang="en-US" sz="1200" u="sng">
                <a:hlinkClick r:id="rId3"/>
              </a:rPr>
              <a:t>https://www.fourmilab.ch/gravitation/foobar/videos/foobar1.webm</a:t>
            </a:r>
            <a:endParaRPr sz="1200" u="sng"/>
          </a:p>
          <a:p>
            <a:pPr marL="0" lvl="0" indent="0" algn="l" rtl="0">
              <a:spcBef>
                <a:spcPts val="520"/>
              </a:spcBef>
              <a:spcAft>
                <a:spcPts val="0"/>
              </a:spcAft>
              <a:buNone/>
            </a:pPr>
            <a:endParaRPr/>
          </a:p>
        </p:txBody>
      </p:sp>
      <p:sp>
        <p:nvSpPr>
          <p:cNvPr id="297" name="Google Shape;297;g22af77ad987_1_11"/>
          <p:cNvSpPr txBox="1">
            <a:spLocks noGrp="1"/>
          </p:cNvSpPr>
          <p:nvPr>
            <p:ph type="title"/>
          </p:nvPr>
        </p:nvSpPr>
        <p:spPr>
          <a:xfrm>
            <a:off x="457200" y="473099"/>
            <a:ext cx="8229600" cy="6915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Clr>
                <a:schemeClr val="dk1"/>
              </a:buClr>
              <a:buSzPct val="30555"/>
              <a:buFont typeface="Arial"/>
              <a:buNone/>
            </a:pPr>
            <a:r>
              <a:rPr lang="en-US"/>
              <a:t>Finding the Gravitational Constant</a:t>
            </a:r>
            <a:endParaRPr/>
          </a:p>
          <a:p>
            <a:pPr marL="0" lvl="0" indent="0" algn="l" rtl="0">
              <a:spcBef>
                <a:spcPts val="0"/>
              </a:spcBef>
              <a:spcAft>
                <a:spcPts val="0"/>
              </a:spcAft>
              <a:buNone/>
            </a:pPr>
            <a:endParaRPr/>
          </a:p>
        </p:txBody>
      </p:sp>
      <p:pic>
        <p:nvPicPr>
          <p:cNvPr id="298" name="Google Shape;298;g22af77ad987_1_11"/>
          <p:cNvPicPr preferRelativeResize="0"/>
          <p:nvPr/>
        </p:nvPicPr>
        <p:blipFill>
          <a:blip r:embed="rId4">
            <a:alphaModFix/>
          </a:blip>
          <a:stretch>
            <a:fillRect/>
          </a:stretch>
        </p:blipFill>
        <p:spPr>
          <a:xfrm>
            <a:off x="2952088" y="995236"/>
            <a:ext cx="3239825" cy="2573875"/>
          </a:xfrm>
          <a:prstGeom prst="rect">
            <a:avLst/>
          </a:prstGeom>
          <a:noFill/>
          <a:ln>
            <a:noFill/>
          </a:ln>
        </p:spPr>
      </p:pic>
      <p:sp>
        <p:nvSpPr>
          <p:cNvPr id="299" name="Google Shape;299;g22af77ad987_1_11"/>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200" u="sng">
              <a:solidFill>
                <a:srgbClr val="0563C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g22af77ad987_1_24"/>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dirty="0">
                <a:solidFill>
                  <a:srgbClr val="000000"/>
                </a:solidFill>
              </a:rPr>
              <a:t>Individually Answer:</a:t>
            </a:r>
            <a:endParaRPr dirty="0">
              <a:solidFill>
                <a:srgbClr val="000000"/>
              </a:solidFill>
            </a:endParaRPr>
          </a:p>
          <a:p>
            <a:pPr marL="0" lvl="0" indent="0" algn="l" rtl="0">
              <a:spcBef>
                <a:spcPts val="0"/>
              </a:spcBef>
              <a:spcAft>
                <a:spcPts val="0"/>
              </a:spcAft>
              <a:buNone/>
            </a:pPr>
            <a:endParaRPr dirty="0">
              <a:solidFill>
                <a:srgbClr val="000000"/>
              </a:solidFill>
            </a:endParaRPr>
          </a:p>
          <a:p>
            <a:pPr marL="0" lvl="0" indent="0" algn="l" rtl="0">
              <a:spcBef>
                <a:spcPts val="0"/>
              </a:spcBef>
              <a:spcAft>
                <a:spcPts val="0"/>
              </a:spcAft>
              <a:buNone/>
            </a:pPr>
            <a:r>
              <a:rPr lang="en-US" dirty="0">
                <a:solidFill>
                  <a:srgbClr val="000000"/>
                </a:solidFill>
              </a:rPr>
              <a:t>2) Using the data table on </a:t>
            </a:r>
            <a:r>
              <a:rPr lang="en-US" dirty="0"/>
              <a:t>the Gravitational Constant handout </a:t>
            </a:r>
            <a:r>
              <a:rPr lang="en-US" dirty="0">
                <a:solidFill>
                  <a:srgbClr val="000000"/>
                </a:solidFill>
              </a:rPr>
              <a:t>and Newton’s Universal Law of Gravity, decide what should be graphed on the x and y axis to make a linear graph and show how the slope of that graph can be used to help you calculate the Gravitational constant, G.</a:t>
            </a:r>
            <a:endParaRPr dirty="0"/>
          </a:p>
        </p:txBody>
      </p:sp>
      <p:sp>
        <p:nvSpPr>
          <p:cNvPr id="305" name="Google Shape;305;g22af77ad987_1_2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Clr>
                <a:schemeClr val="dk1"/>
              </a:buClr>
              <a:buSzPts val="1100"/>
              <a:buFont typeface="Arial"/>
              <a:buNone/>
            </a:pPr>
            <a:r>
              <a:rPr lang="en-US"/>
              <a:t>Finding the Gravitational Constant</a:t>
            </a:r>
            <a:endParaRPr/>
          </a:p>
        </p:txBody>
      </p:sp>
      <p:sp>
        <p:nvSpPr>
          <p:cNvPr id="306" name="Google Shape;306;g22af77ad987_1_24"/>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
          <p:cNvSpPr txBox="1">
            <a:spLocks noGrp="1"/>
          </p:cNvSpPr>
          <p:nvPr>
            <p:ph type="ctrTitle"/>
          </p:nvPr>
        </p:nvSpPr>
        <p:spPr>
          <a:xfrm>
            <a:off x="465100" y="1007600"/>
            <a:ext cx="8390400"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More Attractive Than You Think</a:t>
            </a:r>
            <a:endParaRPr/>
          </a:p>
        </p:txBody>
      </p:sp>
      <p:sp>
        <p:nvSpPr>
          <p:cNvPr id="181" name="Google Shape;181;p2"/>
          <p:cNvSpPr txBox="1">
            <a:spLocks noGrp="1"/>
          </p:cNvSpPr>
          <p:nvPr>
            <p:ph type="subTitle" idx="1"/>
          </p:nvPr>
        </p:nvSpPr>
        <p:spPr>
          <a:xfrm>
            <a:off x="519825" y="2400300"/>
            <a:ext cx="7979400" cy="1314600"/>
          </a:xfrm>
          <a:prstGeom prst="rect">
            <a:avLst/>
          </a:prstGeom>
          <a:noFill/>
          <a:ln>
            <a:noFill/>
          </a:ln>
        </p:spPr>
        <p:txBody>
          <a:bodyPr spcFirstLastPara="1" wrap="square" lIns="0" tIns="45700" rIns="18275" bIns="45700" anchor="t" anchorCtr="0">
            <a:normAutofit/>
          </a:bodyPr>
          <a:lstStyle/>
          <a:p>
            <a:pPr marL="0" marR="34289" lvl="0" indent="0" algn="l" rtl="0">
              <a:lnSpc>
                <a:spcPct val="100000"/>
              </a:lnSpc>
              <a:spcBef>
                <a:spcPts val="0"/>
              </a:spcBef>
              <a:spcAft>
                <a:spcPts val="0"/>
              </a:spcAft>
              <a:buSzPts val="2600"/>
              <a:buNone/>
            </a:pPr>
            <a:r>
              <a:rPr lang="en-US"/>
              <a:t>Newton’s Law of Gravitation</a:t>
            </a:r>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g2557c29c584_0_11"/>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dirty="0">
                <a:solidFill>
                  <a:srgbClr val="000000"/>
                </a:solidFill>
              </a:rPr>
              <a:t>With a Partner Answer:</a:t>
            </a:r>
            <a:endParaRPr dirty="0">
              <a:solidFill>
                <a:srgbClr val="000000"/>
              </a:solidFill>
            </a:endParaRPr>
          </a:p>
          <a:p>
            <a:pPr marL="0" lvl="0" indent="0" algn="l" rtl="0">
              <a:spcBef>
                <a:spcPts val="0"/>
              </a:spcBef>
              <a:spcAft>
                <a:spcPts val="0"/>
              </a:spcAft>
              <a:buNone/>
            </a:pPr>
            <a:endParaRPr dirty="0">
              <a:solidFill>
                <a:srgbClr val="000000"/>
              </a:solidFill>
            </a:endParaRPr>
          </a:p>
          <a:p>
            <a:pPr marL="0" lvl="0" indent="0" algn="l" rtl="0">
              <a:spcBef>
                <a:spcPts val="0"/>
              </a:spcBef>
              <a:spcAft>
                <a:spcPts val="0"/>
              </a:spcAft>
              <a:buNone/>
            </a:pPr>
            <a:r>
              <a:rPr lang="en-US" dirty="0">
                <a:solidFill>
                  <a:srgbClr val="000000"/>
                </a:solidFill>
              </a:rPr>
              <a:t>3) Using the data table on </a:t>
            </a:r>
            <a:r>
              <a:rPr lang="en-US" dirty="0"/>
              <a:t>the Gravitational Constant handout </a:t>
            </a:r>
            <a:r>
              <a:rPr lang="en-US" dirty="0">
                <a:solidFill>
                  <a:srgbClr val="000000"/>
                </a:solidFill>
              </a:rPr>
              <a:t>and Newton’s Universal Law of Gravity, decide what should be graphed on the x and y axis to make a linear graph and show how the slope of that graph can be used to help you calculate the Gravitational constant, G.</a:t>
            </a:r>
            <a:endParaRPr dirty="0"/>
          </a:p>
        </p:txBody>
      </p:sp>
      <p:sp>
        <p:nvSpPr>
          <p:cNvPr id="312" name="Google Shape;312;g2557c29c584_0_1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Clr>
                <a:schemeClr val="dk1"/>
              </a:buClr>
              <a:buSzPts val="1100"/>
              <a:buFont typeface="Arial"/>
              <a:buNone/>
            </a:pPr>
            <a:r>
              <a:rPr lang="en-US"/>
              <a:t>Finding the Gravitational Constant</a:t>
            </a:r>
            <a:endParaRPr/>
          </a:p>
        </p:txBody>
      </p:sp>
      <p:sp>
        <p:nvSpPr>
          <p:cNvPr id="313" name="Google Shape;313;g2557c29c584_0_11"/>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g2557c29c584_0_17"/>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dirty="0">
                <a:solidFill>
                  <a:srgbClr val="000000"/>
                </a:solidFill>
              </a:rPr>
              <a:t>As a class answer:</a:t>
            </a:r>
            <a:endParaRPr dirty="0">
              <a:solidFill>
                <a:srgbClr val="000000"/>
              </a:solidFill>
            </a:endParaRPr>
          </a:p>
          <a:p>
            <a:pPr marL="0" lvl="0" indent="0" algn="l" rtl="0">
              <a:spcBef>
                <a:spcPts val="0"/>
              </a:spcBef>
              <a:spcAft>
                <a:spcPts val="0"/>
              </a:spcAft>
              <a:buNone/>
            </a:pPr>
            <a:endParaRPr dirty="0">
              <a:solidFill>
                <a:srgbClr val="000000"/>
              </a:solidFill>
            </a:endParaRPr>
          </a:p>
          <a:p>
            <a:pPr marL="0" lvl="0" indent="0" algn="l" rtl="0">
              <a:spcBef>
                <a:spcPts val="0"/>
              </a:spcBef>
              <a:spcAft>
                <a:spcPts val="0"/>
              </a:spcAft>
              <a:buNone/>
            </a:pPr>
            <a:r>
              <a:rPr lang="en-US" dirty="0">
                <a:solidFill>
                  <a:srgbClr val="000000"/>
                </a:solidFill>
              </a:rPr>
              <a:t>4) Using the data table on </a:t>
            </a:r>
            <a:r>
              <a:rPr lang="en-US" dirty="0"/>
              <a:t>the Gravitational Constant handout </a:t>
            </a:r>
            <a:r>
              <a:rPr lang="en-US" dirty="0">
                <a:solidFill>
                  <a:srgbClr val="000000"/>
                </a:solidFill>
              </a:rPr>
              <a:t>and Newton’s Universal Law of Gravity, decide what should be graphed on the x and y axis to make a linear graph and show how the slope of that graph can be used to help you calculate the Gravitational constant, G.</a:t>
            </a:r>
            <a:endParaRPr dirty="0"/>
          </a:p>
        </p:txBody>
      </p:sp>
      <p:sp>
        <p:nvSpPr>
          <p:cNvPr id="319" name="Google Shape;319;g2557c29c584_0_1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Clr>
                <a:schemeClr val="dk1"/>
              </a:buClr>
              <a:buSzPts val="1100"/>
              <a:buFont typeface="Arial"/>
              <a:buNone/>
            </a:pPr>
            <a:r>
              <a:rPr lang="en-US"/>
              <a:t>Finding the Gravitational Constant</a:t>
            </a:r>
            <a:endParaRPr/>
          </a:p>
        </p:txBody>
      </p:sp>
      <p:sp>
        <p:nvSpPr>
          <p:cNvPr id="320" name="Google Shape;320;g2557c29c584_0_17"/>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g2557c29c584_0_1"/>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a:t>With a partner answer the following questions on your Gravitational Constant handout.</a:t>
            </a:r>
            <a:endParaRPr/>
          </a:p>
          <a:p>
            <a:pPr marL="0" lvl="0" indent="0" algn="l" rtl="0">
              <a:spcBef>
                <a:spcPts val="520"/>
              </a:spcBef>
              <a:spcAft>
                <a:spcPts val="0"/>
              </a:spcAft>
              <a:buNone/>
            </a:pPr>
            <a:endParaRPr/>
          </a:p>
          <a:p>
            <a:pPr marL="0" lvl="0" indent="0" algn="l" rtl="0">
              <a:spcBef>
                <a:spcPts val="520"/>
              </a:spcBef>
              <a:spcAft>
                <a:spcPts val="0"/>
              </a:spcAft>
              <a:buNone/>
            </a:pPr>
            <a:r>
              <a:rPr lang="en-US"/>
              <a:t>Turn the handout in once finished.</a:t>
            </a:r>
            <a:endParaRPr/>
          </a:p>
        </p:txBody>
      </p:sp>
      <p:sp>
        <p:nvSpPr>
          <p:cNvPr id="326" name="Google Shape;326;g2557c29c584_0_1"/>
          <p:cNvSpPr txBox="1">
            <a:spLocks noGrp="1"/>
          </p:cNvSpPr>
          <p:nvPr>
            <p:ph type="title"/>
          </p:nvPr>
        </p:nvSpPr>
        <p:spPr>
          <a:xfrm>
            <a:off x="457200" y="363075"/>
            <a:ext cx="8229600" cy="8013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Clr>
                <a:schemeClr val="dk1"/>
              </a:buClr>
              <a:buSzPct val="30555"/>
              <a:buFont typeface="Arial"/>
              <a:buNone/>
            </a:pPr>
            <a:endParaRPr/>
          </a:p>
          <a:p>
            <a:pPr marL="0" lvl="0" indent="0" algn="l" rtl="0">
              <a:spcBef>
                <a:spcPts val="0"/>
              </a:spcBef>
              <a:spcAft>
                <a:spcPts val="0"/>
              </a:spcAft>
              <a:buNone/>
            </a:pPr>
            <a:r>
              <a:rPr lang="en-US"/>
              <a:t>Finding the Gravitational Constant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g2557c29c584_0_6"/>
          <p:cNvSpPr txBox="1">
            <a:spLocks noGrp="1"/>
          </p:cNvSpPr>
          <p:nvPr>
            <p:ph type="body" idx="1"/>
          </p:nvPr>
        </p:nvSpPr>
        <p:spPr>
          <a:xfrm>
            <a:off x="244400" y="1270650"/>
            <a:ext cx="7873500" cy="3434100"/>
          </a:xfrm>
          <a:prstGeom prst="rect">
            <a:avLst/>
          </a:prstGeom>
        </p:spPr>
        <p:txBody>
          <a:bodyPr spcFirstLastPara="1" wrap="square" lIns="91425" tIns="45700" rIns="91425" bIns="45700" anchor="t" anchorCtr="0">
            <a:normAutofit fontScale="92500" lnSpcReduction="10000"/>
          </a:bodyPr>
          <a:lstStyle/>
          <a:p>
            <a:pPr marL="0" lvl="0" indent="0" algn="l" rtl="0">
              <a:spcBef>
                <a:spcPts val="520"/>
              </a:spcBef>
              <a:spcAft>
                <a:spcPts val="0"/>
              </a:spcAft>
              <a:buNone/>
            </a:pPr>
            <a:r>
              <a:rPr lang="en-US" sz="2717" dirty="0"/>
              <a:t>1) In a two-mass system, the mass of one of the objects and the distance between the objects was doubled.</a:t>
            </a:r>
            <a:endParaRPr sz="2717" dirty="0"/>
          </a:p>
          <a:p>
            <a:pPr marL="0" lvl="0" indent="0" algn="l" rtl="0">
              <a:spcBef>
                <a:spcPts val="520"/>
              </a:spcBef>
              <a:spcAft>
                <a:spcPts val="0"/>
              </a:spcAft>
              <a:buNone/>
            </a:pPr>
            <a:endParaRPr sz="1317" dirty="0"/>
          </a:p>
          <a:p>
            <a:pPr marL="0" lvl="0" indent="457200" algn="l" rtl="0">
              <a:spcBef>
                <a:spcPts val="520"/>
              </a:spcBef>
              <a:spcAft>
                <a:spcPts val="0"/>
              </a:spcAft>
              <a:buNone/>
            </a:pPr>
            <a:r>
              <a:rPr lang="en-US" sz="2717" dirty="0"/>
              <a:t>a) Explain which factor would matter more to the force </a:t>
            </a:r>
            <a:endParaRPr sz="2717" dirty="0"/>
          </a:p>
          <a:p>
            <a:pPr marL="0" lvl="0" indent="457200" algn="l" rtl="0">
              <a:spcBef>
                <a:spcPts val="520"/>
              </a:spcBef>
              <a:spcAft>
                <a:spcPts val="0"/>
              </a:spcAft>
              <a:buNone/>
            </a:pPr>
            <a:r>
              <a:rPr lang="en-US" sz="2717" dirty="0"/>
              <a:t>     of gravity calculation.</a:t>
            </a:r>
            <a:endParaRPr sz="2717" dirty="0"/>
          </a:p>
          <a:p>
            <a:pPr marL="0" lvl="0" indent="0" algn="l" rtl="0">
              <a:spcBef>
                <a:spcPts val="520"/>
              </a:spcBef>
              <a:spcAft>
                <a:spcPts val="0"/>
              </a:spcAft>
              <a:buNone/>
            </a:pPr>
            <a:endParaRPr sz="1317" dirty="0"/>
          </a:p>
          <a:p>
            <a:pPr marL="457200" lvl="0" indent="0" algn="l" rtl="0">
              <a:spcBef>
                <a:spcPts val="520"/>
              </a:spcBef>
              <a:spcAft>
                <a:spcPts val="0"/>
              </a:spcAft>
              <a:buNone/>
            </a:pPr>
            <a:r>
              <a:rPr lang="en-US" sz="2717" dirty="0"/>
              <a:t>b) If both factors were doubled, explain if the overall   </a:t>
            </a:r>
            <a:endParaRPr sz="2717" dirty="0"/>
          </a:p>
          <a:p>
            <a:pPr marL="457200" lvl="0" indent="0" algn="l" rtl="0">
              <a:spcBef>
                <a:spcPts val="520"/>
              </a:spcBef>
              <a:spcAft>
                <a:spcPts val="0"/>
              </a:spcAft>
              <a:buNone/>
            </a:pPr>
            <a:r>
              <a:rPr lang="en-US" sz="2717" dirty="0"/>
              <a:t>     force of gravity would increase, decrease, or remain </a:t>
            </a:r>
            <a:endParaRPr sz="2717" dirty="0"/>
          </a:p>
          <a:p>
            <a:pPr marL="457200" lvl="0" indent="0" algn="l" rtl="0">
              <a:spcBef>
                <a:spcPts val="520"/>
              </a:spcBef>
              <a:spcAft>
                <a:spcPts val="0"/>
              </a:spcAft>
              <a:buNone/>
            </a:pPr>
            <a:r>
              <a:rPr lang="en-US" sz="2717" dirty="0"/>
              <a:t>     the same.</a:t>
            </a:r>
            <a:endParaRPr sz="2717" dirty="0"/>
          </a:p>
        </p:txBody>
      </p:sp>
      <p:sp>
        <p:nvSpPr>
          <p:cNvPr id="332" name="Google Shape;332;g2557c29c584_0_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Exit Ticket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g2557c29c584_0_23"/>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2) In a two-mass system, the two spherical objects are located .6m apart. If one of the masses is 1,000 kg, the force of gravity between the objects is 5 x 10</a:t>
            </a:r>
            <a:r>
              <a:rPr lang="en-US" baseline="30000" dirty="0"/>
              <a:t>-5</a:t>
            </a:r>
            <a:r>
              <a:rPr lang="en-US" dirty="0"/>
              <a:t>N and the Gravitational Constant is 6.67 x 10</a:t>
            </a:r>
            <a:r>
              <a:rPr lang="en-US" baseline="30000" dirty="0"/>
              <a:t>-11 </a:t>
            </a:r>
            <a:r>
              <a:rPr lang="en-US" dirty="0"/>
              <a:t>Nm</a:t>
            </a:r>
            <a:r>
              <a:rPr lang="en-US" baseline="30000" dirty="0"/>
              <a:t>2</a:t>
            </a:r>
            <a:r>
              <a:rPr lang="en-US" dirty="0"/>
              <a:t> / kg</a:t>
            </a:r>
            <a:r>
              <a:rPr lang="en-US" baseline="30000" dirty="0"/>
              <a:t>2</a:t>
            </a:r>
            <a:r>
              <a:rPr lang="en-US" dirty="0"/>
              <a:t>, then what is the mass of the other object?</a:t>
            </a:r>
            <a:endParaRPr baseline="30000" dirty="0"/>
          </a:p>
        </p:txBody>
      </p:sp>
      <p:sp>
        <p:nvSpPr>
          <p:cNvPr id="338" name="Google Shape;338;g2557c29c584_0_2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Exit Ticket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
          <p:cNvSpPr txBox="1">
            <a:spLocks noGrp="1"/>
          </p:cNvSpPr>
          <p:nvPr>
            <p:ph type="title"/>
          </p:nvPr>
        </p:nvSpPr>
        <p:spPr>
          <a:xfrm>
            <a:off x="530350" y="987550"/>
            <a:ext cx="7772400" cy="6630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Questions</a:t>
            </a:r>
            <a:endParaRPr/>
          </a:p>
        </p:txBody>
      </p:sp>
      <p:sp>
        <p:nvSpPr>
          <p:cNvPr id="187" name="Google Shape;187;p3"/>
          <p:cNvSpPr txBox="1">
            <a:spLocks noGrp="1"/>
          </p:cNvSpPr>
          <p:nvPr>
            <p:ph type="body" idx="1"/>
          </p:nvPr>
        </p:nvSpPr>
        <p:spPr>
          <a:xfrm>
            <a:off x="530350" y="1723625"/>
            <a:ext cx="6473400" cy="2898900"/>
          </a:xfrm>
          <a:prstGeom prst="rect">
            <a:avLst/>
          </a:prstGeom>
          <a:noFill/>
          <a:ln>
            <a:noFill/>
          </a:ln>
        </p:spPr>
        <p:txBody>
          <a:bodyPr spcFirstLastPara="1" wrap="square" lIns="45700" tIns="45700" rIns="45700" bIns="45700" anchor="t" anchorCtr="0">
            <a:normAutofit/>
          </a:bodyPr>
          <a:lstStyle/>
          <a:p>
            <a:pPr lvl="0" algn="l" rtl="0">
              <a:lnSpc>
                <a:spcPct val="100000"/>
              </a:lnSpc>
              <a:spcBef>
                <a:spcPts val="0"/>
              </a:spcBef>
              <a:spcAft>
                <a:spcPts val="0"/>
              </a:spcAft>
              <a:buSzPts val="2600"/>
              <a:buFont typeface="Arial" panose="020B0604020202020204" pitchFamily="34" charset="0"/>
              <a:buChar char="•"/>
            </a:pPr>
            <a:r>
              <a:rPr lang="en-US" dirty="0"/>
              <a:t>What variables affect the force of gravity? </a:t>
            </a:r>
            <a:endParaRPr dirty="0"/>
          </a:p>
          <a:p>
            <a:pPr marL="457200" lvl="0" indent="0" algn="l" rtl="0">
              <a:lnSpc>
                <a:spcPct val="100000"/>
              </a:lnSpc>
              <a:spcBef>
                <a:spcPts val="0"/>
              </a:spcBef>
              <a:spcAft>
                <a:spcPts val="0"/>
              </a:spcAft>
              <a:buSzPts val="2600"/>
              <a:buNone/>
            </a:pPr>
            <a:endParaRPr dirty="0"/>
          </a:p>
          <a:p>
            <a:pPr lvl="0" algn="l" rtl="0">
              <a:lnSpc>
                <a:spcPct val="100000"/>
              </a:lnSpc>
              <a:spcBef>
                <a:spcPts val="0"/>
              </a:spcBef>
              <a:spcAft>
                <a:spcPts val="0"/>
              </a:spcAft>
              <a:buSzPts val="2600"/>
              <a:buFont typeface="Arial" panose="020B0604020202020204" pitchFamily="34" charset="0"/>
              <a:buChar char="•"/>
            </a:pPr>
            <a:r>
              <a:rPr lang="en-US" dirty="0"/>
              <a:t>Why do objects attract each other?</a:t>
            </a:r>
            <a:endParaRPr dirty="0"/>
          </a:p>
          <a:p>
            <a:pPr marL="457200" lvl="0" indent="0" algn="l" rtl="0">
              <a:lnSpc>
                <a:spcPct val="100000"/>
              </a:lnSpc>
              <a:spcBef>
                <a:spcPts val="0"/>
              </a:spcBef>
              <a:spcAft>
                <a:spcPts val="0"/>
              </a:spcAft>
              <a:buSzPts val="2600"/>
              <a:buNone/>
            </a:pPr>
            <a:endParaRPr dirty="0"/>
          </a:p>
          <a:p>
            <a:pPr lvl="0" algn="l" rtl="0">
              <a:lnSpc>
                <a:spcPct val="100000"/>
              </a:lnSpc>
              <a:spcBef>
                <a:spcPts val="0"/>
              </a:spcBef>
              <a:spcAft>
                <a:spcPts val="0"/>
              </a:spcAft>
              <a:buSzPts val="2600"/>
              <a:buFont typeface="Arial" panose="020B0604020202020204" pitchFamily="34" charset="0"/>
              <a:buChar char="•"/>
            </a:pPr>
            <a:r>
              <a:rPr lang="en-US" dirty="0"/>
              <a:t>How do graphs show the relationships between different variables?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4"/>
          <p:cNvSpPr txBox="1">
            <a:spLocks noGrp="1"/>
          </p:cNvSpPr>
          <p:nvPr>
            <p:ph type="title"/>
          </p:nvPr>
        </p:nvSpPr>
        <p:spPr>
          <a:xfrm>
            <a:off x="530350" y="254675"/>
            <a:ext cx="7772400" cy="7047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Objectives</a:t>
            </a:r>
            <a:endParaRPr/>
          </a:p>
        </p:txBody>
      </p:sp>
      <p:sp>
        <p:nvSpPr>
          <p:cNvPr id="193" name="Google Shape;193;p4"/>
          <p:cNvSpPr txBox="1">
            <a:spLocks noGrp="1"/>
          </p:cNvSpPr>
          <p:nvPr>
            <p:ph type="body" idx="1"/>
          </p:nvPr>
        </p:nvSpPr>
        <p:spPr>
          <a:xfrm>
            <a:off x="427175" y="875550"/>
            <a:ext cx="7772400" cy="3597900"/>
          </a:xfrm>
          <a:prstGeom prst="rect">
            <a:avLst/>
          </a:prstGeom>
          <a:noFill/>
          <a:ln>
            <a:noFill/>
          </a:ln>
        </p:spPr>
        <p:txBody>
          <a:bodyPr spcFirstLastPara="1" wrap="square" lIns="45700" tIns="45700" rIns="45700" bIns="45700" anchor="t" anchorCtr="0">
            <a:normAutofit fontScale="92500"/>
          </a:bodyPr>
          <a:lstStyle/>
          <a:p>
            <a:pPr marL="457200" lvl="0" indent="-381000" algn="l" rtl="0">
              <a:lnSpc>
                <a:spcPct val="100000"/>
              </a:lnSpc>
              <a:spcBef>
                <a:spcPts val="0"/>
              </a:spcBef>
              <a:spcAft>
                <a:spcPts val="0"/>
              </a:spcAft>
              <a:buSzPct val="108108"/>
              <a:buFont typeface="Arial" panose="020B0604020202020204" pitchFamily="34" charset="0"/>
              <a:buChar char="•"/>
            </a:pPr>
            <a:r>
              <a:rPr lang="en-US" sz="2400" dirty="0"/>
              <a:t>Students will intuitively understand that the force of gravity is directly related to the mass of both objects and indirectly related to the distance squared between the objects. </a:t>
            </a:r>
            <a:endParaRPr sz="2400" dirty="0"/>
          </a:p>
          <a:p>
            <a:pPr marL="457200" lvl="0" indent="0" algn="l" rtl="0">
              <a:lnSpc>
                <a:spcPct val="100000"/>
              </a:lnSpc>
              <a:spcBef>
                <a:spcPts val="0"/>
              </a:spcBef>
              <a:spcAft>
                <a:spcPts val="0"/>
              </a:spcAft>
              <a:buSzPct val="224864"/>
              <a:buNone/>
            </a:pPr>
            <a:endParaRPr sz="1250" dirty="0"/>
          </a:p>
          <a:p>
            <a:pPr marL="457200" lvl="0" indent="-381000" algn="l" rtl="0">
              <a:lnSpc>
                <a:spcPct val="100000"/>
              </a:lnSpc>
              <a:spcBef>
                <a:spcPts val="0"/>
              </a:spcBef>
              <a:spcAft>
                <a:spcPts val="0"/>
              </a:spcAft>
              <a:buSzPct val="108108"/>
              <a:buFont typeface="Arial" panose="020B0604020202020204" pitchFamily="34" charset="0"/>
              <a:buChar char="•"/>
            </a:pPr>
            <a:r>
              <a:rPr lang="en-US" sz="2400" dirty="0"/>
              <a:t>Students will use Newton’s Law of Gravitation to calculate the attractive force between two objects.</a:t>
            </a:r>
            <a:endParaRPr sz="2400" dirty="0"/>
          </a:p>
          <a:p>
            <a:pPr marL="457200" lvl="0" indent="0" algn="l" rtl="0">
              <a:lnSpc>
                <a:spcPct val="100000"/>
              </a:lnSpc>
              <a:spcBef>
                <a:spcPts val="0"/>
              </a:spcBef>
              <a:spcAft>
                <a:spcPts val="0"/>
              </a:spcAft>
              <a:buSzPct val="234234"/>
              <a:buNone/>
            </a:pPr>
            <a:endParaRPr sz="1200" dirty="0"/>
          </a:p>
          <a:p>
            <a:pPr marL="457200" lvl="0" indent="-381000" algn="l" rtl="0">
              <a:lnSpc>
                <a:spcPct val="100000"/>
              </a:lnSpc>
              <a:spcBef>
                <a:spcPts val="0"/>
              </a:spcBef>
              <a:spcAft>
                <a:spcPts val="0"/>
              </a:spcAft>
              <a:buSzPct val="108108"/>
              <a:buFont typeface="Arial" panose="020B0604020202020204" pitchFamily="34" charset="0"/>
              <a:buChar char="•"/>
            </a:pPr>
            <a:r>
              <a:rPr lang="en-US" sz="2400" dirty="0"/>
              <a:t>Given an equation, students will choose what variables to graph to create a linear relationship between the variables and will relate the slope of this graph back to the original equation.</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5"/>
          <p:cNvSpPr txBox="1">
            <a:spLocks noGrp="1"/>
          </p:cNvSpPr>
          <p:nvPr>
            <p:ph type="body" idx="1"/>
          </p:nvPr>
        </p:nvSpPr>
        <p:spPr>
          <a:xfrm>
            <a:off x="457200" y="1309350"/>
            <a:ext cx="5326500" cy="34341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1100"/>
              <a:buFont typeface="Arial"/>
              <a:buNone/>
            </a:pPr>
            <a:r>
              <a:rPr lang="en-US" sz="1200" dirty="0"/>
              <a:t> </a:t>
            </a:r>
            <a:endParaRPr sz="1200" dirty="0"/>
          </a:p>
          <a:p>
            <a:pPr marL="0" lvl="0" indent="0" algn="l" rtl="0">
              <a:lnSpc>
                <a:spcPct val="115000"/>
              </a:lnSpc>
              <a:spcBef>
                <a:spcPts val="0"/>
              </a:spcBef>
              <a:spcAft>
                <a:spcPts val="0"/>
              </a:spcAft>
              <a:buClr>
                <a:schemeClr val="dk1"/>
              </a:buClr>
              <a:buSzPts val="1100"/>
              <a:buFont typeface="Arial"/>
              <a:buNone/>
            </a:pPr>
            <a:r>
              <a:rPr lang="en-US" sz="2400" dirty="0"/>
              <a:t>In your groups, decide if the question on each slide is true or false and then write out your evidence and reasoning on your scratch paper.</a:t>
            </a:r>
            <a:endParaRPr sz="2400" dirty="0"/>
          </a:p>
          <a:p>
            <a:pPr marL="0" lvl="0" indent="0" algn="l" rtl="0">
              <a:lnSpc>
                <a:spcPct val="115000"/>
              </a:lnSpc>
              <a:spcBef>
                <a:spcPts val="0"/>
              </a:spcBef>
              <a:spcAft>
                <a:spcPts val="0"/>
              </a:spcAft>
              <a:buClr>
                <a:schemeClr val="dk1"/>
              </a:buClr>
              <a:buSzPts val="1100"/>
              <a:buFont typeface="Arial"/>
              <a:buNone/>
            </a:pPr>
            <a:r>
              <a:rPr lang="en-US" sz="2400" dirty="0"/>
              <a:t> </a:t>
            </a:r>
            <a:endParaRPr sz="2400" dirty="0"/>
          </a:p>
          <a:p>
            <a:pPr marL="0" lvl="0" indent="0" algn="l" rtl="0">
              <a:lnSpc>
                <a:spcPct val="100000"/>
              </a:lnSpc>
              <a:spcBef>
                <a:spcPts val="0"/>
              </a:spcBef>
              <a:spcAft>
                <a:spcPts val="0"/>
              </a:spcAft>
              <a:buSzPts val="2600"/>
              <a:buNone/>
            </a:pPr>
            <a:endParaRPr dirty="0"/>
          </a:p>
        </p:txBody>
      </p:sp>
      <p:sp>
        <p:nvSpPr>
          <p:cNvPr id="199" name="Google Shape;199;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Justified True Or False</a:t>
            </a:r>
            <a:endParaRPr/>
          </a:p>
        </p:txBody>
      </p:sp>
      <p:pic>
        <p:nvPicPr>
          <p:cNvPr id="200" name="Google Shape;200;p5"/>
          <p:cNvPicPr preferRelativeResize="0"/>
          <p:nvPr/>
        </p:nvPicPr>
        <p:blipFill>
          <a:blip r:embed="rId3">
            <a:alphaModFix/>
          </a:blip>
          <a:stretch>
            <a:fillRect/>
          </a:stretch>
        </p:blipFill>
        <p:spPr>
          <a:xfrm>
            <a:off x="7060450" y="307250"/>
            <a:ext cx="1794950" cy="15837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7"/>
          <p:cNvSpPr txBox="1">
            <a:spLocks noGrp="1"/>
          </p:cNvSpPr>
          <p:nvPr>
            <p:ph type="body" idx="1"/>
          </p:nvPr>
        </p:nvSpPr>
        <p:spPr>
          <a:xfrm>
            <a:off x="412050" y="1270700"/>
            <a:ext cx="6699900" cy="3434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Font typeface="Arial"/>
              <a:buNone/>
            </a:pPr>
            <a:r>
              <a:rPr lang="en-US" sz="3000"/>
              <a:t>1) The force of gravity from the earth is the same on all objects.</a:t>
            </a:r>
            <a:endParaRPr sz="3000"/>
          </a:p>
          <a:p>
            <a:pPr marL="0" lvl="0" indent="0" algn="l" rtl="0">
              <a:spcBef>
                <a:spcPts val="0"/>
              </a:spcBef>
              <a:spcAft>
                <a:spcPts val="0"/>
              </a:spcAft>
              <a:buClr>
                <a:schemeClr val="dk1"/>
              </a:buClr>
              <a:buSzPts val="1100"/>
              <a:buFont typeface="Arial"/>
              <a:buNone/>
            </a:pPr>
            <a:endParaRPr sz="3000"/>
          </a:p>
          <a:p>
            <a:pPr marL="0" lvl="0" indent="0" algn="l" rtl="0">
              <a:spcBef>
                <a:spcPts val="0"/>
              </a:spcBef>
              <a:spcAft>
                <a:spcPts val="0"/>
              </a:spcAft>
              <a:buClr>
                <a:schemeClr val="dk1"/>
              </a:buClr>
              <a:buSzPts val="1100"/>
              <a:buFont typeface="Arial"/>
              <a:buNone/>
            </a:pPr>
            <a:endParaRPr sz="3000"/>
          </a:p>
          <a:p>
            <a:pPr marL="0" lvl="0" indent="0" algn="l" rtl="0">
              <a:spcBef>
                <a:spcPts val="0"/>
              </a:spcBef>
              <a:spcAft>
                <a:spcPts val="0"/>
              </a:spcAft>
              <a:buClr>
                <a:schemeClr val="dk1"/>
              </a:buClr>
              <a:buSzPts val="1100"/>
              <a:buFont typeface="Arial"/>
              <a:buNone/>
            </a:pPr>
            <a:endParaRPr sz="3000"/>
          </a:p>
          <a:p>
            <a:pPr marL="0" lvl="0" indent="0" algn="l" rtl="0">
              <a:spcBef>
                <a:spcPts val="0"/>
              </a:spcBef>
              <a:spcAft>
                <a:spcPts val="0"/>
              </a:spcAft>
              <a:buClr>
                <a:schemeClr val="dk1"/>
              </a:buClr>
              <a:buSzPts val="1100"/>
              <a:buFont typeface="Arial"/>
              <a:buNone/>
            </a:pPr>
            <a:endParaRPr sz="3000"/>
          </a:p>
          <a:p>
            <a:pPr marL="0" lvl="0" indent="0" algn="l" rtl="0">
              <a:lnSpc>
                <a:spcPct val="115000"/>
              </a:lnSpc>
              <a:spcBef>
                <a:spcPts val="0"/>
              </a:spcBef>
              <a:spcAft>
                <a:spcPts val="0"/>
              </a:spcAft>
              <a:buClr>
                <a:schemeClr val="dk1"/>
              </a:buClr>
              <a:buSzPts val="1100"/>
              <a:buFont typeface="Arial"/>
              <a:buNone/>
            </a:pPr>
            <a:endParaRPr sz="2400"/>
          </a:p>
        </p:txBody>
      </p:sp>
      <p:sp>
        <p:nvSpPr>
          <p:cNvPr id="206" name="Google Shape;206;p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Justified True Or False</a:t>
            </a:r>
            <a:endParaRPr/>
          </a:p>
        </p:txBody>
      </p:sp>
      <p:graphicFrame>
        <p:nvGraphicFramePr>
          <p:cNvPr id="207" name="Google Shape;207;p7"/>
          <p:cNvGraphicFramePr/>
          <p:nvPr/>
        </p:nvGraphicFramePr>
        <p:xfrm>
          <a:off x="955125" y="2412625"/>
          <a:ext cx="6551550" cy="1041400"/>
        </p:xfrm>
        <a:graphic>
          <a:graphicData uri="http://schemas.openxmlformats.org/drawingml/2006/table">
            <a:tbl>
              <a:tblPr bandRow="1">
                <a:noFill/>
                <a:tableStyleId>{8703EDF2-8082-41EC-9017-9A11944BD10E}</a:tableStyleId>
              </a:tblPr>
              <a:tblGrid>
                <a:gridCol w="876900">
                  <a:extLst>
                    <a:ext uri="{9D8B030D-6E8A-4147-A177-3AD203B41FA5}">
                      <a16:colId xmlns:a16="http://schemas.microsoft.com/office/drawing/2014/main" val="20000"/>
                    </a:ext>
                  </a:extLst>
                </a:gridCol>
                <a:gridCol w="1099300">
                  <a:extLst>
                    <a:ext uri="{9D8B030D-6E8A-4147-A177-3AD203B41FA5}">
                      <a16:colId xmlns:a16="http://schemas.microsoft.com/office/drawing/2014/main" val="20001"/>
                    </a:ext>
                  </a:extLst>
                </a:gridCol>
                <a:gridCol w="4575350">
                  <a:extLst>
                    <a:ext uri="{9D8B030D-6E8A-4147-A177-3AD203B41FA5}">
                      <a16:colId xmlns:a16="http://schemas.microsoft.com/office/drawing/2014/main" val="20002"/>
                    </a:ext>
                  </a:extLst>
                </a:gridCol>
              </a:tblGrid>
              <a:tr h="809250">
                <a:tc>
                  <a:txBody>
                    <a:bodyPr/>
                    <a:lstStyle/>
                    <a:p>
                      <a:pPr marL="0" marR="0" lvl="0" indent="0" algn="l" rtl="0">
                        <a:lnSpc>
                          <a:spcPct val="100000"/>
                        </a:lnSpc>
                        <a:spcBef>
                          <a:spcPts val="0"/>
                        </a:spcBef>
                        <a:spcAft>
                          <a:spcPts val="0"/>
                        </a:spcAft>
                        <a:buClr>
                          <a:srgbClr val="000000"/>
                        </a:buClr>
                        <a:buSzPts val="3000"/>
                        <a:buFont typeface="Arial"/>
                        <a:buNone/>
                      </a:pPr>
                      <a:r>
                        <a:rPr lang="en-US" sz="3000" u="none" strike="noStrike" cap="none">
                          <a:solidFill>
                            <a:schemeClr val="lt1"/>
                          </a:solidFill>
                          <a:latin typeface="Calibri"/>
                          <a:ea typeface="Calibri"/>
                          <a:cs typeface="Calibri"/>
                          <a:sym typeface="Calibri"/>
                        </a:rPr>
                        <a:t>True</a:t>
                      </a:r>
                      <a:endParaRPr sz="3000" u="none" strike="noStrike" cap="none">
                        <a:solidFill>
                          <a:schemeClr val="lt1"/>
                        </a:solidFill>
                        <a:latin typeface="Times New Roman"/>
                        <a:ea typeface="Times New Roman"/>
                        <a:cs typeface="Times New Roman"/>
                        <a:sym typeface="Times New Roman"/>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3000"/>
                        <a:buFont typeface="Arial"/>
                        <a:buNone/>
                      </a:pPr>
                      <a:r>
                        <a:rPr lang="en-US" sz="3000" u="none" strike="noStrike" cap="none">
                          <a:solidFill>
                            <a:schemeClr val="lt1"/>
                          </a:solidFill>
                          <a:latin typeface="Calibri"/>
                          <a:ea typeface="Calibri"/>
                          <a:cs typeface="Calibri"/>
                          <a:sym typeface="Calibri"/>
                        </a:rPr>
                        <a:t>False</a:t>
                      </a:r>
                      <a:endParaRPr sz="3000" u="none" strike="noStrike" cap="none">
                        <a:solidFill>
                          <a:schemeClr val="lt1"/>
                        </a:solidFill>
                        <a:latin typeface="Times New Roman"/>
                        <a:ea typeface="Times New Roman"/>
                        <a:cs typeface="Times New Roman"/>
                        <a:sym typeface="Times New Roman"/>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E5C61"/>
                    </a:solidFill>
                  </a:tcPr>
                </a:tc>
                <a:tc>
                  <a:txBody>
                    <a:bodyPr/>
                    <a:lstStyle/>
                    <a:p>
                      <a:pPr marL="0" marR="0" lvl="0" indent="0" algn="l" rtl="0">
                        <a:lnSpc>
                          <a:spcPct val="100000"/>
                        </a:lnSpc>
                        <a:spcBef>
                          <a:spcPts val="0"/>
                        </a:spcBef>
                        <a:spcAft>
                          <a:spcPts val="0"/>
                        </a:spcAft>
                        <a:buClr>
                          <a:srgbClr val="000000"/>
                        </a:buClr>
                        <a:buSzPts val="3000"/>
                        <a:buFont typeface="Arial"/>
                        <a:buNone/>
                      </a:pPr>
                      <a:r>
                        <a:rPr lang="en-US" sz="3000" u="none" strike="noStrike" cap="none">
                          <a:solidFill>
                            <a:schemeClr val="lt1"/>
                          </a:solidFill>
                          <a:latin typeface="Calibri"/>
                          <a:ea typeface="Calibri"/>
                          <a:cs typeface="Calibri"/>
                          <a:sym typeface="Calibri"/>
                        </a:rPr>
                        <a:t>Justification Using Evidence</a:t>
                      </a:r>
                      <a:endParaRPr sz="3000" u="none" strike="noStrike" cap="none">
                        <a:solidFill>
                          <a:schemeClr val="lt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3000"/>
                        <a:buFont typeface="Arial"/>
                        <a:buNone/>
                      </a:pPr>
                      <a:endParaRPr sz="3000" u="none" strike="noStrike" cap="none">
                        <a:solidFill>
                          <a:schemeClr val="lt1"/>
                        </a:solidFill>
                        <a:latin typeface="Calibri"/>
                        <a:ea typeface="Calibri"/>
                        <a:cs typeface="Calibri"/>
                        <a:sym typeface="Calibri"/>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bl>
          </a:graphicData>
        </a:graphic>
      </p:graphicFrame>
      <p:pic>
        <p:nvPicPr>
          <p:cNvPr id="208" name="Google Shape;208;p7"/>
          <p:cNvPicPr preferRelativeResize="0"/>
          <p:nvPr/>
        </p:nvPicPr>
        <p:blipFill>
          <a:blip r:embed="rId3">
            <a:alphaModFix/>
          </a:blip>
          <a:stretch>
            <a:fillRect/>
          </a:stretch>
        </p:blipFill>
        <p:spPr>
          <a:xfrm>
            <a:off x="7060450" y="307250"/>
            <a:ext cx="1794950" cy="15837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g22b0cb7b243_0_2"/>
          <p:cNvSpPr txBox="1">
            <a:spLocks noGrp="1"/>
          </p:cNvSpPr>
          <p:nvPr>
            <p:ph type="body" idx="1"/>
          </p:nvPr>
        </p:nvSpPr>
        <p:spPr>
          <a:xfrm>
            <a:off x="431400" y="1290025"/>
            <a:ext cx="67968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100"/>
              <a:buFont typeface="Arial"/>
              <a:buNone/>
            </a:pPr>
            <a:r>
              <a:rPr lang="en-US" sz="3000"/>
              <a:t>2) The acceleration of gravity is always 9.8m/s</a:t>
            </a:r>
            <a:r>
              <a:rPr lang="en-US" sz="3000" baseline="30000"/>
              <a:t>2</a:t>
            </a:r>
            <a:r>
              <a:rPr lang="en-US" sz="3000"/>
              <a:t>.</a:t>
            </a:r>
            <a:endParaRPr sz="3000"/>
          </a:p>
          <a:p>
            <a:pPr marL="0" lvl="0" indent="0" algn="l" rtl="0">
              <a:lnSpc>
                <a:spcPct val="115000"/>
              </a:lnSpc>
              <a:spcBef>
                <a:spcPts val="0"/>
              </a:spcBef>
              <a:spcAft>
                <a:spcPts val="0"/>
              </a:spcAft>
              <a:buClr>
                <a:schemeClr val="dk1"/>
              </a:buClr>
              <a:buSzPts val="1100"/>
              <a:buFont typeface="Arial"/>
              <a:buNone/>
            </a:pPr>
            <a:endParaRPr sz="2400"/>
          </a:p>
        </p:txBody>
      </p:sp>
      <p:sp>
        <p:nvSpPr>
          <p:cNvPr id="214" name="Google Shape;214;g22b0cb7b243_0_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Justified True Or False</a:t>
            </a:r>
            <a:endParaRPr/>
          </a:p>
        </p:txBody>
      </p:sp>
      <p:graphicFrame>
        <p:nvGraphicFramePr>
          <p:cNvPr id="215" name="Google Shape;215;g22b0cb7b243_0_2"/>
          <p:cNvGraphicFramePr/>
          <p:nvPr/>
        </p:nvGraphicFramePr>
        <p:xfrm>
          <a:off x="897100" y="2548050"/>
          <a:ext cx="6551550" cy="1041400"/>
        </p:xfrm>
        <a:graphic>
          <a:graphicData uri="http://schemas.openxmlformats.org/drawingml/2006/table">
            <a:tbl>
              <a:tblPr bandRow="1">
                <a:noFill/>
                <a:tableStyleId>{8703EDF2-8082-41EC-9017-9A11944BD10E}</a:tableStyleId>
              </a:tblPr>
              <a:tblGrid>
                <a:gridCol w="876900">
                  <a:extLst>
                    <a:ext uri="{9D8B030D-6E8A-4147-A177-3AD203B41FA5}">
                      <a16:colId xmlns:a16="http://schemas.microsoft.com/office/drawing/2014/main" val="20000"/>
                    </a:ext>
                  </a:extLst>
                </a:gridCol>
                <a:gridCol w="1099300">
                  <a:extLst>
                    <a:ext uri="{9D8B030D-6E8A-4147-A177-3AD203B41FA5}">
                      <a16:colId xmlns:a16="http://schemas.microsoft.com/office/drawing/2014/main" val="20001"/>
                    </a:ext>
                  </a:extLst>
                </a:gridCol>
                <a:gridCol w="4575350">
                  <a:extLst>
                    <a:ext uri="{9D8B030D-6E8A-4147-A177-3AD203B41FA5}">
                      <a16:colId xmlns:a16="http://schemas.microsoft.com/office/drawing/2014/main" val="20002"/>
                    </a:ext>
                  </a:extLst>
                </a:gridCol>
              </a:tblGrid>
              <a:tr h="680275">
                <a:tc>
                  <a:txBody>
                    <a:bodyPr/>
                    <a:lstStyle/>
                    <a:p>
                      <a:pPr marL="0" marR="0" lvl="0" indent="0" algn="l" rtl="0">
                        <a:lnSpc>
                          <a:spcPct val="100000"/>
                        </a:lnSpc>
                        <a:spcBef>
                          <a:spcPts val="0"/>
                        </a:spcBef>
                        <a:spcAft>
                          <a:spcPts val="0"/>
                        </a:spcAft>
                        <a:buClr>
                          <a:srgbClr val="000000"/>
                        </a:buClr>
                        <a:buSzPts val="3000"/>
                        <a:buFont typeface="Arial"/>
                        <a:buNone/>
                      </a:pPr>
                      <a:r>
                        <a:rPr lang="en-US" sz="3000" u="none" strike="noStrike" cap="none">
                          <a:solidFill>
                            <a:schemeClr val="lt1"/>
                          </a:solidFill>
                          <a:latin typeface="Calibri"/>
                          <a:ea typeface="Calibri"/>
                          <a:cs typeface="Calibri"/>
                          <a:sym typeface="Calibri"/>
                        </a:rPr>
                        <a:t>True</a:t>
                      </a:r>
                      <a:endParaRPr sz="3000" u="none" strike="noStrike" cap="none">
                        <a:solidFill>
                          <a:schemeClr val="lt1"/>
                        </a:solidFill>
                        <a:latin typeface="Times New Roman"/>
                        <a:ea typeface="Times New Roman"/>
                        <a:cs typeface="Times New Roman"/>
                        <a:sym typeface="Times New Roman"/>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3000"/>
                        <a:buFont typeface="Arial"/>
                        <a:buNone/>
                      </a:pPr>
                      <a:r>
                        <a:rPr lang="en-US" sz="3000" u="none" strike="noStrike" cap="none">
                          <a:solidFill>
                            <a:schemeClr val="lt1"/>
                          </a:solidFill>
                          <a:latin typeface="Calibri"/>
                          <a:ea typeface="Calibri"/>
                          <a:cs typeface="Calibri"/>
                          <a:sym typeface="Calibri"/>
                        </a:rPr>
                        <a:t>False</a:t>
                      </a:r>
                      <a:endParaRPr sz="3000" u="none" strike="noStrike" cap="none">
                        <a:solidFill>
                          <a:schemeClr val="lt1"/>
                        </a:solidFill>
                        <a:latin typeface="Times New Roman"/>
                        <a:ea typeface="Times New Roman"/>
                        <a:cs typeface="Times New Roman"/>
                        <a:sym typeface="Times New Roman"/>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E5C61"/>
                    </a:solidFill>
                  </a:tcPr>
                </a:tc>
                <a:tc>
                  <a:txBody>
                    <a:bodyPr/>
                    <a:lstStyle/>
                    <a:p>
                      <a:pPr marL="0" marR="0" lvl="0" indent="0" algn="l" rtl="0">
                        <a:lnSpc>
                          <a:spcPct val="100000"/>
                        </a:lnSpc>
                        <a:spcBef>
                          <a:spcPts val="0"/>
                        </a:spcBef>
                        <a:spcAft>
                          <a:spcPts val="0"/>
                        </a:spcAft>
                        <a:buClr>
                          <a:srgbClr val="000000"/>
                        </a:buClr>
                        <a:buSzPts val="3000"/>
                        <a:buFont typeface="Arial"/>
                        <a:buNone/>
                      </a:pPr>
                      <a:r>
                        <a:rPr lang="en-US" sz="3000" u="none" strike="noStrike" cap="none">
                          <a:solidFill>
                            <a:schemeClr val="lt1"/>
                          </a:solidFill>
                          <a:latin typeface="Calibri"/>
                          <a:ea typeface="Calibri"/>
                          <a:cs typeface="Calibri"/>
                          <a:sym typeface="Calibri"/>
                        </a:rPr>
                        <a:t>Justification Using Evidence</a:t>
                      </a:r>
                      <a:endParaRPr sz="3000" u="none" strike="noStrike" cap="none">
                        <a:solidFill>
                          <a:schemeClr val="lt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3000"/>
                        <a:buFont typeface="Arial"/>
                        <a:buNone/>
                      </a:pPr>
                      <a:endParaRPr sz="3000" u="none" strike="noStrike" cap="none">
                        <a:solidFill>
                          <a:schemeClr val="lt1"/>
                        </a:solidFill>
                        <a:latin typeface="Calibri"/>
                        <a:ea typeface="Calibri"/>
                        <a:cs typeface="Calibri"/>
                        <a:sym typeface="Calibri"/>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bl>
          </a:graphicData>
        </a:graphic>
      </p:graphicFrame>
      <p:pic>
        <p:nvPicPr>
          <p:cNvPr id="216" name="Google Shape;216;g22b0cb7b243_0_2"/>
          <p:cNvPicPr preferRelativeResize="0"/>
          <p:nvPr/>
        </p:nvPicPr>
        <p:blipFill>
          <a:blip r:embed="rId3">
            <a:alphaModFix/>
          </a:blip>
          <a:stretch>
            <a:fillRect/>
          </a:stretch>
        </p:blipFill>
        <p:spPr>
          <a:xfrm>
            <a:off x="7060450" y="307250"/>
            <a:ext cx="1794950" cy="15837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8"/>
          <p:cNvSpPr txBox="1">
            <a:spLocks noGrp="1"/>
          </p:cNvSpPr>
          <p:nvPr>
            <p:ph type="body" idx="1"/>
          </p:nvPr>
        </p:nvSpPr>
        <p:spPr>
          <a:xfrm>
            <a:off x="457200" y="1328675"/>
            <a:ext cx="69387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100"/>
              <a:buFont typeface="Arial"/>
              <a:buNone/>
            </a:pPr>
            <a:r>
              <a:rPr lang="en-US" sz="3000"/>
              <a:t>3) Accelerating downward in an elevator decreases the acceleration of gravity.</a:t>
            </a:r>
            <a:endParaRPr sz="3000"/>
          </a:p>
          <a:p>
            <a:pPr marL="0" lvl="0" indent="0" algn="l" rtl="0">
              <a:lnSpc>
                <a:spcPct val="100000"/>
              </a:lnSpc>
              <a:spcBef>
                <a:spcPts val="0"/>
              </a:spcBef>
              <a:spcAft>
                <a:spcPts val="0"/>
              </a:spcAft>
              <a:buClr>
                <a:schemeClr val="dk1"/>
              </a:buClr>
              <a:buSzPts val="1100"/>
              <a:buFont typeface="Arial"/>
              <a:buNone/>
            </a:pPr>
            <a:endParaRPr sz="2400"/>
          </a:p>
          <a:p>
            <a:pPr marL="0" lvl="0" indent="0" algn="l" rtl="0">
              <a:lnSpc>
                <a:spcPct val="115000"/>
              </a:lnSpc>
              <a:spcBef>
                <a:spcPts val="0"/>
              </a:spcBef>
              <a:spcAft>
                <a:spcPts val="0"/>
              </a:spcAft>
              <a:buClr>
                <a:schemeClr val="dk1"/>
              </a:buClr>
              <a:buSzPts val="1100"/>
              <a:buFont typeface="Arial"/>
              <a:buNone/>
            </a:pPr>
            <a:endParaRPr sz="2400"/>
          </a:p>
        </p:txBody>
      </p:sp>
      <p:sp>
        <p:nvSpPr>
          <p:cNvPr id="222" name="Google Shape;222;p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Justified True Or False</a:t>
            </a:r>
            <a:endParaRPr/>
          </a:p>
        </p:txBody>
      </p:sp>
      <p:graphicFrame>
        <p:nvGraphicFramePr>
          <p:cNvPr id="223" name="Google Shape;223;p8"/>
          <p:cNvGraphicFramePr/>
          <p:nvPr/>
        </p:nvGraphicFramePr>
        <p:xfrm>
          <a:off x="813250" y="2525025"/>
          <a:ext cx="6551550" cy="1041400"/>
        </p:xfrm>
        <a:graphic>
          <a:graphicData uri="http://schemas.openxmlformats.org/drawingml/2006/table">
            <a:tbl>
              <a:tblPr bandRow="1">
                <a:noFill/>
                <a:tableStyleId>{8703EDF2-8082-41EC-9017-9A11944BD10E}</a:tableStyleId>
              </a:tblPr>
              <a:tblGrid>
                <a:gridCol w="876900">
                  <a:extLst>
                    <a:ext uri="{9D8B030D-6E8A-4147-A177-3AD203B41FA5}">
                      <a16:colId xmlns:a16="http://schemas.microsoft.com/office/drawing/2014/main" val="20000"/>
                    </a:ext>
                  </a:extLst>
                </a:gridCol>
                <a:gridCol w="1099300">
                  <a:extLst>
                    <a:ext uri="{9D8B030D-6E8A-4147-A177-3AD203B41FA5}">
                      <a16:colId xmlns:a16="http://schemas.microsoft.com/office/drawing/2014/main" val="20001"/>
                    </a:ext>
                  </a:extLst>
                </a:gridCol>
                <a:gridCol w="4575350">
                  <a:extLst>
                    <a:ext uri="{9D8B030D-6E8A-4147-A177-3AD203B41FA5}">
                      <a16:colId xmlns:a16="http://schemas.microsoft.com/office/drawing/2014/main" val="20002"/>
                    </a:ext>
                  </a:extLst>
                </a:gridCol>
              </a:tblGrid>
              <a:tr h="809250">
                <a:tc>
                  <a:txBody>
                    <a:bodyPr/>
                    <a:lstStyle/>
                    <a:p>
                      <a:pPr marL="0" marR="0" lvl="0" indent="0" algn="l" rtl="0">
                        <a:lnSpc>
                          <a:spcPct val="100000"/>
                        </a:lnSpc>
                        <a:spcBef>
                          <a:spcPts val="0"/>
                        </a:spcBef>
                        <a:spcAft>
                          <a:spcPts val="0"/>
                        </a:spcAft>
                        <a:buClr>
                          <a:srgbClr val="000000"/>
                        </a:buClr>
                        <a:buSzPts val="3000"/>
                        <a:buFont typeface="Arial"/>
                        <a:buNone/>
                      </a:pPr>
                      <a:r>
                        <a:rPr lang="en-US" sz="3000" u="none" strike="noStrike" cap="none">
                          <a:solidFill>
                            <a:schemeClr val="lt1"/>
                          </a:solidFill>
                          <a:latin typeface="Calibri"/>
                          <a:ea typeface="Calibri"/>
                          <a:cs typeface="Calibri"/>
                          <a:sym typeface="Calibri"/>
                        </a:rPr>
                        <a:t>True</a:t>
                      </a:r>
                      <a:endParaRPr sz="3000" u="none" strike="noStrike" cap="none">
                        <a:solidFill>
                          <a:schemeClr val="lt1"/>
                        </a:solidFill>
                        <a:latin typeface="Times New Roman"/>
                        <a:ea typeface="Times New Roman"/>
                        <a:cs typeface="Times New Roman"/>
                        <a:sym typeface="Times New Roman"/>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3000"/>
                        <a:buFont typeface="Arial"/>
                        <a:buNone/>
                      </a:pPr>
                      <a:r>
                        <a:rPr lang="en-US" sz="3000" u="none" strike="noStrike" cap="none">
                          <a:solidFill>
                            <a:schemeClr val="lt1"/>
                          </a:solidFill>
                          <a:latin typeface="Calibri"/>
                          <a:ea typeface="Calibri"/>
                          <a:cs typeface="Calibri"/>
                          <a:sym typeface="Calibri"/>
                        </a:rPr>
                        <a:t>False</a:t>
                      </a:r>
                      <a:endParaRPr sz="3000" u="none" strike="noStrike" cap="none">
                        <a:solidFill>
                          <a:schemeClr val="lt1"/>
                        </a:solidFill>
                        <a:latin typeface="Times New Roman"/>
                        <a:ea typeface="Times New Roman"/>
                        <a:cs typeface="Times New Roman"/>
                        <a:sym typeface="Times New Roman"/>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E5C61"/>
                    </a:solidFill>
                  </a:tcPr>
                </a:tc>
                <a:tc>
                  <a:txBody>
                    <a:bodyPr/>
                    <a:lstStyle/>
                    <a:p>
                      <a:pPr marL="0" marR="0" lvl="0" indent="0" algn="l" rtl="0">
                        <a:lnSpc>
                          <a:spcPct val="100000"/>
                        </a:lnSpc>
                        <a:spcBef>
                          <a:spcPts val="0"/>
                        </a:spcBef>
                        <a:spcAft>
                          <a:spcPts val="0"/>
                        </a:spcAft>
                        <a:buClr>
                          <a:srgbClr val="000000"/>
                        </a:buClr>
                        <a:buSzPts val="3000"/>
                        <a:buFont typeface="Arial"/>
                        <a:buNone/>
                      </a:pPr>
                      <a:r>
                        <a:rPr lang="en-US" sz="3000" u="none" strike="noStrike" cap="none">
                          <a:solidFill>
                            <a:schemeClr val="lt1"/>
                          </a:solidFill>
                          <a:latin typeface="Calibri"/>
                          <a:ea typeface="Calibri"/>
                          <a:cs typeface="Calibri"/>
                          <a:sym typeface="Calibri"/>
                        </a:rPr>
                        <a:t>Justification Using Evidence</a:t>
                      </a:r>
                      <a:endParaRPr sz="3000" u="none" strike="noStrike" cap="none">
                        <a:solidFill>
                          <a:schemeClr val="lt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3000"/>
                        <a:buFont typeface="Arial"/>
                        <a:buNone/>
                      </a:pPr>
                      <a:endParaRPr sz="3000" u="none" strike="noStrike" cap="none">
                        <a:solidFill>
                          <a:schemeClr val="lt1"/>
                        </a:solidFill>
                        <a:latin typeface="Calibri"/>
                        <a:ea typeface="Calibri"/>
                        <a:cs typeface="Calibri"/>
                        <a:sym typeface="Calibri"/>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bl>
          </a:graphicData>
        </a:graphic>
      </p:graphicFrame>
      <p:pic>
        <p:nvPicPr>
          <p:cNvPr id="224" name="Google Shape;224;p8"/>
          <p:cNvPicPr preferRelativeResize="0"/>
          <p:nvPr/>
        </p:nvPicPr>
        <p:blipFill>
          <a:blip r:embed="rId3">
            <a:alphaModFix/>
          </a:blip>
          <a:stretch>
            <a:fillRect/>
          </a:stretch>
        </p:blipFill>
        <p:spPr>
          <a:xfrm>
            <a:off x="7060450" y="307250"/>
            <a:ext cx="1794950" cy="15837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9"/>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dirty="0"/>
              <a:t>In your groups, match the original graph with the description of how the original x and y variables could be graphed to create a linear graph.</a:t>
            </a:r>
            <a:endParaRPr dirty="0"/>
          </a:p>
          <a:p>
            <a:pPr marL="0" lvl="0" indent="0" algn="l" rtl="0">
              <a:lnSpc>
                <a:spcPct val="100000"/>
              </a:lnSpc>
              <a:spcBef>
                <a:spcPts val="520"/>
              </a:spcBef>
              <a:spcAft>
                <a:spcPts val="0"/>
              </a:spcAft>
              <a:buSzPts val="2600"/>
              <a:buNone/>
            </a:pPr>
            <a:endParaRPr dirty="0"/>
          </a:p>
          <a:p>
            <a:pPr marL="457200" lvl="0" indent="-393700" algn="l" rtl="0">
              <a:lnSpc>
                <a:spcPct val="100000"/>
              </a:lnSpc>
              <a:spcBef>
                <a:spcPts val="520"/>
              </a:spcBef>
              <a:spcAft>
                <a:spcPts val="0"/>
              </a:spcAft>
              <a:buSzPts val="2600"/>
              <a:buChar char="•"/>
            </a:pPr>
            <a:r>
              <a:rPr lang="en-US" dirty="0"/>
              <a:t>Each group will be assigned to write a description of the relationship between the original x and y variable for one of the graphs for the class.</a:t>
            </a:r>
            <a:endParaRPr dirty="0"/>
          </a:p>
        </p:txBody>
      </p:sp>
      <p:sp>
        <p:nvSpPr>
          <p:cNvPr id="230" name="Google Shape;230;p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Relating Variables Graphically</a:t>
            </a:r>
            <a:endParaRPr/>
          </a:p>
        </p:txBody>
      </p:sp>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1211</Words>
  <Application>Microsoft Office PowerPoint</Application>
  <PresentationFormat>On-screen Show (16:9)</PresentationFormat>
  <Paragraphs>184</Paragraphs>
  <Slides>24</Slides>
  <Notes>24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24</vt:i4>
      </vt:variant>
    </vt:vector>
  </HeadingPairs>
  <TitlesOfParts>
    <vt:vector size="32" baseType="lpstr">
      <vt:lpstr>Arial</vt:lpstr>
      <vt:lpstr>Calibri</vt:lpstr>
      <vt:lpstr>Noto Sans Symbols</vt:lpstr>
      <vt:lpstr>Times New Roman</vt:lpstr>
      <vt:lpstr>Wingdings</vt:lpstr>
      <vt:lpstr>LEARN theme</vt:lpstr>
      <vt:lpstr>LEARN theme</vt:lpstr>
      <vt:lpstr>1_LEARN theme</vt:lpstr>
      <vt:lpstr>PowerPoint Presentation</vt:lpstr>
      <vt:lpstr>More Attractive Than You Think</vt:lpstr>
      <vt:lpstr>Essential Questions</vt:lpstr>
      <vt:lpstr>Lesson Objectives</vt:lpstr>
      <vt:lpstr>Justified True Or False</vt:lpstr>
      <vt:lpstr>Justified True Or False</vt:lpstr>
      <vt:lpstr>Justified True Or False</vt:lpstr>
      <vt:lpstr>Justified True Or False</vt:lpstr>
      <vt:lpstr>Relating Variables Graphically</vt:lpstr>
      <vt:lpstr>Relating Variables Graphically</vt:lpstr>
      <vt:lpstr>PowerPoint Presentation</vt:lpstr>
      <vt:lpstr>Gravity Simulation</vt:lpstr>
      <vt:lpstr>Gravity Simulation</vt:lpstr>
      <vt:lpstr>Newton’s Law of Gravitation</vt:lpstr>
      <vt:lpstr>Newton’s Law of Gravitation</vt:lpstr>
      <vt:lpstr>Finding the Gravitational Constant</vt:lpstr>
      <vt:lpstr>Finding the Gravitational Constant</vt:lpstr>
      <vt:lpstr>Finding the Gravitational Constant </vt:lpstr>
      <vt:lpstr>Finding the Gravitational Constant</vt:lpstr>
      <vt:lpstr>Finding the Gravitational Constant</vt:lpstr>
      <vt:lpstr>Finding the Gravitational Constant</vt:lpstr>
      <vt:lpstr> Finding the Gravitational Constant</vt:lpstr>
      <vt:lpstr>Exit Ticket</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Halstied, Laura E.</dc:creator>
  <cp:lastModifiedBy>McLeod Porter, Delma</cp:lastModifiedBy>
  <cp:revision>2</cp:revision>
  <dcterms:modified xsi:type="dcterms:W3CDTF">2023-08-01T14:13:19Z</dcterms:modified>
</cp:coreProperties>
</file>