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0" r:id="rId21"/>
    <p:sldId id="281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iKKsQe04ZyHea7mbJeAwVnEkHB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94" d="100"/>
          <a:sy n="94" d="100"/>
        </p:scale>
        <p:origin x="96" y="23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3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2uZ7IabVOM.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3053?rev=24998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3053?rev=24998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3053?rev=24998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9gy-1Z2Sa-c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3053?rev=24998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EVS_yYQoLJg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3053?rev=24998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Vt_5tNS9c4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01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101%E2%80%8B%E2%80%8B%E2%80%8B%E2%80%8B%E2%80%8B%E2%80%8B%E2%80%8B" TargetMode="Externa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7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91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918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i8eTnk844E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91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3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K20 Center. (n.d.).Mingle. Strategies. Retrieved from </a:t>
            </a: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https://learn.k20center.ou.edu/strategy/53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StudioBinder. (2017). How to Format a Screenplay: Screenplay Formatting 101. YouTube. Retrieved from</a:t>
            </a:r>
            <a:r>
              <a:rPr lang="en" u="sng">
                <a:solidFill>
                  <a:schemeClr val="hlink"/>
                </a:solidFill>
                <a:hlinkClick r:id="rId3"/>
              </a:rPr>
              <a:t> https://youtu.be/_2uZ7IabVOM.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K20 Center. (n.d.). Fishbowl. Strategies. Retrieved from </a:t>
            </a: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https://learn.k20center.ou.edu/strategy/3053?rev=24998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K20 Center. (n.d.). Fishbowl. Strategies. Retrieved from </a:t>
            </a: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https://learn.k20center.ou.edu/strategy/3053?rev=24998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K20 Center. (n.d.). Fishbowl. Strategies. Retrieved from </a:t>
            </a:r>
            <a:r>
              <a:rPr lang="en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https://learn.k20center.ou.edu/strategy/3053?rev=24998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YouTube. (2021b, September 21). K20 Center 10 minute timer. YouTube.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https://www.youtube.com/watch?v=9gy-1Z2Sa-c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K20 Center. (n.d.). Fishbowl. Strategies. Retrieved from </a:t>
            </a:r>
            <a:r>
              <a:rPr lang="en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https://learn.k20center.ou.edu/strategy/3053?rev=24998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YouTube. (2021, September 21). K20 Center 5 minute timer. YouTube.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https://www.youtube.com/watch?v=EVS_yYQoLJg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K20 Center. (n.d.). Fishbowl. Strategies. Retrieved from </a:t>
            </a: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https://learn.k20center.ou.edu/strategy/3053?rev=24998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YouTube. (2023, August 30). K20 ICAP - Professor of Digital Cinema - stick to the script. YouTube.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https://www.youtube.com/watch?v=wVt_5tNS9c4</a:t>
            </a:r>
            <a:r>
              <a:rPr lang="en" dirty="0">
                <a:solidFill>
                  <a:schemeClr val="dk1"/>
                </a:solidFill>
              </a:rPr>
              <a:t>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7" name="Google Shape;24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K20 Center. (n.d.). Poms: point of most significance strategies. Retrieved from</a:t>
            </a: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https://learn.k20center.ou.edu/strategy/101​​​​​​​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6" name="Google Shape;25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8" name="Google Shape;298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>
                <a:solidFill>
                  <a:schemeClr val="dk1"/>
                </a:solidFill>
              </a:rPr>
              <a:t>K20 Center. (n.d.). I used to think . . . but now I know. Strategies. Retrieved from </a:t>
            </a: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https://learn.k20center.ou.edu/strategy/137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>
                <a:solidFill>
                  <a:schemeClr val="dk1"/>
                </a:solidFill>
              </a:rPr>
              <a:t>K20 Center. (n.d.). Venn diagram. Strategies. Retrieved from </a:t>
            </a: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https://learn.k20center.ou.edu/strategy/2918</a:t>
            </a:r>
            <a:r>
              <a:rPr lang="en">
                <a:solidFill>
                  <a:schemeClr val="dk1"/>
                </a:solidFill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>
                <a:solidFill>
                  <a:schemeClr val="dk1"/>
                </a:solidFill>
              </a:rPr>
              <a:t>K20 Center. (n.d.). Venn diagram. Strategies. Retrieved from </a:t>
            </a: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https://learn.k20center.ou.edu/strategy/2918</a:t>
            </a:r>
            <a:r>
              <a:rPr lang="en">
                <a:solidFill>
                  <a:schemeClr val="dk1"/>
                </a:solidFill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rPr lang="en" dirty="0">
                <a:solidFill>
                  <a:schemeClr val="dk1"/>
                </a:solidFill>
              </a:rPr>
              <a:t>From Script to Screen. (2017a). From Script to Screen - Inception - Paradoxical Architecture Scene. YouTube. YouTube. Retrieved from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https://www.youtube.com/watch?v=Gi8eTnk844E</a:t>
            </a:r>
            <a:r>
              <a:rPr lang="en" dirty="0">
                <a:solidFill>
                  <a:schemeClr val="dk1"/>
                </a:solidFill>
              </a:rPr>
              <a:t>. 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>
                <a:solidFill>
                  <a:schemeClr val="dk1"/>
                </a:solidFill>
              </a:rPr>
              <a:t>K20 Center. (n.d.). Venn diagram. Strategies. Retrieved from </a:t>
            </a: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https://learn.k20center.ou.edu/strategy/2918</a:t>
            </a:r>
            <a:r>
              <a:rPr lang="en">
                <a:solidFill>
                  <a:schemeClr val="dk1"/>
                </a:solidFill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K20 Center. (n.d.).Mingle. Strategies. Retrieved from </a:t>
            </a: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https://learn.k20center.ou.edu/strategy/53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48" name="Google Shape;48;p37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8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8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54" name="Google Shape;54;p38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55" name="Google Shape;55;p38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3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0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40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4" name="Google Shape;64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41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4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 1">
  <p:cSld name="Strategy v1_1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4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82" name="Google Shape;82;p46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9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9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3" name="Google Shape;13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 3">
  <p:cSld name="Strategy v1_3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4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87" name="Google Shape;87;p47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4" name="Google Shape;24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32" name="Google Shape;32;p34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5" name="Google Shape;35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6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6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6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36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_2uZ7IabVOM?feature=oembed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s://youtu.be/_2uZ7IabVO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0.xml"/><Relationship Id="rId1" Type="http://schemas.openxmlformats.org/officeDocument/2006/relationships/video" Target="https://www.youtube.com/embed/9gy-1Z2Sa-c?feature=oembed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0.xml"/><Relationship Id="rId1" Type="http://schemas.openxmlformats.org/officeDocument/2006/relationships/video" Target="https://www.youtube.com/embed/EVS_yYQoLJg?feature=oembed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wVt_5tNS9c4?feature=oembed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s://www.youtube.com/watch?v=wVt_5tNS9c4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Gi8eTnk844E?feature=oembed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s://www.youtube.com/watch?v=Gi8eTnk844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Create a group of four (4).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Compare what you put in your Venn Diagram with your classmates.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Add any new details and ideas on your paper. </a:t>
            </a:r>
            <a:endParaRPr/>
          </a:p>
        </p:txBody>
      </p:sp>
      <p:sp>
        <p:nvSpPr>
          <p:cNvPr id="174" name="Google Shape;174;p10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7093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Mingle</a:t>
            </a:r>
            <a:endParaRPr/>
          </a:p>
        </p:txBody>
      </p:sp>
      <p:grpSp>
        <p:nvGrpSpPr>
          <p:cNvPr id="175" name="Google Shape;175;p10"/>
          <p:cNvGrpSpPr/>
          <p:nvPr/>
        </p:nvGrpSpPr>
        <p:grpSpPr>
          <a:xfrm>
            <a:off x="7759600" y="151775"/>
            <a:ext cx="1215900" cy="1257300"/>
            <a:chOff x="7759600" y="151775"/>
            <a:chExt cx="1215900" cy="1257300"/>
          </a:xfrm>
        </p:grpSpPr>
        <p:sp>
          <p:nvSpPr>
            <p:cNvPr id="176" name="Google Shape;176;p10"/>
            <p:cNvSpPr/>
            <p:nvPr/>
          </p:nvSpPr>
          <p:spPr>
            <a:xfrm>
              <a:off x="7759600" y="151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7" name="Google Shape;177;p10"/>
            <p:cNvPicPr preferRelativeResize="0"/>
            <p:nvPr/>
          </p:nvPicPr>
          <p:blipFill rotWithShape="1">
            <a:blip r:embed="rId3">
              <a:alphaModFix/>
            </a:blip>
            <a:srcRect l="2134" r="2134"/>
            <a:stretch/>
          </p:blipFill>
          <p:spPr>
            <a:xfrm>
              <a:off x="7815701" y="203975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How to Format a Screenplay</a:t>
            </a:r>
            <a:endParaRPr/>
          </a:p>
        </p:txBody>
      </p:sp>
      <p:sp>
        <p:nvSpPr>
          <p:cNvPr id="184" name="Google Shape;184;p11"/>
          <p:cNvSpPr txBox="1"/>
          <p:nvPr/>
        </p:nvSpPr>
        <p:spPr>
          <a:xfrm>
            <a:off x="2193550" y="4729050"/>
            <a:ext cx="4368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https://youtu.be/_2uZ7IabVOM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nline Media 1" descr="How to Format a Screenplay: Screenplay Formatting 101">
            <a:hlinkClick r:id="" action="ppaction://media"/>
            <a:extLst>
              <a:ext uri="{FF2B5EF4-FFF2-40B4-BE49-F238E27FC236}">
                <a16:creationId xmlns:a16="http://schemas.microsoft.com/office/drawing/2014/main" id="{09A78D77-E197-A9D0-D1C2-B0A7D23AC37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464056" y="1287272"/>
            <a:ext cx="5813678" cy="3284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/>
              <a:t>A table read (also known as a read-through) is an organized reading of a script in which the speaking parts, stage directions, and scene headings are read out loud.</a:t>
            </a:r>
            <a:endParaRPr/>
          </a:p>
        </p:txBody>
      </p:sp>
      <p:sp>
        <p:nvSpPr>
          <p:cNvPr id="190" name="Google Shape;190;p12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6950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What is a Table Read?</a:t>
            </a:r>
            <a:endParaRPr/>
          </a:p>
        </p:txBody>
      </p:sp>
      <p:grpSp>
        <p:nvGrpSpPr>
          <p:cNvPr id="191" name="Google Shape;191;p12"/>
          <p:cNvGrpSpPr/>
          <p:nvPr/>
        </p:nvGrpSpPr>
        <p:grpSpPr>
          <a:xfrm>
            <a:off x="7759248" y="151778"/>
            <a:ext cx="1139420" cy="1157596"/>
            <a:chOff x="7759600" y="151775"/>
            <a:chExt cx="1215900" cy="1257300"/>
          </a:xfrm>
        </p:grpSpPr>
        <p:sp>
          <p:nvSpPr>
            <p:cNvPr id="192" name="Google Shape;192;p12"/>
            <p:cNvSpPr/>
            <p:nvPr/>
          </p:nvSpPr>
          <p:spPr>
            <a:xfrm>
              <a:off x="7759600" y="151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93" name="Google Shape;193;p12"/>
            <p:cNvPicPr preferRelativeResize="0"/>
            <p:nvPr/>
          </p:nvPicPr>
          <p:blipFill rotWithShape="1">
            <a:blip r:embed="rId3">
              <a:alphaModFix/>
            </a:blip>
            <a:srcRect l="13001" r="13001"/>
            <a:stretch/>
          </p:blipFill>
          <p:spPr>
            <a:xfrm>
              <a:off x="7815701" y="203975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3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6892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Fishbowl</a:t>
            </a:r>
            <a:endParaRPr/>
          </a:p>
        </p:txBody>
      </p:sp>
      <p:sp>
        <p:nvSpPr>
          <p:cNvPr id="199" name="Google Shape;199;p13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/>
              <a:t>Inner Circle</a:t>
            </a:r>
            <a:endParaRPr/>
          </a:p>
        </p:txBody>
      </p:sp>
      <p:sp>
        <p:nvSpPr>
          <p:cNvPr id="200" name="Google Shape;200;p13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/>
              <a:t>Outer Circle</a:t>
            </a:r>
            <a:endParaRPr/>
          </a:p>
        </p:txBody>
      </p:sp>
      <p:sp>
        <p:nvSpPr>
          <p:cNvPr id="201" name="Google Shape;201;p13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Participates in a table read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Interprets the script according to the post-production notes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Be prepared to answer questions about how and why they interpreted the script the way they did</a:t>
            </a:r>
            <a:endParaRPr/>
          </a:p>
        </p:txBody>
      </p:sp>
      <p:sp>
        <p:nvSpPr>
          <p:cNvPr id="202" name="Google Shape;202;p13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Observes the table read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Takes notes on how the group interpreted their script 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Ask questions of the group about how and why they interpreted the script the way they did</a:t>
            </a:r>
            <a:endParaRPr/>
          </a:p>
        </p:txBody>
      </p:sp>
      <p:grpSp>
        <p:nvGrpSpPr>
          <p:cNvPr id="203" name="Google Shape;203;p13"/>
          <p:cNvGrpSpPr/>
          <p:nvPr/>
        </p:nvGrpSpPr>
        <p:grpSpPr>
          <a:xfrm>
            <a:off x="7759600" y="151775"/>
            <a:ext cx="1215900" cy="1257300"/>
            <a:chOff x="7759600" y="151775"/>
            <a:chExt cx="1215900" cy="1257300"/>
          </a:xfrm>
        </p:grpSpPr>
        <p:sp>
          <p:nvSpPr>
            <p:cNvPr id="204" name="Google Shape;204;p13"/>
            <p:cNvSpPr/>
            <p:nvPr/>
          </p:nvSpPr>
          <p:spPr>
            <a:xfrm>
              <a:off x="7759600" y="151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05" name="Google Shape;205;p13"/>
            <p:cNvPicPr preferRelativeResize="0"/>
            <p:nvPr/>
          </p:nvPicPr>
          <p:blipFill rotWithShape="1">
            <a:blip r:embed="rId3">
              <a:alphaModFix/>
            </a:blip>
            <a:srcRect l="13001" r="13001"/>
            <a:stretch/>
          </p:blipFill>
          <p:spPr>
            <a:xfrm>
              <a:off x="7815701" y="203975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4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6878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View scripts-Fishbowl</a:t>
            </a:r>
            <a:endParaRPr/>
          </a:p>
        </p:txBody>
      </p:sp>
      <p:sp>
        <p:nvSpPr>
          <p:cNvPr id="211" name="Google Shape;211;p1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/>
              <a:t>Take 10 minutes to review the script with your group and determine how you will interpret what you are reading.</a:t>
            </a:r>
            <a:endParaRPr>
              <a:highlight>
                <a:srgbClr val="FFFF00"/>
              </a:highlight>
            </a:endParaRPr>
          </a:p>
        </p:txBody>
      </p:sp>
      <p:grpSp>
        <p:nvGrpSpPr>
          <p:cNvPr id="213" name="Google Shape;213;p14"/>
          <p:cNvGrpSpPr/>
          <p:nvPr/>
        </p:nvGrpSpPr>
        <p:grpSpPr>
          <a:xfrm>
            <a:off x="7759600" y="151775"/>
            <a:ext cx="1215900" cy="1257300"/>
            <a:chOff x="7759600" y="151775"/>
            <a:chExt cx="1215900" cy="1257300"/>
          </a:xfrm>
        </p:grpSpPr>
        <p:sp>
          <p:nvSpPr>
            <p:cNvPr id="214" name="Google Shape;214;p14"/>
            <p:cNvSpPr/>
            <p:nvPr/>
          </p:nvSpPr>
          <p:spPr>
            <a:xfrm>
              <a:off x="7759600" y="151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5" name="Google Shape;215;p14"/>
            <p:cNvPicPr preferRelativeResize="0"/>
            <p:nvPr/>
          </p:nvPicPr>
          <p:blipFill rotWithShape="1">
            <a:blip r:embed="rId4">
              <a:alphaModFix/>
            </a:blip>
            <a:srcRect l="13001" r="13001"/>
            <a:stretch/>
          </p:blipFill>
          <p:spPr>
            <a:xfrm>
              <a:off x="7815701" y="203975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  <p:pic>
        <p:nvPicPr>
          <p:cNvPr id="2" name="Online Media 1" descr="K20 Center 10 minute timer">
            <a:hlinkClick r:id="" action="ppaction://media"/>
            <a:extLst>
              <a:ext uri="{FF2B5EF4-FFF2-40B4-BE49-F238E27FC236}">
                <a16:creationId xmlns:a16="http://schemas.microsoft.com/office/drawing/2014/main" id="{BEBCBE0C-E065-07BA-3D15-479017D73B6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329328" y="1817361"/>
            <a:ext cx="3165448" cy="1788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5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6907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View scripts-Fishbowl</a:t>
            </a:r>
            <a:endParaRPr/>
          </a:p>
        </p:txBody>
      </p:sp>
      <p:sp>
        <p:nvSpPr>
          <p:cNvPr id="221" name="Google Shape;221;p1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/>
              <a:t>Take 5 minutes to review the script with your group and determine how you will interpret what you are reading.</a:t>
            </a:r>
            <a:endParaRPr>
              <a:highlight>
                <a:srgbClr val="FFFF00"/>
              </a:highlight>
            </a:endParaRPr>
          </a:p>
        </p:txBody>
      </p:sp>
      <p:grpSp>
        <p:nvGrpSpPr>
          <p:cNvPr id="223" name="Google Shape;223;p15"/>
          <p:cNvGrpSpPr/>
          <p:nvPr/>
        </p:nvGrpSpPr>
        <p:grpSpPr>
          <a:xfrm>
            <a:off x="7759600" y="151775"/>
            <a:ext cx="1215900" cy="1257300"/>
            <a:chOff x="7759600" y="151775"/>
            <a:chExt cx="1215900" cy="1257300"/>
          </a:xfrm>
        </p:grpSpPr>
        <p:sp>
          <p:nvSpPr>
            <p:cNvPr id="224" name="Google Shape;224;p15"/>
            <p:cNvSpPr/>
            <p:nvPr/>
          </p:nvSpPr>
          <p:spPr>
            <a:xfrm>
              <a:off x="7759600" y="151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25" name="Google Shape;225;p15"/>
            <p:cNvPicPr preferRelativeResize="0"/>
            <p:nvPr/>
          </p:nvPicPr>
          <p:blipFill rotWithShape="1">
            <a:blip r:embed="rId4">
              <a:alphaModFix/>
            </a:blip>
            <a:srcRect l="13001" r="13001"/>
            <a:stretch/>
          </p:blipFill>
          <p:spPr>
            <a:xfrm>
              <a:off x="7815701" y="203975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  <p:pic>
        <p:nvPicPr>
          <p:cNvPr id="2" name="Online Media 1" descr="K20 Center 5 minute timer">
            <a:hlinkClick r:id="" action="ppaction://media"/>
            <a:extLst>
              <a:ext uri="{FF2B5EF4-FFF2-40B4-BE49-F238E27FC236}">
                <a16:creationId xmlns:a16="http://schemas.microsoft.com/office/drawing/2014/main" id="{8E68699F-D3E3-7EFA-5753-52335FFE857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477700" y="1680459"/>
            <a:ext cx="3191867" cy="1803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6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6690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Fishbowl</a:t>
            </a:r>
            <a:endParaRPr/>
          </a:p>
        </p:txBody>
      </p:sp>
      <p:sp>
        <p:nvSpPr>
          <p:cNvPr id="231" name="Google Shape;231;p16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/>
              <a:t>Inner Circle</a:t>
            </a:r>
            <a:endParaRPr/>
          </a:p>
        </p:txBody>
      </p:sp>
      <p:sp>
        <p:nvSpPr>
          <p:cNvPr id="232" name="Google Shape;232;p16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"/>
              <a:t>Outer Circle</a:t>
            </a:r>
            <a:endParaRPr/>
          </a:p>
        </p:txBody>
      </p:sp>
      <p:sp>
        <p:nvSpPr>
          <p:cNvPr id="233" name="Google Shape;233;p16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Participates in a table read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Interprets the script according to the post-production notes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Be prepared to answer questions about how and why you interpreted the script the way you did</a:t>
            </a:r>
            <a:endParaRPr/>
          </a:p>
        </p:txBody>
      </p:sp>
      <p:sp>
        <p:nvSpPr>
          <p:cNvPr id="234" name="Google Shape;234;p16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Observes the table read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Takes notes on how the group interpreted their script 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Ask questions of the group about how and why they interpreted the script the way they did</a:t>
            </a:r>
            <a:endParaRPr/>
          </a:p>
        </p:txBody>
      </p:sp>
      <p:grpSp>
        <p:nvGrpSpPr>
          <p:cNvPr id="235" name="Google Shape;235;p16"/>
          <p:cNvGrpSpPr/>
          <p:nvPr/>
        </p:nvGrpSpPr>
        <p:grpSpPr>
          <a:xfrm>
            <a:off x="7759600" y="151775"/>
            <a:ext cx="1215900" cy="1257300"/>
            <a:chOff x="7759600" y="151775"/>
            <a:chExt cx="1215900" cy="1257300"/>
          </a:xfrm>
        </p:grpSpPr>
        <p:sp>
          <p:nvSpPr>
            <p:cNvPr id="236" name="Google Shape;236;p16"/>
            <p:cNvSpPr/>
            <p:nvPr/>
          </p:nvSpPr>
          <p:spPr>
            <a:xfrm>
              <a:off x="7759600" y="151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37" name="Google Shape;237;p16"/>
            <p:cNvPicPr preferRelativeResize="0"/>
            <p:nvPr/>
          </p:nvPicPr>
          <p:blipFill rotWithShape="1">
            <a:blip r:embed="rId3">
              <a:alphaModFix/>
            </a:blip>
            <a:srcRect l="13001" r="13001"/>
            <a:stretch/>
          </p:blipFill>
          <p:spPr>
            <a:xfrm>
              <a:off x="7815701" y="203975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7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8229600" cy="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ICAP Video</a:t>
            </a:r>
            <a:endParaRPr/>
          </a:p>
        </p:txBody>
      </p:sp>
      <p:sp>
        <p:nvSpPr>
          <p:cNvPr id="244" name="Google Shape;244;p17"/>
          <p:cNvSpPr txBox="1"/>
          <p:nvPr/>
        </p:nvSpPr>
        <p:spPr>
          <a:xfrm>
            <a:off x="1306275" y="4555675"/>
            <a:ext cx="6515100" cy="4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https://www.youtube.com/watch?v=wVt_5tNS9c4</a:t>
            </a:r>
            <a:endParaRPr sz="15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nline Media 1" descr="K20 ICAP - Professor of Digital Cinema - Stick to the Script">
            <a:hlinkClick r:id="" action="ppaction://media"/>
            <a:extLst>
              <a:ext uri="{FF2B5EF4-FFF2-40B4-BE49-F238E27FC236}">
                <a16:creationId xmlns:a16="http://schemas.microsoft.com/office/drawing/2014/main" id="{208140DC-8DA9-41FA-72B9-F3B9854337E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440490" y="973228"/>
            <a:ext cx="6246669" cy="3529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Point of Most Significance (POMS)</a:t>
            </a:r>
            <a:endParaRPr/>
          </a:p>
        </p:txBody>
      </p:sp>
      <p:sp>
        <p:nvSpPr>
          <p:cNvPr id="250" name="Google Shape;250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/>
              <a:t>What was the most significant point from the video?</a:t>
            </a:r>
            <a:endParaRPr/>
          </a:p>
        </p:txBody>
      </p:sp>
      <p:grpSp>
        <p:nvGrpSpPr>
          <p:cNvPr id="251" name="Google Shape;251;p18"/>
          <p:cNvGrpSpPr/>
          <p:nvPr/>
        </p:nvGrpSpPr>
        <p:grpSpPr>
          <a:xfrm>
            <a:off x="7801388" y="184401"/>
            <a:ext cx="1216166" cy="1258686"/>
            <a:chOff x="7172096" y="451167"/>
            <a:chExt cx="1490400" cy="1539300"/>
          </a:xfrm>
        </p:grpSpPr>
        <p:sp>
          <p:nvSpPr>
            <p:cNvPr id="252" name="Google Shape;252;p18"/>
            <p:cNvSpPr/>
            <p:nvPr/>
          </p:nvSpPr>
          <p:spPr>
            <a:xfrm>
              <a:off x="7172096" y="451167"/>
              <a:ext cx="1490400" cy="1539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53" name="Google Shape;253;p18"/>
            <p:cNvPicPr preferRelativeResize="0"/>
            <p:nvPr/>
          </p:nvPicPr>
          <p:blipFill rotWithShape="1">
            <a:blip r:embed="rId3">
              <a:alphaModFix/>
            </a:blip>
            <a:srcRect l="8010" r="8011"/>
            <a:stretch/>
          </p:blipFill>
          <p:spPr>
            <a:xfrm>
              <a:off x="7246231" y="510782"/>
              <a:ext cx="1353000" cy="14115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Script Writing</a:t>
            </a:r>
            <a:endParaRPr/>
          </a:p>
        </p:txBody>
      </p:sp>
      <p:sp>
        <p:nvSpPr>
          <p:cNvPr id="259" name="Google Shape;259;p1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Split into teams/groups of three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Each member selects one of the following roles to complete on their own: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dirty="0"/>
              <a:t>Scene Description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dirty="0"/>
              <a:t>Character Description/Post-Production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dirty="0"/>
              <a:t>Dialogue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Once you combine your writing, the group will complete post-production together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/>
              <a:t>Stick to the Script</a:t>
            </a:r>
            <a:endParaRPr/>
          </a:p>
        </p:txBody>
      </p:sp>
      <p:sp>
        <p:nvSpPr>
          <p:cNvPr id="97" name="Google Shape;97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A Script Reader (or Script Analyst) - reads the script to evaluate the components of a screenplay to determine if a studio or produce would consider it. They focus on: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Plot (summary)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Characterization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Themes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Tones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Markability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Then they write a report over the script called coverage.</a:t>
            </a:r>
            <a:endParaRPr/>
          </a:p>
        </p:txBody>
      </p:sp>
      <p:sp>
        <p:nvSpPr>
          <p:cNvPr id="295" name="Google Shape;295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Script Reader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/>
              <a:t>Reflect on what you knew, or thought you knew, about script reading before and after participating in this activity.</a:t>
            </a:r>
            <a:endParaRPr/>
          </a:p>
        </p:txBody>
      </p:sp>
      <p:sp>
        <p:nvSpPr>
          <p:cNvPr id="301" name="Google Shape;301;p26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6967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 Used to Think…But Now I Know</a:t>
            </a:r>
            <a:endParaRPr/>
          </a:p>
        </p:txBody>
      </p:sp>
      <p:grpSp>
        <p:nvGrpSpPr>
          <p:cNvPr id="302" name="Google Shape;302;p26"/>
          <p:cNvGrpSpPr/>
          <p:nvPr/>
        </p:nvGrpSpPr>
        <p:grpSpPr>
          <a:xfrm>
            <a:off x="7801388" y="184401"/>
            <a:ext cx="1216166" cy="1258686"/>
            <a:chOff x="7801388" y="184401"/>
            <a:chExt cx="1216166" cy="1258686"/>
          </a:xfrm>
        </p:grpSpPr>
        <p:sp>
          <p:nvSpPr>
            <p:cNvPr id="303" name="Google Shape;303;p26"/>
            <p:cNvSpPr/>
            <p:nvPr/>
          </p:nvSpPr>
          <p:spPr>
            <a:xfrm>
              <a:off x="7801388" y="184401"/>
              <a:ext cx="1216166" cy="1258686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04" name="Google Shape;304;p26"/>
            <p:cNvPicPr preferRelativeResize="0"/>
            <p:nvPr/>
          </p:nvPicPr>
          <p:blipFill rotWithShape="1">
            <a:blip r:embed="rId3">
              <a:alphaModFix/>
            </a:blip>
            <a:srcRect l="2171" r="2170"/>
            <a:stretch/>
          </p:blipFill>
          <p:spPr>
            <a:xfrm>
              <a:off x="7861883" y="233148"/>
              <a:ext cx="1104000" cy="11541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/>
              <a:t>Essential Questions</a:t>
            </a:r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530350" y="2028503"/>
            <a:ext cx="7772400" cy="26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How can a screenwriter correctly write a screenplay that can be read by actors, directors, and producers?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Why is it important to align your screenplay to the elements of story structure?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Recognize the difference between a script and the final version of a scene in a movie.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Write an abbreviated script for a movie scene.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Apply the different elements of script formatting to a movie script.</a:t>
            </a:r>
            <a:endParaRPr/>
          </a:p>
        </p:txBody>
      </p:sp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Learning Objectives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As you watch the video consider: 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The script along the bottom of the screen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The actor, director, and producer’s interpretation of the script 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How are they unique?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How are they similar?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Fill in your Venn diagram as you watch the clip</a:t>
            </a:r>
            <a:endParaRPr/>
          </a:p>
        </p:txBody>
      </p:sp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6969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Script Versus Screen Venn Diagram</a:t>
            </a:r>
            <a:endParaRPr>
              <a:highlight>
                <a:srgbClr val="00FFFF"/>
              </a:highlight>
            </a:endParaRPr>
          </a:p>
        </p:txBody>
      </p:sp>
      <p:grpSp>
        <p:nvGrpSpPr>
          <p:cNvPr id="116" name="Google Shape;116;p5"/>
          <p:cNvGrpSpPr/>
          <p:nvPr/>
        </p:nvGrpSpPr>
        <p:grpSpPr>
          <a:xfrm>
            <a:off x="7629625" y="298794"/>
            <a:ext cx="1215900" cy="1216200"/>
            <a:chOff x="7629625" y="298794"/>
            <a:chExt cx="1215900" cy="1216200"/>
          </a:xfrm>
        </p:grpSpPr>
        <p:sp>
          <p:nvSpPr>
            <p:cNvPr id="117" name="Google Shape;117;p5"/>
            <p:cNvSpPr/>
            <p:nvPr/>
          </p:nvSpPr>
          <p:spPr>
            <a:xfrm>
              <a:off x="7629625" y="298794"/>
              <a:ext cx="1215900" cy="12162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8" name="Google Shape;118;p5"/>
            <p:cNvPicPr preferRelativeResize="0"/>
            <p:nvPr/>
          </p:nvPicPr>
          <p:blipFill rotWithShape="1">
            <a:blip r:embed="rId3">
              <a:alphaModFix/>
            </a:blip>
            <a:srcRect l="514" r="503"/>
            <a:stretch/>
          </p:blipFill>
          <p:spPr>
            <a:xfrm>
              <a:off x="7685726" y="349287"/>
              <a:ext cx="1103700" cy="11151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oogle Shape;123;p6"/>
          <p:cNvGrpSpPr/>
          <p:nvPr/>
        </p:nvGrpSpPr>
        <p:grpSpPr>
          <a:xfrm>
            <a:off x="2171822" y="1653021"/>
            <a:ext cx="4876559" cy="3141952"/>
            <a:chOff x="-131913" y="548150"/>
            <a:chExt cx="6941721" cy="4503300"/>
          </a:xfrm>
        </p:grpSpPr>
        <p:sp>
          <p:nvSpPr>
            <p:cNvPr id="124" name="Google Shape;124;p6"/>
            <p:cNvSpPr/>
            <p:nvPr/>
          </p:nvSpPr>
          <p:spPr>
            <a:xfrm>
              <a:off x="2553108" y="548150"/>
              <a:ext cx="4256700" cy="4503300"/>
            </a:xfrm>
            <a:prstGeom prst="ellipse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6"/>
            <p:cNvSpPr/>
            <p:nvPr/>
          </p:nvSpPr>
          <p:spPr>
            <a:xfrm>
              <a:off x="-131913" y="548150"/>
              <a:ext cx="4256700" cy="4503300"/>
            </a:xfrm>
            <a:prstGeom prst="ellipse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6" name="Google Shape;126;p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Venn Diagram </a:t>
            </a:r>
            <a:endParaRPr/>
          </a:p>
        </p:txBody>
      </p:sp>
      <p:sp>
        <p:nvSpPr>
          <p:cNvPr id="127" name="Google Shape;127;p6"/>
          <p:cNvSpPr txBox="1"/>
          <p:nvPr/>
        </p:nvSpPr>
        <p:spPr>
          <a:xfrm>
            <a:off x="254075" y="2667645"/>
            <a:ext cx="1877100" cy="6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Script</a:t>
            </a: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What is present in the script but does not appear on screen?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6"/>
          <p:cNvSpPr txBox="1"/>
          <p:nvPr/>
        </p:nvSpPr>
        <p:spPr>
          <a:xfrm>
            <a:off x="7089025" y="2571750"/>
            <a:ext cx="1877100" cy="6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Screen</a:t>
            </a: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What appears on screen but is not present in the script?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6"/>
          <p:cNvSpPr txBox="1"/>
          <p:nvPr/>
        </p:nvSpPr>
        <p:spPr>
          <a:xfrm>
            <a:off x="3671575" y="300227"/>
            <a:ext cx="1877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is present in both the script and what you see on screen?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0" name="Google Shape;130;p6"/>
          <p:cNvGrpSpPr/>
          <p:nvPr/>
        </p:nvGrpSpPr>
        <p:grpSpPr>
          <a:xfrm>
            <a:off x="7629625" y="298794"/>
            <a:ext cx="1215900" cy="1216200"/>
            <a:chOff x="7629625" y="298794"/>
            <a:chExt cx="1215900" cy="1216200"/>
          </a:xfrm>
        </p:grpSpPr>
        <p:sp>
          <p:nvSpPr>
            <p:cNvPr id="131" name="Google Shape;131;p6"/>
            <p:cNvSpPr/>
            <p:nvPr/>
          </p:nvSpPr>
          <p:spPr>
            <a:xfrm>
              <a:off x="7629625" y="298794"/>
              <a:ext cx="1215900" cy="12162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2" name="Google Shape;132;p6"/>
            <p:cNvPicPr preferRelativeResize="0"/>
            <p:nvPr/>
          </p:nvPicPr>
          <p:blipFill rotWithShape="1">
            <a:blip r:embed="rId3">
              <a:alphaModFix/>
            </a:blip>
            <a:srcRect l="514" r="503"/>
            <a:stretch/>
          </p:blipFill>
          <p:spPr>
            <a:xfrm>
              <a:off x="7685726" y="349287"/>
              <a:ext cx="1103700" cy="11151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133" name="Google Shape;133;p6"/>
          <p:cNvSpPr/>
          <p:nvPr/>
        </p:nvSpPr>
        <p:spPr>
          <a:xfrm rot="10800000" flipH="1">
            <a:off x="1677417" y="3360316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CBA25"/>
          </a:solidFill>
          <a:ln w="9525" cap="flat" cmpd="sng">
            <a:solidFill>
              <a:srgbClr val="5349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6"/>
          <p:cNvSpPr/>
          <p:nvPr/>
        </p:nvSpPr>
        <p:spPr>
          <a:xfrm flipH="1">
            <a:off x="7089017" y="3272441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1B1E"/>
          </a:solidFill>
          <a:ln w="9525" cap="flat" cmpd="sng">
            <a:solidFill>
              <a:srgbClr val="5349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"/>
          <p:cNvSpPr/>
          <p:nvPr/>
        </p:nvSpPr>
        <p:spPr>
          <a:xfrm rot="-5400000" flipH="1">
            <a:off x="4362917" y="1310016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C3C58"/>
          </a:solidFill>
          <a:ln w="9525" cap="flat" cmpd="sng">
            <a:solidFill>
              <a:srgbClr val="5349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Inception</a:t>
            </a:r>
            <a:endParaRPr/>
          </a:p>
        </p:txBody>
      </p:sp>
      <p:sp>
        <p:nvSpPr>
          <p:cNvPr id="142" name="Google Shape;142;p7"/>
          <p:cNvSpPr txBox="1"/>
          <p:nvPr/>
        </p:nvSpPr>
        <p:spPr>
          <a:xfrm>
            <a:off x="1617300" y="4718053"/>
            <a:ext cx="5909400" cy="2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https://www.youtube.com/watch?v=Gi8eTnk844E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Online Media 2" descr="From Script to Screen - Inception - Paradoxical Architecture Scene">
            <a:hlinkClick r:id="" action="ppaction://media"/>
            <a:extLst>
              <a:ext uri="{FF2B5EF4-FFF2-40B4-BE49-F238E27FC236}">
                <a16:creationId xmlns:a16="http://schemas.microsoft.com/office/drawing/2014/main" id="{88841115-EF6C-0449-326D-E1775FC699F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747520" y="1164647"/>
            <a:ext cx="6162040" cy="3481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oogle Shape;147;p8"/>
          <p:cNvGrpSpPr/>
          <p:nvPr/>
        </p:nvGrpSpPr>
        <p:grpSpPr>
          <a:xfrm>
            <a:off x="2171822" y="1653021"/>
            <a:ext cx="4876559" cy="3141952"/>
            <a:chOff x="-131913" y="548150"/>
            <a:chExt cx="6941721" cy="4503300"/>
          </a:xfrm>
        </p:grpSpPr>
        <p:sp>
          <p:nvSpPr>
            <p:cNvPr id="148" name="Google Shape;148;p8"/>
            <p:cNvSpPr/>
            <p:nvPr/>
          </p:nvSpPr>
          <p:spPr>
            <a:xfrm>
              <a:off x="2553108" y="548150"/>
              <a:ext cx="4256700" cy="4503300"/>
            </a:xfrm>
            <a:prstGeom prst="ellipse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-131913" y="548150"/>
              <a:ext cx="4256700" cy="4503300"/>
            </a:xfrm>
            <a:prstGeom prst="ellipse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0" name="Google Shape;150;p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Venn Diagram </a:t>
            </a:r>
            <a:endParaRPr/>
          </a:p>
        </p:txBody>
      </p:sp>
      <p:sp>
        <p:nvSpPr>
          <p:cNvPr id="151" name="Google Shape;151;p8"/>
          <p:cNvSpPr txBox="1"/>
          <p:nvPr/>
        </p:nvSpPr>
        <p:spPr>
          <a:xfrm>
            <a:off x="254075" y="2667645"/>
            <a:ext cx="1877100" cy="6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Script</a:t>
            </a: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What is present in the script but does not appear on screen?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8"/>
          <p:cNvSpPr txBox="1"/>
          <p:nvPr/>
        </p:nvSpPr>
        <p:spPr>
          <a:xfrm>
            <a:off x="7089025" y="2571750"/>
            <a:ext cx="1877100" cy="6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Screen</a:t>
            </a: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What appears on screen but is not present in the script?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8"/>
          <p:cNvSpPr txBox="1"/>
          <p:nvPr/>
        </p:nvSpPr>
        <p:spPr>
          <a:xfrm>
            <a:off x="3671575" y="300227"/>
            <a:ext cx="1877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is present in both the script and what you see on screen?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4" name="Google Shape;154;p8"/>
          <p:cNvGrpSpPr/>
          <p:nvPr/>
        </p:nvGrpSpPr>
        <p:grpSpPr>
          <a:xfrm>
            <a:off x="7629625" y="298794"/>
            <a:ext cx="1215900" cy="1216200"/>
            <a:chOff x="7629625" y="298794"/>
            <a:chExt cx="1215900" cy="1216200"/>
          </a:xfrm>
        </p:grpSpPr>
        <p:sp>
          <p:nvSpPr>
            <p:cNvPr id="155" name="Google Shape;155;p8"/>
            <p:cNvSpPr/>
            <p:nvPr/>
          </p:nvSpPr>
          <p:spPr>
            <a:xfrm>
              <a:off x="7629625" y="298794"/>
              <a:ext cx="1215900" cy="12162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56" name="Google Shape;156;p8"/>
            <p:cNvPicPr preferRelativeResize="0"/>
            <p:nvPr/>
          </p:nvPicPr>
          <p:blipFill rotWithShape="1">
            <a:blip r:embed="rId3">
              <a:alphaModFix/>
            </a:blip>
            <a:srcRect l="514" r="503"/>
            <a:stretch/>
          </p:blipFill>
          <p:spPr>
            <a:xfrm>
              <a:off x="7685726" y="349287"/>
              <a:ext cx="1103700" cy="11151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157" name="Google Shape;157;p8"/>
          <p:cNvSpPr/>
          <p:nvPr/>
        </p:nvSpPr>
        <p:spPr>
          <a:xfrm rot="10800000" flipH="1">
            <a:off x="1677417" y="3360316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CBA25"/>
          </a:solidFill>
          <a:ln w="9525" cap="flat" cmpd="sng">
            <a:solidFill>
              <a:srgbClr val="5349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8"/>
          <p:cNvSpPr/>
          <p:nvPr/>
        </p:nvSpPr>
        <p:spPr>
          <a:xfrm flipH="1">
            <a:off x="7089017" y="3272441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1B1E"/>
          </a:solidFill>
          <a:ln w="9525" cap="flat" cmpd="sng">
            <a:solidFill>
              <a:srgbClr val="5349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8"/>
          <p:cNvSpPr/>
          <p:nvPr/>
        </p:nvSpPr>
        <p:spPr>
          <a:xfrm rot="-5400000" flipH="1">
            <a:off x="4362917" y="1310016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C3C58"/>
          </a:solidFill>
          <a:ln w="9525" cap="flat" cmpd="sng">
            <a:solidFill>
              <a:srgbClr val="5349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Mingle</a:t>
            </a:r>
            <a:endParaRPr/>
          </a:p>
        </p:txBody>
      </p:sp>
      <p:sp>
        <p:nvSpPr>
          <p:cNvPr id="165" name="Google Shape;165;p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/>
              <a:t>While the music is playing, ”mingle” around the room.</a:t>
            </a:r>
            <a:endParaRPr/>
          </a:p>
        </p:txBody>
      </p:sp>
      <p:grpSp>
        <p:nvGrpSpPr>
          <p:cNvPr id="166" name="Google Shape;166;p9"/>
          <p:cNvGrpSpPr/>
          <p:nvPr/>
        </p:nvGrpSpPr>
        <p:grpSpPr>
          <a:xfrm>
            <a:off x="7759600" y="151775"/>
            <a:ext cx="1215900" cy="1257300"/>
            <a:chOff x="7759600" y="151775"/>
            <a:chExt cx="1215900" cy="1257300"/>
          </a:xfrm>
        </p:grpSpPr>
        <p:sp>
          <p:nvSpPr>
            <p:cNvPr id="167" name="Google Shape;167;p9"/>
            <p:cNvSpPr/>
            <p:nvPr/>
          </p:nvSpPr>
          <p:spPr>
            <a:xfrm>
              <a:off x="7759600" y="151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8" name="Google Shape;168;p9"/>
            <p:cNvPicPr preferRelativeResize="0"/>
            <p:nvPr/>
          </p:nvPicPr>
          <p:blipFill rotWithShape="1">
            <a:blip r:embed="rId3">
              <a:alphaModFix/>
            </a:blip>
            <a:srcRect l="2134" r="2134"/>
            <a:stretch/>
          </p:blipFill>
          <p:spPr>
            <a:xfrm>
              <a:off x="7815701" y="203975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1197</Words>
  <Application>Microsoft Office PowerPoint</Application>
  <PresentationFormat>On-screen Show (16:9)</PresentationFormat>
  <Paragraphs>95</Paragraphs>
  <Slides>21</Slides>
  <Notes>21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Noto Sans Symbols</vt:lpstr>
      <vt:lpstr>LEARN theme</vt:lpstr>
      <vt:lpstr>PowerPoint Presentation</vt:lpstr>
      <vt:lpstr>Stick to the Script</vt:lpstr>
      <vt:lpstr>Essential Questions</vt:lpstr>
      <vt:lpstr>Learning Objectives</vt:lpstr>
      <vt:lpstr>Script Versus Screen Venn Diagram</vt:lpstr>
      <vt:lpstr>Venn Diagram </vt:lpstr>
      <vt:lpstr>Inception</vt:lpstr>
      <vt:lpstr>Venn Diagram </vt:lpstr>
      <vt:lpstr>Mingle</vt:lpstr>
      <vt:lpstr>Mingle</vt:lpstr>
      <vt:lpstr>How to Format a Screenplay</vt:lpstr>
      <vt:lpstr>What is a Table Read?</vt:lpstr>
      <vt:lpstr>Fishbowl</vt:lpstr>
      <vt:lpstr>View scripts-Fishbowl</vt:lpstr>
      <vt:lpstr>View scripts-Fishbowl</vt:lpstr>
      <vt:lpstr>Fishbowl</vt:lpstr>
      <vt:lpstr>ICAP Video</vt:lpstr>
      <vt:lpstr>Point of Most Significance (POMS)</vt:lpstr>
      <vt:lpstr>Script Writing</vt:lpstr>
      <vt:lpstr>Script Reader</vt:lpstr>
      <vt:lpstr>I Used to Think…But Now I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Doyle, James D.</cp:lastModifiedBy>
  <cp:revision>2</cp:revision>
  <dcterms:modified xsi:type="dcterms:W3CDTF">2024-01-04T16:27:30Z</dcterms:modified>
</cp:coreProperties>
</file>