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8"/>
  </p:notesMasterIdLst>
  <p:sldIdLst>
    <p:sldId id="276" r:id="rId2"/>
    <p:sldId id="256" r:id="rId3"/>
    <p:sldId id="274" r:id="rId4"/>
    <p:sldId id="275" r:id="rId5"/>
    <p:sldId id="273" r:id="rId6"/>
    <p:sldId id="282" r:id="rId7"/>
    <p:sldId id="283" r:id="rId8"/>
    <p:sldId id="290" r:id="rId9"/>
    <p:sldId id="285" r:id="rId10"/>
    <p:sldId id="286" r:id="rId11"/>
    <p:sldId id="287" r:id="rId12"/>
    <p:sldId id="291" r:id="rId13"/>
    <p:sldId id="295" r:id="rId14"/>
    <p:sldId id="298" r:id="rId15"/>
    <p:sldId id="296" r:id="rId16"/>
    <p:sldId id="293" r:id="rId17"/>
    <p:sldId id="299" r:id="rId18"/>
    <p:sldId id="288" r:id="rId19"/>
    <p:sldId id="294" r:id="rId20"/>
    <p:sldId id="292" r:id="rId21"/>
    <p:sldId id="289" r:id="rId22"/>
    <p:sldId id="300" r:id="rId23"/>
    <p:sldId id="301" r:id="rId24"/>
    <p:sldId id="305" r:id="rId25"/>
    <p:sldId id="303" r:id="rId26"/>
    <p:sldId id="304"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2" autoAdjust="0"/>
    <p:restoredTop sz="94602"/>
  </p:normalViewPr>
  <p:slideViewPr>
    <p:cSldViewPr snapToGrid="0" snapToObjects="1">
      <p:cViewPr varScale="1">
        <p:scale>
          <a:sx n="129" d="100"/>
          <a:sy n="129" d="100"/>
        </p:scale>
        <p:origin x="21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30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303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Bell Ringers and Exit Tickets. Strategies. </a:t>
            </a:r>
            <a:r>
              <a:rPr lang="en-US" sz="1800" b="0" i="0" u="sng" strike="noStrike" dirty="0">
                <a:solidFill>
                  <a:srgbClr val="1155CC"/>
                </a:solidFill>
                <a:effectLst/>
                <a:latin typeface="Arial" panose="020B0604020202020204" pitchFamily="34" charset="0"/>
                <a:hlinkClick r:id="rId3"/>
              </a:rPr>
              <a:t>https://learn.k20center.ou.edu/strategy/125</a:t>
            </a: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41984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Double Bubble Map. Strategies. </a:t>
            </a:r>
            <a:r>
              <a:rPr lang="en-US" sz="1800" b="0" i="0" u="sng" strike="noStrike" dirty="0">
                <a:solidFill>
                  <a:srgbClr val="1155CC"/>
                </a:solidFill>
                <a:effectLst/>
                <a:latin typeface="Times New Roman" panose="02020603050405020304" pitchFamily="18" charset="0"/>
                <a:hlinkClick r:id="rId3"/>
              </a:rPr>
              <a:t>https://learn.k20center.ou.edu/strategy/3035</a:t>
            </a: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1559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Double Bubble Map. Strategies. </a:t>
            </a:r>
            <a:r>
              <a:rPr lang="en-US" sz="1800" b="0" i="0" u="sng" strike="noStrike" dirty="0">
                <a:solidFill>
                  <a:srgbClr val="1155CC"/>
                </a:solidFill>
                <a:effectLst/>
                <a:latin typeface="Times New Roman" panose="02020603050405020304" pitchFamily="18" charset="0"/>
                <a:hlinkClick r:id="rId3"/>
              </a:rPr>
              <a:t>https://learn.k20center.ou.edu/strategy/3035</a:t>
            </a: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478867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JGOxVIgmGWE" TargetMode="External"/><Relationship Id="rId2" Type="http://schemas.openxmlformats.org/officeDocument/2006/relationships/slideLayout" Target="../slideLayouts/slideLayout3.xml"/><Relationship Id="rId1" Type="http://schemas.openxmlformats.org/officeDocument/2006/relationships/video" Target="https://www.youtube.com/embed/JGOxVIgmGWE?feature=oembed"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6906824" y="1004054"/>
            <a:ext cx="1924620" cy="3434098"/>
          </a:xfrm>
        </p:spPr>
        <p:txBody>
          <a:bodyPr>
            <a:normAutofit/>
          </a:bodyPr>
          <a:lstStyle/>
          <a:p>
            <a:pPr marL="0" indent="0">
              <a:buNone/>
            </a:pPr>
            <a:r>
              <a:rPr lang="en-US" sz="2400" dirty="0"/>
              <a:t>Pick another fictional or nonfictional character for comparison. Write the name in the </a:t>
            </a:r>
            <a:r>
              <a:rPr lang="en-US" sz="2400" i="1" dirty="0"/>
              <a:t>Name 2</a:t>
            </a:r>
            <a:r>
              <a:rPr lang="en-US" sz="2400" dirty="0"/>
              <a:t> box.</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Double Bubble Map</a:t>
            </a:r>
          </a:p>
        </p:txBody>
      </p:sp>
      <p:pic>
        <p:nvPicPr>
          <p:cNvPr id="2" name="Graphic 2">
            <a:extLst>
              <a:ext uri="{FF2B5EF4-FFF2-40B4-BE49-F238E27FC236}">
                <a16:creationId xmlns:a16="http://schemas.microsoft.com/office/drawing/2014/main" id="{B9653F30-5F45-9343-5A10-A7299B635FD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41" t="16118" b="16118"/>
          <a:stretch/>
        </p:blipFill>
        <p:spPr bwMode="auto">
          <a:xfrm>
            <a:off x="312556" y="1185189"/>
            <a:ext cx="6517938" cy="3483995"/>
          </a:xfrm>
          <a:prstGeom prst="rect">
            <a:avLst/>
          </a:prstGeom>
          <a:extLst>
            <a:ext uri="{53640926-AAD7-44D8-BBD7-CCE9431645EC}">
              <a14:shadowObscured xmlns:a14="http://schemas.microsoft.com/office/drawing/2010/main"/>
            </a:ext>
          </a:extLst>
        </p:spPr>
      </p:pic>
      <p:cxnSp>
        <p:nvCxnSpPr>
          <p:cNvPr id="3" name="Straight Arrow Connector 2">
            <a:extLst>
              <a:ext uri="{FF2B5EF4-FFF2-40B4-BE49-F238E27FC236}">
                <a16:creationId xmlns:a16="http://schemas.microsoft.com/office/drawing/2014/main" id="{4913D83A-114B-0C6B-63B1-632B298AE926}"/>
              </a:ext>
            </a:extLst>
          </p:cNvPr>
          <p:cNvCxnSpPr>
            <a:cxnSpLocks/>
          </p:cNvCxnSpPr>
          <p:nvPr/>
        </p:nvCxnSpPr>
        <p:spPr>
          <a:xfrm flipH="1">
            <a:off x="5549239" y="1933294"/>
            <a:ext cx="1281255" cy="5786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Content Placeholder 19">
            <a:extLst>
              <a:ext uri="{FF2B5EF4-FFF2-40B4-BE49-F238E27FC236}">
                <a16:creationId xmlns:a16="http://schemas.microsoft.com/office/drawing/2014/main" id="{D10D474E-8A32-08F9-836A-54397F020F2B}"/>
              </a:ext>
            </a:extLst>
          </p:cNvPr>
          <p:cNvSpPr txBox="1">
            <a:spLocks/>
          </p:cNvSpPr>
          <p:nvPr/>
        </p:nvSpPr>
        <p:spPr>
          <a:xfrm>
            <a:off x="1513405" y="2711163"/>
            <a:ext cx="1336924" cy="591541"/>
          </a:xfrm>
          <a:prstGeom prst="rect">
            <a:avLst/>
          </a:prstGeom>
        </p:spPr>
        <p:txBody>
          <a:bodyPr vert="horz" lIns="91435" tIns="45718" rIns="91435" bIns="45718">
            <a:normAutofit fontScale="77500" lnSpcReduction="200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6"/>
                </a:solidFill>
              </a:rPr>
              <a:t>Macbeth Character</a:t>
            </a:r>
          </a:p>
        </p:txBody>
      </p:sp>
    </p:spTree>
    <p:extLst>
      <p:ext uri="{BB962C8B-B14F-4D97-AF65-F5344CB8AC3E}">
        <p14:creationId xmlns:p14="http://schemas.microsoft.com/office/powerpoint/2010/main" val="2014715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Trace a group member on butcher paper. Ask a volunteer to lie down and trace around them. </a:t>
            </a:r>
          </a:p>
          <a:p>
            <a:r>
              <a:rPr lang="en-US" dirty="0"/>
              <a:t>Use crafting supplies and your Double Bubble Map to complete:</a:t>
            </a:r>
          </a:p>
          <a:p>
            <a:pPr marL="973102" lvl="2" indent="-514350">
              <a:buClr>
                <a:schemeClr val="accent1"/>
              </a:buClr>
              <a:buFont typeface="Wingdings" panose="05000000000000000000" pitchFamily="2" charset="2"/>
              <a:buChar char="§"/>
            </a:pPr>
            <a:r>
              <a:rPr lang="en-US" dirty="0"/>
              <a:t>A life-size visual (on butcher paper) </a:t>
            </a:r>
          </a:p>
          <a:p>
            <a:pPr marL="973102" lvl="2" indent="-514350">
              <a:buClr>
                <a:schemeClr val="accent1"/>
              </a:buClr>
              <a:buFont typeface="Wingdings" panose="05000000000000000000" pitchFamily="2" charset="2"/>
              <a:buChar char="§"/>
            </a:pPr>
            <a:r>
              <a:rPr lang="en-US" dirty="0"/>
              <a:t>A written character analysis (on notebook paper)</a:t>
            </a:r>
          </a:p>
          <a:p>
            <a:r>
              <a:rPr lang="en-US" dirty="0"/>
              <a:t>Hang the body biography on the wall.</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Overview</a:t>
            </a:r>
          </a:p>
        </p:txBody>
      </p:sp>
    </p:spTree>
    <p:extLst>
      <p:ext uri="{BB962C8B-B14F-4D97-AF65-F5344CB8AC3E}">
        <p14:creationId xmlns:p14="http://schemas.microsoft.com/office/powerpoint/2010/main" val="28686063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fontScale="92500"/>
          </a:bodyPr>
          <a:lstStyle/>
          <a:p>
            <a:pPr marR="0" lvl="0">
              <a:lnSpc>
                <a:spcPct val="115000"/>
              </a:lnSpc>
              <a:spcAft>
                <a:spcPts val="0"/>
              </a:spcAft>
            </a:pPr>
            <a:r>
              <a:rPr lang="en-US" b="1" u="sng" dirty="0">
                <a:solidFill>
                  <a:schemeClr val="accent2"/>
                </a:solidFill>
              </a:rPr>
              <a:t>Head</a:t>
            </a:r>
            <a:r>
              <a:rPr lang="en-US" b="1" dirty="0">
                <a:solidFill>
                  <a:schemeClr val="accent2"/>
                </a:solidFill>
              </a:rPr>
              <a:t>:  </a:t>
            </a:r>
            <a:r>
              <a:rPr lang="en-US" dirty="0"/>
              <a:t>Choose three direct quotes from the play that summarize and encompass your character. Put these on your character’s head or in thought bubbles.</a:t>
            </a:r>
          </a:p>
          <a:p>
            <a:pPr marR="0" lvl="0">
              <a:lnSpc>
                <a:spcPct val="115000"/>
              </a:lnSpc>
              <a:spcAft>
                <a:spcPts val="0"/>
              </a:spcAft>
            </a:pPr>
            <a:r>
              <a:rPr lang="en-US" b="1" u="sng" dirty="0">
                <a:solidFill>
                  <a:schemeClr val="accent2"/>
                </a:solidFill>
              </a:rPr>
              <a:t>Heart</a:t>
            </a:r>
            <a:r>
              <a:rPr lang="en-US" b="1" dirty="0">
                <a:solidFill>
                  <a:schemeClr val="accent2"/>
                </a:solidFill>
              </a:rPr>
              <a:t>: </a:t>
            </a:r>
            <a:r>
              <a:rPr lang="en-US" dirty="0"/>
              <a:t>Consider what this character loves most. What shape should it be? What colors, symbols, or images could be used? The heart is a good place for illustrating what/who is most important in their life. Place this on your character’s chest.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Guidelines</a:t>
            </a:r>
          </a:p>
        </p:txBody>
      </p:sp>
    </p:spTree>
    <p:extLst>
      <p:ext uri="{BB962C8B-B14F-4D97-AF65-F5344CB8AC3E}">
        <p14:creationId xmlns:p14="http://schemas.microsoft.com/office/powerpoint/2010/main" val="3561966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8229600" cy="3060849"/>
          </a:xfrm>
        </p:spPr>
        <p:txBody>
          <a:bodyPr>
            <a:normAutofit/>
          </a:bodyPr>
          <a:lstStyle/>
          <a:p>
            <a:pPr marR="0" lvl="0">
              <a:spcAft>
                <a:spcPts val="0"/>
              </a:spcAft>
            </a:pPr>
            <a:r>
              <a:rPr lang="en-US" b="1" u="sng" dirty="0">
                <a:solidFill>
                  <a:schemeClr val="accent2"/>
                </a:solidFill>
              </a:rPr>
              <a:t>Backbone</a:t>
            </a:r>
            <a:r>
              <a:rPr lang="en-US" b="1" dirty="0">
                <a:solidFill>
                  <a:schemeClr val="accent2"/>
                </a:solidFill>
              </a:rPr>
              <a:t>: </a:t>
            </a:r>
            <a:r>
              <a:rPr lang="en-US" dirty="0"/>
              <a:t>This is the character’s main objective within the story that makes up their spine. What is their most important goal? What drives their thoughts and actions? How can you illustrate it using symbols?</a:t>
            </a:r>
          </a:p>
          <a:p>
            <a:pPr lvl="1">
              <a:buFont typeface="Wingdings" panose="05000000000000000000" pitchFamily="2" charset="2"/>
              <a:buChar char="§"/>
            </a:pPr>
            <a:r>
              <a:rPr lang="en-US" i="1" dirty="0"/>
              <a:t>Example: Romeo’s (Romeo &amp; Juliet by William Shakespeare) spine might look like an ornate, red blindfold because he is blinded by love to the point that he hurts himself and others for it.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Guidelines</a:t>
            </a:r>
          </a:p>
        </p:txBody>
      </p:sp>
    </p:spTree>
    <p:extLst>
      <p:ext uri="{BB962C8B-B14F-4D97-AF65-F5344CB8AC3E}">
        <p14:creationId xmlns:p14="http://schemas.microsoft.com/office/powerpoint/2010/main" val="1309784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R="0" lvl="0">
              <a:spcAft>
                <a:spcPts val="0"/>
              </a:spcAft>
            </a:pPr>
            <a:r>
              <a:rPr lang="en-US" b="1" u="sng" dirty="0">
                <a:solidFill>
                  <a:schemeClr val="accent2"/>
                </a:solidFill>
              </a:rPr>
              <a:t>Feet</a:t>
            </a:r>
            <a:r>
              <a:rPr lang="en-US" b="1" dirty="0">
                <a:solidFill>
                  <a:schemeClr val="accent2"/>
                </a:solidFill>
              </a:rPr>
              <a:t>:</a:t>
            </a:r>
            <a:r>
              <a:rPr lang="en-US" dirty="0"/>
              <a:t> What fundamental beliefs and philosophies does this character live by? This should be a symbolic representation of what they stand for.</a:t>
            </a:r>
          </a:p>
          <a:p>
            <a:pPr lvl="1">
              <a:buFont typeface="Wingdings" panose="05000000000000000000" pitchFamily="2" charset="2"/>
              <a:buChar char="§"/>
            </a:pPr>
            <a:r>
              <a:rPr lang="en-US" i="1" dirty="0"/>
              <a:t>Example: Guy Montag (Fahrenheit 451 by Ray Bradbury) could be standing on a pile of books because he believes knowledge paves the path to liberty and freedom; or he could stand on burning books because he believes ignorance is what paves the path toward harm and self-imprisonment.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Guidelines</a:t>
            </a:r>
          </a:p>
        </p:txBody>
      </p:sp>
    </p:spTree>
    <p:extLst>
      <p:ext uri="{BB962C8B-B14F-4D97-AF65-F5344CB8AC3E}">
        <p14:creationId xmlns:p14="http://schemas.microsoft.com/office/powerpoint/2010/main" val="1901848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fontScale="92500" lnSpcReduction="10000"/>
          </a:bodyPr>
          <a:lstStyle/>
          <a:p>
            <a:pPr marR="0" lvl="0">
              <a:lnSpc>
                <a:spcPct val="115000"/>
              </a:lnSpc>
              <a:spcAft>
                <a:spcPts val="0"/>
              </a:spcAft>
            </a:pPr>
            <a:r>
              <a:rPr lang="en-US" b="1" u="sng" dirty="0">
                <a:solidFill>
                  <a:schemeClr val="accent2"/>
                </a:solidFill>
              </a:rPr>
              <a:t>Hands</a:t>
            </a:r>
            <a:r>
              <a:rPr lang="en-US" b="1" dirty="0">
                <a:solidFill>
                  <a:schemeClr val="accent2"/>
                </a:solidFill>
              </a:rPr>
              <a:t>:</a:t>
            </a:r>
            <a:r>
              <a:rPr lang="en-US" dirty="0"/>
              <a:t> What does the character hold in their hands and why is it significant? Choose items that are associated with the character either literally or figuratively.</a:t>
            </a:r>
          </a:p>
          <a:p>
            <a:pPr lvl="2">
              <a:lnSpc>
                <a:spcPct val="115000"/>
              </a:lnSpc>
              <a:buClr>
                <a:schemeClr val="accent1"/>
              </a:buClr>
              <a:buFont typeface="Wingdings" panose="05000000000000000000" pitchFamily="2" charset="2"/>
              <a:buChar char="§"/>
            </a:pPr>
            <a:r>
              <a:rPr lang="en-US" i="1" dirty="0"/>
              <a:t>Example: Harry Potter (Harry Potter series by </a:t>
            </a:r>
            <a:r>
              <a:rPr lang="en-US" i="1" dirty="0" err="1"/>
              <a:t>J.K</a:t>
            </a:r>
            <a:r>
              <a:rPr lang="en-US" i="1" dirty="0"/>
              <a:t>. Rowling) may hold a wand, lightning bolt, or Tom Riddle’s journal.</a:t>
            </a:r>
          </a:p>
          <a:p>
            <a:pPr marR="0" lvl="0">
              <a:lnSpc>
                <a:spcPct val="115000"/>
              </a:lnSpc>
              <a:spcAft>
                <a:spcPts val="600"/>
              </a:spcAft>
            </a:pPr>
            <a:r>
              <a:rPr lang="en-US" b="1" u="sng" dirty="0">
                <a:solidFill>
                  <a:schemeClr val="accent2"/>
                </a:solidFill>
              </a:rPr>
              <a:t>Colors</a:t>
            </a:r>
            <a:r>
              <a:rPr lang="en-US" b="1" dirty="0">
                <a:solidFill>
                  <a:schemeClr val="accent2"/>
                </a:solidFill>
              </a:rPr>
              <a:t>: </a:t>
            </a:r>
            <a:r>
              <a:rPr lang="en-US" dirty="0"/>
              <a:t>Color symbolism is often used through literary texts. What color(s) do you associate with your character and why? These colors should be incorporated throughout your body biography and in the visuals of each body part.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Guidelines</a:t>
            </a:r>
          </a:p>
        </p:txBody>
      </p:sp>
    </p:spTree>
    <p:extLst>
      <p:ext uri="{BB962C8B-B14F-4D97-AF65-F5344CB8AC3E}">
        <p14:creationId xmlns:p14="http://schemas.microsoft.com/office/powerpoint/2010/main" val="996040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fontScale="92500"/>
          </a:bodyPr>
          <a:lstStyle/>
          <a:p>
            <a:pPr marR="0" lvl="0">
              <a:lnSpc>
                <a:spcPct val="115000"/>
              </a:lnSpc>
              <a:spcAft>
                <a:spcPts val="0"/>
              </a:spcAft>
            </a:pPr>
            <a:r>
              <a:rPr lang="en-US" b="1" u="sng" dirty="0">
                <a:solidFill>
                  <a:schemeClr val="accent2"/>
                </a:solidFill>
              </a:rPr>
              <a:t>Written Response and Textual Evidence</a:t>
            </a:r>
            <a:r>
              <a:rPr lang="en-US" b="1" dirty="0">
                <a:solidFill>
                  <a:schemeClr val="accent2"/>
                </a:solidFill>
              </a:rPr>
              <a:t>:</a:t>
            </a:r>
            <a:r>
              <a:rPr lang="en-US" dirty="0"/>
              <a:t> Excluding the head, create a written response for each body part that follows the Claim-Evidence-Reasoning (CER) format and includes one quote from the text to serve as your evidence.</a:t>
            </a:r>
          </a:p>
          <a:p>
            <a:pPr lvl="1">
              <a:lnSpc>
                <a:spcPct val="115000"/>
              </a:lnSpc>
              <a:buFont typeface="Wingdings" panose="05000000000000000000" pitchFamily="2" charset="2"/>
              <a:buChar char="§"/>
            </a:pPr>
            <a:r>
              <a:rPr lang="en-US" dirty="0"/>
              <a:t>Put the written responses on a separate sheet of paper. Each response should be no more than one paragraph long.</a:t>
            </a:r>
          </a:p>
          <a:p>
            <a:pPr lvl="1">
              <a:lnSpc>
                <a:spcPct val="115000"/>
              </a:lnSpc>
              <a:buFont typeface="Wingdings" panose="05000000000000000000" pitchFamily="2" charset="2"/>
              <a:buChar char="§"/>
            </a:pPr>
            <a:r>
              <a:rPr lang="en-US" dirty="0"/>
              <a:t>Each person in your group is responsible for writing at least 2 of the 5 responses: heart, backbone, feet, hands, and colors.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Body Biography: Supporting Evidence</a:t>
            </a:r>
          </a:p>
        </p:txBody>
      </p:sp>
    </p:spTree>
    <p:extLst>
      <p:ext uri="{BB962C8B-B14F-4D97-AF65-F5344CB8AC3E}">
        <p14:creationId xmlns:p14="http://schemas.microsoft.com/office/powerpoint/2010/main" val="41327237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4588426"/>
            <a:ext cx="8229600" cy="555074"/>
          </a:xfrm>
        </p:spPr>
        <p:txBody>
          <a:bodyPr/>
          <a:lstStyle/>
          <a:p>
            <a:pPr marL="0" indent="0" algn="ctr">
              <a:buNone/>
            </a:pPr>
            <a:r>
              <a:rPr lang="en-US" dirty="0">
                <a:solidFill>
                  <a:schemeClr val="accent2"/>
                </a:solidFill>
                <a:hlinkClick r:id="rId3">
                  <a:extLst>
                    <a:ext uri="{A12FA001-AC4F-418D-AE19-62706E023703}">
                      <ahyp:hlinkClr xmlns:ahyp="http://schemas.microsoft.com/office/drawing/2018/hyperlinkcolor" val="tx"/>
                    </a:ext>
                  </a:extLst>
                </a:hlinkClick>
              </a:rPr>
              <a:t>CER Video</a:t>
            </a:r>
            <a:endParaRPr lang="en-US" dirty="0">
              <a:solidFill>
                <a:schemeClr val="accent2"/>
              </a:solidFill>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Claims, Evidence, Reasoning (CER)</a:t>
            </a:r>
          </a:p>
        </p:txBody>
      </p:sp>
      <p:pic>
        <p:nvPicPr>
          <p:cNvPr id="2" name="Online Media 1" title="Claims, Evidence, and Reasoning.">
            <a:hlinkClick r:id="" action="ppaction://media"/>
            <a:extLst>
              <a:ext uri="{FF2B5EF4-FFF2-40B4-BE49-F238E27FC236}">
                <a16:creationId xmlns:a16="http://schemas.microsoft.com/office/drawing/2014/main" id="{00C2A7D8-FECC-AFF7-592E-AD9D0841979C}"/>
              </a:ext>
            </a:extLst>
          </p:cNvPr>
          <p:cNvPicPr>
            <a:picLocks noRot="1" noChangeAspect="1"/>
          </p:cNvPicPr>
          <p:nvPr>
            <a:videoFile r:link="rId1"/>
          </p:nvPr>
        </p:nvPicPr>
        <p:blipFill>
          <a:blip r:embed="rId4"/>
          <a:stretch>
            <a:fillRect/>
          </a:stretch>
        </p:blipFill>
        <p:spPr>
          <a:xfrm>
            <a:off x="1541975" y="1164497"/>
            <a:ext cx="6060051" cy="3423929"/>
          </a:xfrm>
          <a:prstGeom prst="rect">
            <a:avLst/>
          </a:prstGeom>
        </p:spPr>
      </p:pic>
    </p:spTree>
    <p:extLst>
      <p:ext uri="{BB962C8B-B14F-4D97-AF65-F5344CB8AC3E}">
        <p14:creationId xmlns:p14="http://schemas.microsoft.com/office/powerpoint/2010/main" val="15690441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7312047" cy="3434098"/>
          </a:xfrm>
        </p:spPr>
        <p:txBody>
          <a:bodyPr>
            <a:noAutofit/>
          </a:bodyPr>
          <a:lstStyle/>
          <a:p>
            <a:pPr marL="0" indent="0">
              <a:spcAft>
                <a:spcPts val="1200"/>
              </a:spcAft>
              <a:buNone/>
            </a:pPr>
            <a:r>
              <a:rPr lang="en-US" sz="1600" dirty="0"/>
              <a:t>Guy Montag’s heart is represented by an open book behind prison bars because he thirsts for knowledge, but he is still guarded about this desire. For example, Montag states, “There must be something in books, something we can’t imagine, to make a woman stay in a burning house; there must be something there. You don’t stay for nothing,” (Bradbury 48). This moment was a turning point for his character because he realizes people are willing to die for what is in these books; they’re willing to die for knowledge, information, fantasy, and this piques his curiosity. Furthermore, he reflects on his role in destroying the thoughts of his fellow man, “It took some man a lifetime maybe to put some of his thoughts down, looking around all the world and life, and then I come along in two minutes and boom! It’s all over,” (Bradbury 49). This epiphany is why his heart is an open book because it was pried open by his own conscious thoughts and that frightens him.</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CER Paragraph: Example</a:t>
            </a:r>
          </a:p>
        </p:txBody>
      </p:sp>
    </p:spTree>
    <p:extLst>
      <p:ext uri="{BB962C8B-B14F-4D97-AF65-F5344CB8AC3E}">
        <p14:creationId xmlns:p14="http://schemas.microsoft.com/office/powerpoint/2010/main" val="4056390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009807"/>
            <a:ext cx="8229600" cy="3434098"/>
          </a:xfrm>
        </p:spPr>
        <p:txBody>
          <a:bodyPr>
            <a:normAutofit fontScale="70000" lnSpcReduction="20000"/>
          </a:bodyPr>
          <a:lstStyle/>
          <a:p>
            <a:r>
              <a:rPr lang="en-US" dirty="0"/>
              <a:t>In small groups, have one person lie down on the butcher paper; have another person trace them.</a:t>
            </a:r>
          </a:p>
          <a:p>
            <a:pPr lvl="1">
              <a:buFont typeface="Wingdings" panose="05000000000000000000" pitchFamily="2" charset="2"/>
              <a:buChar char="§"/>
            </a:pPr>
            <a:r>
              <a:rPr lang="en-US" b="1" dirty="0"/>
              <a:t>DO NOT</a:t>
            </a:r>
            <a:r>
              <a:rPr lang="en-US" dirty="0"/>
              <a:t> label your character’s name on the butcher paper.</a:t>
            </a:r>
          </a:p>
          <a:p>
            <a:pPr marL="294879" lvl="1" indent="0">
              <a:buNone/>
            </a:pPr>
            <a:endParaRPr lang="en-US" dirty="0"/>
          </a:p>
          <a:p>
            <a:r>
              <a:rPr lang="en-US" dirty="0"/>
              <a:t>Use crafting supplies and your Double Bubble Map to complete a life-size visual character analysis by examining your character’s role and motivations in the story of Macbeth.</a:t>
            </a:r>
          </a:p>
          <a:p>
            <a:pPr lvl="1">
              <a:buFont typeface="Wingdings" panose="05000000000000000000" pitchFamily="2" charset="2"/>
              <a:buChar char="§"/>
            </a:pPr>
            <a:r>
              <a:rPr lang="en-US" dirty="0"/>
              <a:t>Use colored construction paper, glue sticks, scissors, markers, crayons, and/or colored pencils on your butcher paper.</a:t>
            </a:r>
          </a:p>
          <a:p>
            <a:pPr marL="294879" lvl="1" indent="0">
              <a:buNone/>
            </a:pPr>
            <a:endParaRPr lang="en-US" dirty="0"/>
          </a:p>
          <a:p>
            <a:r>
              <a:rPr lang="en-US" dirty="0"/>
              <a:t>On notebook paper, write your supporting evidence.</a:t>
            </a:r>
          </a:p>
          <a:p>
            <a:pPr marL="0" indent="0">
              <a:buNone/>
            </a:pPr>
            <a:endParaRPr lang="en-US" dirty="0"/>
          </a:p>
          <a:p>
            <a:r>
              <a:rPr lang="en-US" dirty="0"/>
              <a:t>Hang your body biography on the wall.</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35128" y="72521"/>
            <a:ext cx="8251672" cy="887024"/>
          </a:xfrm>
        </p:spPr>
        <p:txBody>
          <a:bodyPr/>
          <a:lstStyle/>
          <a:p>
            <a:r>
              <a:rPr lang="en-US" dirty="0"/>
              <a:t>Body Biography: Get Started</a:t>
            </a:r>
          </a:p>
        </p:txBody>
      </p:sp>
    </p:spTree>
    <p:extLst>
      <p:ext uri="{BB962C8B-B14F-4D97-AF65-F5344CB8AC3E}">
        <p14:creationId xmlns:p14="http://schemas.microsoft.com/office/powerpoint/2010/main" val="1020705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When the Hurly-Burly’s Done</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Examining Intrinsic &amp; Extrinsic Motivation Through Character Analysis in Macbeth</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13057" y="1031878"/>
            <a:ext cx="7264750" cy="3434098"/>
          </a:xfrm>
        </p:spPr>
        <p:txBody>
          <a:bodyPr>
            <a:normAutofit/>
          </a:bodyPr>
          <a:lstStyle/>
          <a:p>
            <a:r>
              <a:rPr lang="en-US" sz="2400" dirty="0"/>
              <a:t>Take a moment to view each group’s body biography.</a:t>
            </a:r>
          </a:p>
          <a:p>
            <a:r>
              <a:rPr lang="en-US" sz="2400" dirty="0"/>
              <a:t>Reflect on the following questions and be prepared                   to discuss afterward.</a:t>
            </a:r>
          </a:p>
          <a:p>
            <a:pPr lvl="1">
              <a:buFont typeface="Wingdings" panose="05000000000000000000" pitchFamily="2" charset="2"/>
              <a:buChar char="§"/>
            </a:pPr>
            <a:r>
              <a:rPr lang="en-US" sz="1600" dirty="0"/>
              <a:t>Was it easy to determine the group’s character? How could you tell?</a:t>
            </a:r>
          </a:p>
          <a:p>
            <a:pPr lvl="1">
              <a:buFont typeface="Wingdings" panose="05000000000000000000" pitchFamily="2" charset="2"/>
              <a:buChar char="§"/>
            </a:pPr>
            <a:r>
              <a:rPr lang="en-US" sz="1600" dirty="0"/>
              <a:t>Did they have the same character as you?  If they did, how did they portray                                                                                that character the same or differently as your group?</a:t>
            </a:r>
          </a:p>
          <a:p>
            <a:pPr lvl="1">
              <a:buFont typeface="Wingdings" panose="05000000000000000000" pitchFamily="2" charset="2"/>
              <a:buChar char="§"/>
            </a:pPr>
            <a:r>
              <a:rPr lang="en-US" sz="1600" dirty="0"/>
              <a:t>Did the symbols and quotes they chose for their character make sense?</a:t>
            </a:r>
          </a:p>
          <a:p>
            <a:pPr lvl="1">
              <a:buFont typeface="Wingdings" panose="05000000000000000000" pitchFamily="2" charset="2"/>
              <a:buChar char="§"/>
            </a:pPr>
            <a:r>
              <a:rPr lang="en-US" sz="1600" dirty="0"/>
              <a:t>How did examining their motivations help you understand that character better?</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199" y="64458"/>
            <a:ext cx="8229600" cy="857250"/>
          </a:xfrm>
        </p:spPr>
        <p:txBody>
          <a:bodyPr/>
          <a:lstStyle/>
          <a:p>
            <a:r>
              <a:rPr lang="en-US" dirty="0"/>
              <a:t>Gallery Walk</a:t>
            </a:r>
          </a:p>
        </p:txBody>
      </p:sp>
      <p:pic>
        <p:nvPicPr>
          <p:cNvPr id="3" name="Picture 2" descr="A group of rectangles and squares&#10;&#10;Description automatically generated">
            <a:extLst>
              <a:ext uri="{FF2B5EF4-FFF2-40B4-BE49-F238E27FC236}">
                <a16:creationId xmlns:a16="http://schemas.microsoft.com/office/drawing/2014/main" id="{9295E1A2-B8DB-6EA4-6213-0B421CDE63B0}"/>
              </a:ext>
            </a:extLst>
          </p:cNvPr>
          <p:cNvPicPr>
            <a:picLocks noChangeAspect="1"/>
          </p:cNvPicPr>
          <p:nvPr/>
        </p:nvPicPr>
        <p:blipFill>
          <a:blip r:embed="rId2"/>
          <a:stretch>
            <a:fillRect/>
          </a:stretch>
        </p:blipFill>
        <p:spPr>
          <a:xfrm rot="5400000">
            <a:off x="7258444" y="1291856"/>
            <a:ext cx="2002221" cy="1012824"/>
          </a:xfrm>
          <a:prstGeom prst="rect">
            <a:avLst/>
          </a:prstGeom>
        </p:spPr>
      </p:pic>
    </p:spTree>
    <p:extLst>
      <p:ext uri="{BB962C8B-B14F-4D97-AF65-F5344CB8AC3E}">
        <p14:creationId xmlns:p14="http://schemas.microsoft.com/office/powerpoint/2010/main" val="31547697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8229600" cy="3180667"/>
          </a:xfrm>
        </p:spPr>
        <p:txBody>
          <a:bodyPr/>
          <a:lstStyle/>
          <a:p>
            <a:r>
              <a:rPr lang="en-US" dirty="0"/>
              <a:t>Write a 5-paragraph essay in response to the following question:</a:t>
            </a:r>
          </a:p>
          <a:p>
            <a:endParaRPr lang="en-US" dirty="0"/>
          </a:p>
          <a:p>
            <a:pPr marL="0" indent="0" algn="ctr">
              <a:buNone/>
            </a:pPr>
            <a:r>
              <a:rPr lang="en-US" sz="2400" b="1" i="1" dirty="0"/>
              <a:t>How do your character’s intrinsic and extrinsic motivations make them a significant character in Macbeth?</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Character Analysis Essay: Expectations</a:t>
            </a:r>
          </a:p>
        </p:txBody>
      </p:sp>
    </p:spTree>
    <p:extLst>
      <p:ext uri="{BB962C8B-B14F-4D97-AF65-F5344CB8AC3E}">
        <p14:creationId xmlns:p14="http://schemas.microsoft.com/office/powerpoint/2010/main" val="9191075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154850"/>
            <a:ext cx="8229600" cy="3434098"/>
          </a:xfrm>
        </p:spPr>
        <p:txBody>
          <a:bodyPr>
            <a:normAutofit/>
          </a:bodyPr>
          <a:lstStyle/>
          <a:p>
            <a:pPr marR="0" lvl="0">
              <a:lnSpc>
                <a:spcPct val="115000"/>
              </a:lnSpc>
              <a:spcAft>
                <a:spcPts val="600"/>
              </a:spcAft>
            </a:pPr>
            <a:r>
              <a:rPr lang="en-US" sz="2200" b="1" u="sng" dirty="0">
                <a:solidFill>
                  <a:schemeClr val="accent2"/>
                </a:solidFill>
              </a:rPr>
              <a:t>Introduction</a:t>
            </a:r>
            <a:r>
              <a:rPr lang="en-US" sz="2200" b="1" dirty="0">
                <a:solidFill>
                  <a:schemeClr val="accent2"/>
                </a:solidFill>
              </a:rPr>
              <a:t>:</a:t>
            </a:r>
            <a:r>
              <a:rPr lang="en-US" sz="2200" dirty="0"/>
              <a:t> Write a paragraph with a clearly stated thesis statement.</a:t>
            </a:r>
          </a:p>
          <a:p>
            <a:pPr marR="0" lvl="0">
              <a:lnSpc>
                <a:spcPct val="115000"/>
              </a:lnSpc>
              <a:spcAft>
                <a:spcPts val="600"/>
              </a:spcAft>
            </a:pPr>
            <a:r>
              <a:rPr lang="en-US" sz="2200" b="1" u="sng" dirty="0">
                <a:solidFill>
                  <a:schemeClr val="accent2"/>
                </a:solidFill>
              </a:rPr>
              <a:t>Body Paragraph 1</a:t>
            </a:r>
            <a:r>
              <a:rPr lang="en-US" sz="2200" b="1" dirty="0">
                <a:solidFill>
                  <a:schemeClr val="accent2"/>
                </a:solidFill>
              </a:rPr>
              <a:t>:</a:t>
            </a:r>
            <a:r>
              <a:rPr lang="en-US" sz="2200" dirty="0"/>
              <a:t> What is their intrinsic motivation?</a:t>
            </a:r>
          </a:p>
          <a:p>
            <a:pPr marR="0" lvl="0">
              <a:lnSpc>
                <a:spcPct val="115000"/>
              </a:lnSpc>
              <a:spcAft>
                <a:spcPts val="600"/>
              </a:spcAft>
            </a:pPr>
            <a:r>
              <a:rPr lang="en-US" sz="2200" b="1" u="sng" dirty="0">
                <a:solidFill>
                  <a:schemeClr val="accent2"/>
                </a:solidFill>
              </a:rPr>
              <a:t>Body Paragraph 2</a:t>
            </a:r>
            <a:r>
              <a:rPr lang="en-US" sz="2200" b="1" dirty="0">
                <a:solidFill>
                  <a:schemeClr val="accent2"/>
                </a:solidFill>
              </a:rPr>
              <a:t>:</a:t>
            </a:r>
            <a:r>
              <a:rPr lang="en-US" sz="2200" dirty="0"/>
              <a:t> What is their extrinsic motivation?</a:t>
            </a:r>
          </a:p>
          <a:p>
            <a:pPr marR="0" lvl="0">
              <a:lnSpc>
                <a:spcPct val="115000"/>
              </a:lnSpc>
              <a:spcAft>
                <a:spcPts val="600"/>
              </a:spcAft>
            </a:pPr>
            <a:r>
              <a:rPr lang="en-US" sz="2200" b="1" u="sng" dirty="0">
                <a:solidFill>
                  <a:schemeClr val="accent2"/>
                </a:solidFill>
              </a:rPr>
              <a:t>Body Paragraph 3</a:t>
            </a:r>
            <a:r>
              <a:rPr lang="en-US" sz="2200" b="1" dirty="0">
                <a:solidFill>
                  <a:schemeClr val="accent2"/>
                </a:solidFill>
              </a:rPr>
              <a:t>:</a:t>
            </a:r>
            <a:r>
              <a:rPr lang="en-US" sz="2200" dirty="0"/>
              <a:t> How do their motivations make them a significant character in the story of Macbeth?</a:t>
            </a:r>
          </a:p>
          <a:p>
            <a:pPr marR="0" lvl="0">
              <a:lnSpc>
                <a:spcPct val="115000"/>
              </a:lnSpc>
              <a:spcAft>
                <a:spcPts val="600"/>
              </a:spcAft>
            </a:pPr>
            <a:r>
              <a:rPr lang="en-US" sz="2200" b="1" u="sng" dirty="0">
                <a:solidFill>
                  <a:schemeClr val="accent2"/>
                </a:solidFill>
              </a:rPr>
              <a:t>Conclusion</a:t>
            </a:r>
            <a:r>
              <a:rPr lang="en-US" sz="2200" b="1" dirty="0">
                <a:solidFill>
                  <a:schemeClr val="accent2"/>
                </a:solidFill>
              </a:rPr>
              <a:t>:</a:t>
            </a:r>
            <a:r>
              <a:rPr lang="en-US" sz="2200" dirty="0"/>
              <a:t> Write a paragraph with a clear summary or conclusion.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200" y="218960"/>
            <a:ext cx="8229600" cy="857250"/>
          </a:xfrm>
        </p:spPr>
        <p:txBody>
          <a:bodyPr/>
          <a:lstStyle/>
          <a:p>
            <a:r>
              <a:rPr lang="en-US" dirty="0"/>
              <a:t>Character Analysis Essay: Outline</a:t>
            </a:r>
          </a:p>
        </p:txBody>
      </p:sp>
    </p:spTree>
    <p:extLst>
      <p:ext uri="{BB962C8B-B14F-4D97-AF65-F5344CB8AC3E}">
        <p14:creationId xmlns:p14="http://schemas.microsoft.com/office/powerpoint/2010/main" val="3856358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a:t>
            </a:r>
            <a:r>
              <a:rPr lang="en-US" dirty="0">
                <a:solidFill>
                  <a:schemeClr val="accent2"/>
                </a:solidFill>
              </a:rPr>
              <a:t>Abbreviation of play.</a:t>
            </a:r>
            <a:r>
              <a:rPr lang="en-US" dirty="0"/>
              <a:t> </a:t>
            </a:r>
            <a:r>
              <a:rPr lang="en-US" dirty="0">
                <a:solidFill>
                  <a:schemeClr val="accent1"/>
                </a:solidFill>
              </a:rPr>
              <a:t>Act #.</a:t>
            </a:r>
            <a:r>
              <a:rPr lang="en-US" dirty="0">
                <a:solidFill>
                  <a:schemeClr val="accent4"/>
                </a:solidFill>
              </a:rPr>
              <a:t>Scene #.</a:t>
            </a:r>
            <a:r>
              <a:rPr lang="en-US" dirty="0">
                <a:solidFill>
                  <a:schemeClr val="bg2">
                    <a:lumMod val="50000"/>
                  </a:schemeClr>
                </a:solidFill>
              </a:rPr>
              <a:t>Line #s</a:t>
            </a:r>
            <a:r>
              <a:rPr lang="en-US" dirty="0"/>
              <a:t>)</a:t>
            </a:r>
          </a:p>
          <a:p>
            <a:pPr marL="0" indent="0">
              <a:buNone/>
            </a:pPr>
            <a:endParaRPr lang="en-US" b="1" u="sng" dirty="0">
              <a:solidFill>
                <a:schemeClr val="accent4"/>
              </a:solidFill>
            </a:endParaRPr>
          </a:p>
          <a:p>
            <a:pPr marL="0" indent="0">
              <a:buNone/>
            </a:pPr>
            <a:r>
              <a:rPr lang="en-US" b="1" u="sng" dirty="0">
                <a:solidFill>
                  <a:schemeClr val="accent6"/>
                </a:solidFill>
              </a:rPr>
              <a:t>Example</a:t>
            </a:r>
            <a:r>
              <a:rPr lang="en-US" b="1" dirty="0">
                <a:solidFill>
                  <a:schemeClr val="accent6"/>
                </a:solidFill>
              </a:rPr>
              <a:t>:</a:t>
            </a:r>
          </a:p>
          <a:p>
            <a:r>
              <a:rPr lang="en-US" dirty="0"/>
              <a:t>(</a:t>
            </a:r>
            <a:r>
              <a:rPr lang="en-US" dirty="0">
                <a:solidFill>
                  <a:schemeClr val="accent2"/>
                </a:solidFill>
              </a:rPr>
              <a:t>Mac. </a:t>
            </a:r>
            <a:r>
              <a:rPr lang="en-US" dirty="0">
                <a:solidFill>
                  <a:schemeClr val="accent1"/>
                </a:solidFill>
              </a:rPr>
              <a:t>1.</a:t>
            </a:r>
            <a:r>
              <a:rPr lang="en-US" dirty="0">
                <a:solidFill>
                  <a:schemeClr val="accent4"/>
                </a:solidFill>
              </a:rPr>
              <a:t>3.</a:t>
            </a:r>
            <a:r>
              <a:rPr lang="en-US" dirty="0">
                <a:solidFill>
                  <a:schemeClr val="bg2">
                    <a:lumMod val="50000"/>
                  </a:schemeClr>
                </a:solidFill>
              </a:rPr>
              <a:t>14-17</a:t>
            </a:r>
            <a:r>
              <a:rPr lang="en-US" dirty="0"/>
              <a: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Character Analysis Essay: In-Text Citations</a:t>
            </a:r>
          </a:p>
        </p:txBody>
      </p:sp>
    </p:spTree>
    <p:extLst>
      <p:ext uri="{BB962C8B-B14F-4D97-AF65-F5344CB8AC3E}">
        <p14:creationId xmlns:p14="http://schemas.microsoft.com/office/powerpoint/2010/main" val="279807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Character Analysis Essay: CER Format</a:t>
            </a:r>
          </a:p>
        </p:txBody>
      </p:sp>
      <p:graphicFrame>
        <p:nvGraphicFramePr>
          <p:cNvPr id="2" name="Table Placeholder 10">
            <a:extLst>
              <a:ext uri="{FF2B5EF4-FFF2-40B4-BE49-F238E27FC236}">
                <a16:creationId xmlns:a16="http://schemas.microsoft.com/office/drawing/2014/main" id="{7B5B7E23-22DA-4E75-826D-EDD8ADEAC4A9}"/>
              </a:ext>
            </a:extLst>
          </p:cNvPr>
          <p:cNvGraphicFramePr>
            <a:graphicFrameLocks noGrp="1"/>
          </p:cNvGraphicFramePr>
          <p:nvPr>
            <p:ph idx="1"/>
            <p:extLst>
              <p:ext uri="{D42A27DB-BD31-4B8C-83A1-F6EECF244321}">
                <p14:modId xmlns:p14="http://schemas.microsoft.com/office/powerpoint/2010/main" val="3161743065"/>
              </p:ext>
            </p:extLst>
          </p:nvPr>
        </p:nvGraphicFramePr>
        <p:xfrm>
          <a:off x="457200" y="1309688"/>
          <a:ext cx="8229600" cy="3070860"/>
        </p:xfrm>
        <a:graphic>
          <a:graphicData uri="http://schemas.openxmlformats.org/drawingml/2006/table">
            <a:tbl>
              <a:tblPr firstRow="1" firstCol="1" bandRow="1"/>
              <a:tblGrid>
                <a:gridCol w="1190910">
                  <a:extLst>
                    <a:ext uri="{9D8B030D-6E8A-4147-A177-3AD203B41FA5}">
                      <a16:colId xmlns:a16="http://schemas.microsoft.com/office/drawing/2014/main" val="4027248765"/>
                    </a:ext>
                  </a:extLst>
                </a:gridCol>
                <a:gridCol w="7038690">
                  <a:extLst>
                    <a:ext uri="{9D8B030D-6E8A-4147-A177-3AD203B41FA5}">
                      <a16:colId xmlns:a16="http://schemas.microsoft.com/office/drawing/2014/main" val="236006375"/>
                    </a:ext>
                  </a:extLst>
                </a:gridCol>
              </a:tblGrid>
              <a:tr h="0">
                <a:tc gridSpan="2">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 Format for Body Paragraphs</a:t>
                      </a:r>
                      <a:endParaRPr lang="en-US" sz="1800" b="1" dirty="0">
                        <a:solidFill>
                          <a:srgbClr val="FFFFFF"/>
                        </a:solidFill>
                        <a:effectLst/>
                        <a:latin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hMerge="1">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Column Header</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1164777121"/>
                  </a:ext>
                </a:extLst>
              </a:tr>
              <a:tr h="0">
                <a:tc>
                  <a:txBody>
                    <a:bodyPr/>
                    <a:lstStyle/>
                    <a:p>
                      <a:pPr marL="0" marR="0" algn="ctr">
                        <a:spcBef>
                          <a:spcPts val="0"/>
                        </a:spcBef>
                        <a:spcAft>
                          <a:spcPts val="0"/>
                        </a:spcAft>
                      </a:pPr>
                      <a:r>
                        <a:rPr lang="en-US" sz="18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Claim</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kumimoji="0" lang="en-US" sz="1800" kern="1200" dirty="0">
                          <a:solidFill>
                            <a:schemeClr val="tx1"/>
                          </a:solidFill>
                          <a:effectLst/>
                          <a:latin typeface="+mn-lt"/>
                          <a:ea typeface="+mn-ea"/>
                          <a:cs typeface="+mn-cs"/>
                        </a:rPr>
                        <a:t>[Insert answer to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74509849"/>
                  </a:ext>
                </a:extLst>
              </a:tr>
              <a:tr h="0">
                <a:tc>
                  <a:txBody>
                    <a:bodyPr/>
                    <a:lstStyle/>
                    <a:p>
                      <a:pPr marL="0" marR="0" algn="ctr">
                        <a:spcBef>
                          <a:spcPts val="0"/>
                        </a:spcBef>
                        <a:spcAft>
                          <a:spcPts val="0"/>
                        </a:spcAft>
                      </a:pPr>
                      <a:r>
                        <a:rPr lang="en-US" sz="18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Evidence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800" kern="1200" dirty="0">
                          <a:solidFill>
                            <a:schemeClr val="tx1"/>
                          </a:solidFill>
                          <a:effectLst/>
                          <a:latin typeface="Calibri" panose="020F0502020204030204" pitchFamily="34" charset="0"/>
                          <a:ea typeface="+mn-ea"/>
                          <a:cs typeface="Times New Roman" panose="02020603050405020304" pitchFamily="18" charset="0"/>
                        </a:rPr>
                        <a:t>For example, [insert paraphrased textual evidence], (Mac., Act #., Scene #. Line #s).</a:t>
                      </a:r>
                      <a:endParaRPr kumimoji="0"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057830769"/>
                  </a:ext>
                </a:extLst>
              </a:tr>
              <a:tr h="0">
                <a:tc>
                  <a:txBody>
                    <a:bodyPr/>
                    <a:lstStyle/>
                    <a:p>
                      <a:pPr marL="0" marR="0" algn="ctr">
                        <a:spcBef>
                          <a:spcPts val="0"/>
                        </a:spcBef>
                        <a:spcAft>
                          <a:spcPts val="0"/>
                        </a:spcAft>
                      </a:pPr>
                      <a:r>
                        <a:rPr lang="en-US" sz="18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Reasoning</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kumimoji="0" lang="en-US" sz="1800" kern="1200" dirty="0">
                          <a:solidFill>
                            <a:schemeClr val="tx1"/>
                          </a:solidFill>
                          <a:effectLst/>
                          <a:latin typeface="+mn-lt"/>
                          <a:ea typeface="+mn-ea"/>
                          <a:cs typeface="+mn-cs"/>
                        </a:rPr>
                        <a:t>[Insert explanation of the significance of the 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517899886"/>
                  </a:ext>
                </a:extLst>
              </a:tr>
              <a:tr h="0">
                <a:tc>
                  <a:txBody>
                    <a:bodyPr/>
                    <a:lstStyle/>
                    <a:p>
                      <a:pPr marL="0" marR="0" algn="ctr">
                        <a:spcBef>
                          <a:spcPts val="0"/>
                        </a:spcBef>
                        <a:spcAft>
                          <a:spcPts val="0"/>
                        </a:spcAft>
                      </a:pPr>
                      <a:r>
                        <a:rPr lang="en-US" sz="18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Evidence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kumimoji="0" lang="en-US" sz="1800" kern="1200" dirty="0">
                          <a:solidFill>
                            <a:schemeClr val="tx1"/>
                          </a:solidFill>
                          <a:effectLst/>
                          <a:latin typeface="+mn-lt"/>
                          <a:ea typeface="+mn-ea"/>
                          <a:cs typeface="+mn-cs"/>
                        </a:rPr>
                        <a:t>Furthermore, [insert paraphrased textual evidence], (Mac., Act #., Scene #. Line #s).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406108750"/>
                  </a:ext>
                </a:extLst>
              </a:tr>
              <a:tr h="333814">
                <a:tc>
                  <a:txBody>
                    <a:bodyPr/>
                    <a:lstStyle/>
                    <a:p>
                      <a:pPr marL="0" marR="0" algn="ctr">
                        <a:spcBef>
                          <a:spcPts val="0"/>
                        </a:spcBef>
                        <a:spcAft>
                          <a:spcPts val="0"/>
                        </a:spcAft>
                      </a:pPr>
                      <a:r>
                        <a:rPr lang="en-US" sz="18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Reasoning</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kumimoji="0" lang="en-US" sz="1800" kern="1200" dirty="0">
                          <a:solidFill>
                            <a:schemeClr val="tx1"/>
                          </a:solidFill>
                          <a:effectLst/>
                          <a:latin typeface="+mn-lt"/>
                          <a:ea typeface="+mn-ea"/>
                          <a:cs typeface="+mn-cs"/>
                        </a:rPr>
                        <a:t>[Insert explanation of the significance of the 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869071073"/>
                  </a:ext>
                </a:extLst>
              </a:tr>
            </a:tbl>
          </a:graphicData>
        </a:graphic>
      </p:graphicFrame>
    </p:spTree>
    <p:extLst>
      <p:ext uri="{BB962C8B-B14F-4D97-AF65-F5344CB8AC3E}">
        <p14:creationId xmlns:p14="http://schemas.microsoft.com/office/powerpoint/2010/main" val="925389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164309"/>
            <a:ext cx="8229600" cy="3434098"/>
          </a:xfrm>
        </p:spPr>
        <p:txBody>
          <a:bodyPr>
            <a:normAutofit fontScale="92500" lnSpcReduction="10000"/>
          </a:bodyPr>
          <a:lstStyle/>
          <a:p>
            <a:pPr marL="0" indent="0" rtl="0">
              <a:spcBef>
                <a:spcPts val="0"/>
              </a:spcBef>
              <a:spcAft>
                <a:spcPts val="1200"/>
              </a:spcAft>
              <a:buNone/>
            </a:pPr>
            <a:r>
              <a:rPr lang="en-US" sz="1800" b="0" i="0" u="none" strike="noStrike" dirty="0">
                <a:solidFill>
                  <a:srgbClr val="980000"/>
                </a:solidFill>
                <a:effectLst/>
                <a:latin typeface="+mn-lt"/>
              </a:rPr>
              <a:t>Guy Montag’s intrinsic and extrinsic motivations change throughout the novel, and </a:t>
            </a:r>
            <a:r>
              <a:rPr lang="en-US" sz="1800" dirty="0">
                <a:solidFill>
                  <a:srgbClr val="980000"/>
                </a:solidFill>
                <a:latin typeface="+mn-lt"/>
              </a:rPr>
              <a:t>this is</a:t>
            </a:r>
            <a:r>
              <a:rPr lang="en-US" sz="1800" b="0" i="0" u="none" strike="noStrike" dirty="0">
                <a:solidFill>
                  <a:srgbClr val="980000"/>
                </a:solidFill>
                <a:effectLst/>
                <a:latin typeface="+mn-lt"/>
              </a:rPr>
              <a:t> what forces him to evolve as a character, therefore, making him significant. </a:t>
            </a:r>
            <a:r>
              <a:rPr lang="en-US" sz="1800" b="0" i="0" u="none" strike="noStrike" dirty="0">
                <a:solidFill>
                  <a:srgbClr val="45818E"/>
                </a:solidFill>
                <a:effectLst/>
                <a:latin typeface="+mn-lt"/>
              </a:rPr>
              <a:t>For example, Montag states, “There must be something in books, something we can’t imagine, to make a woman stay in a burning house; there must be something there. You don’t stay for nothing,” (Bradbury 48).</a:t>
            </a:r>
            <a:r>
              <a:rPr lang="en-US" sz="1800" b="0" i="0" u="none" strike="noStrike" dirty="0">
                <a:solidFill>
                  <a:srgbClr val="595959"/>
                </a:solidFill>
                <a:effectLst/>
                <a:latin typeface="+mn-lt"/>
              </a:rPr>
              <a:t> </a:t>
            </a:r>
            <a:r>
              <a:rPr lang="en-US" sz="1800" b="0" i="0" u="none" strike="noStrike" dirty="0">
                <a:solidFill>
                  <a:srgbClr val="073763"/>
                </a:solidFill>
                <a:effectLst/>
                <a:latin typeface="+mn-lt"/>
              </a:rPr>
              <a:t>This moment was a turning point for his character because he realizes people are willing to die for what is in these books; they’re willing to die for knowledge, information, fantasy, and this piques his curiosity. It creates a shift in his intrinsic motivations because he’s suddenly conscientious of his own actions and begins to question them.</a:t>
            </a:r>
            <a:r>
              <a:rPr lang="en-US" sz="1800" b="0" i="0" u="none" strike="noStrike" dirty="0">
                <a:solidFill>
                  <a:srgbClr val="595959"/>
                </a:solidFill>
                <a:effectLst/>
                <a:latin typeface="+mn-lt"/>
              </a:rPr>
              <a:t> </a:t>
            </a:r>
            <a:r>
              <a:rPr lang="en-US" sz="1800" b="0" i="0" u="none" strike="noStrike" dirty="0">
                <a:solidFill>
                  <a:srgbClr val="45818E"/>
                </a:solidFill>
                <a:effectLst/>
                <a:latin typeface="+mn-lt"/>
              </a:rPr>
              <a:t>Furthermore, he reflects on his role in destroying the thoughts of his fellow man, “It took some man a lifetime maybe to put some of his thoughts down, looking around all the world and life, and then I come along in two minutes and boom! It’s all over,” (Bradbury 49). </a:t>
            </a:r>
            <a:r>
              <a:rPr lang="en-US" sz="1800" b="0" i="0" u="none" strike="noStrike" dirty="0">
                <a:solidFill>
                  <a:srgbClr val="073763"/>
                </a:solidFill>
                <a:effectLst/>
                <a:latin typeface="+mn-lt"/>
              </a:rPr>
              <a:t>This epiphany is what drives his evolution as a character. He is the perfect example of what happens when a person who has been stuck on autopilot for years suddenly awakens.</a:t>
            </a:r>
            <a:endParaRPr lang="en-US" sz="2800" b="0" dirty="0">
              <a:effectLst/>
              <a:latin typeface="+mn-lt"/>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200" y="177970"/>
            <a:ext cx="8229600" cy="857250"/>
          </a:xfrm>
        </p:spPr>
        <p:txBody>
          <a:bodyPr/>
          <a:lstStyle/>
          <a:p>
            <a:r>
              <a:rPr lang="en-US" dirty="0"/>
              <a:t>Character Analysis Essay: Example</a:t>
            </a:r>
          </a:p>
        </p:txBody>
      </p:sp>
    </p:spTree>
    <p:extLst>
      <p:ext uri="{BB962C8B-B14F-4D97-AF65-F5344CB8AC3E}">
        <p14:creationId xmlns:p14="http://schemas.microsoft.com/office/powerpoint/2010/main" val="498243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Using a highlighter, highlight where textual</a:t>
            </a:r>
            <a:br>
              <a:rPr lang="en-US" dirty="0"/>
            </a:br>
            <a:r>
              <a:rPr lang="en-US" dirty="0"/>
              <a:t>evidence is used.</a:t>
            </a:r>
          </a:p>
          <a:p>
            <a:pPr lvl="1">
              <a:buFont typeface="Wingdings" panose="05000000000000000000" pitchFamily="2" charset="2"/>
              <a:buChar char="§"/>
            </a:pPr>
            <a:r>
              <a:rPr lang="en-US" dirty="0"/>
              <a:t>Is the textual evidence useful or not in proving your peer’s claim?</a:t>
            </a:r>
          </a:p>
          <a:p>
            <a:r>
              <a:rPr lang="en-US" dirty="0"/>
              <a:t>Using 2 sticky notes,</a:t>
            </a:r>
          </a:p>
          <a:p>
            <a:pPr lvl="1">
              <a:buFont typeface="Wingdings" panose="05000000000000000000" pitchFamily="2" charset="2"/>
              <a:buChar char="§"/>
            </a:pPr>
            <a:r>
              <a:rPr lang="en-US" dirty="0"/>
              <a:t>Sticky Note #1: Write 2 things that your peer did well.</a:t>
            </a:r>
          </a:p>
          <a:p>
            <a:pPr lvl="2">
              <a:buClr>
                <a:schemeClr val="accent6"/>
              </a:buClr>
            </a:pPr>
            <a:r>
              <a:rPr lang="en-US" dirty="0"/>
              <a:t>Grammar, sequencing, vocabulary, paraphrasing, etc.</a:t>
            </a:r>
          </a:p>
          <a:p>
            <a:pPr lvl="1">
              <a:buFont typeface="Wingdings" panose="05000000000000000000" pitchFamily="2" charset="2"/>
              <a:buChar char="§"/>
            </a:pPr>
            <a:r>
              <a:rPr lang="en-US" dirty="0"/>
              <a:t>Sticky Note #2: Write 1 thing that they need to improve.</a:t>
            </a:r>
          </a:p>
          <a:p>
            <a:pPr lvl="2">
              <a:buClr>
                <a:schemeClr val="accent6"/>
              </a:buClr>
            </a:pPr>
            <a:r>
              <a:rPr lang="en-US" dirty="0"/>
              <a:t>Avoid summarizing the story and answer prompt; use more relevant textual evidence, etc.</a:t>
            </a:r>
          </a:p>
          <a:p>
            <a:pPr marL="294879" lvl="1" indent="0">
              <a:buNone/>
            </a:pPr>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Peer Review</a:t>
            </a:r>
          </a:p>
        </p:txBody>
      </p:sp>
      <p:pic>
        <p:nvPicPr>
          <p:cNvPr id="3" name="Picture 2" descr="A rainbow and star with a star in the sky&#10;&#10;Description automatically generated">
            <a:extLst>
              <a:ext uri="{FF2B5EF4-FFF2-40B4-BE49-F238E27FC236}">
                <a16:creationId xmlns:a16="http://schemas.microsoft.com/office/drawing/2014/main" id="{4B041F2E-E6A8-8E93-05E9-9E8FB6EA5668}"/>
              </a:ext>
            </a:extLst>
          </p:cNvPr>
          <p:cNvPicPr>
            <a:picLocks noChangeAspect="1"/>
          </p:cNvPicPr>
          <p:nvPr/>
        </p:nvPicPr>
        <p:blipFill>
          <a:blip r:embed="rId2"/>
          <a:stretch>
            <a:fillRect/>
          </a:stretch>
        </p:blipFill>
        <p:spPr>
          <a:xfrm>
            <a:off x="6828214" y="447490"/>
            <a:ext cx="1858586" cy="1578869"/>
          </a:xfrm>
          <a:prstGeom prst="rect">
            <a:avLst/>
          </a:prstGeom>
        </p:spPr>
      </p:pic>
    </p:spTree>
    <p:extLst>
      <p:ext uri="{BB962C8B-B14F-4D97-AF65-F5344CB8AC3E}">
        <p14:creationId xmlns:p14="http://schemas.microsoft.com/office/powerpoint/2010/main" val="2378673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Questions</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r>
              <a:rPr lang="en-US" dirty="0"/>
              <a:t>What drives your actions?</a:t>
            </a:r>
          </a:p>
          <a:p>
            <a:r>
              <a:rPr lang="en-US" dirty="0"/>
              <a:t>What drives Shakespeare’s characters in Macbeth?</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a:xfrm>
            <a:off x="530983" y="696490"/>
            <a:ext cx="7772400" cy="1021842"/>
          </a:xfrm>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983" y="1946517"/>
            <a:ext cx="7772400" cy="2418512"/>
          </a:xfrm>
        </p:spPr>
        <p:txBody>
          <a:bodyPr/>
          <a:lstStyle/>
          <a:p>
            <a:r>
              <a:rPr lang="en-US" dirty="0"/>
              <a:t>Identify and describe the assigned character’s intrinsic and extrinsic motivations.</a:t>
            </a:r>
          </a:p>
          <a:p>
            <a:r>
              <a:rPr lang="en-US" dirty="0"/>
              <a:t>Explain that character’s significance in the story of Macbeth.</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What drives your everyday actions?</a:t>
            </a:r>
          </a:p>
          <a:p>
            <a:r>
              <a:rPr lang="en-US" dirty="0"/>
              <a:t>Why do you go or not go to school?</a:t>
            </a:r>
          </a:p>
          <a:p>
            <a:r>
              <a:rPr lang="en-US" dirty="0"/>
              <a:t>Why do you complete or not complete assigned work?</a:t>
            </a:r>
          </a:p>
          <a:p>
            <a:r>
              <a:rPr lang="en-US" dirty="0"/>
              <a:t>Why do you go to work or not go to work?</a:t>
            </a:r>
          </a:p>
          <a:p>
            <a:r>
              <a:rPr lang="en-US" dirty="0"/>
              <a:t>Why do you go to church or not go to church?</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Bell Ringer</a:t>
            </a:r>
          </a:p>
        </p:txBody>
      </p:sp>
      <p:pic>
        <p:nvPicPr>
          <p:cNvPr id="3" name="Picture 2" descr="A yellow bell with a black background&#10;&#10;Description automatically generated">
            <a:extLst>
              <a:ext uri="{FF2B5EF4-FFF2-40B4-BE49-F238E27FC236}">
                <a16:creationId xmlns:a16="http://schemas.microsoft.com/office/drawing/2014/main" id="{94811B0B-9226-69D2-1AAD-4668D0432A0E}"/>
              </a:ext>
            </a:extLst>
          </p:cNvPr>
          <p:cNvPicPr>
            <a:picLocks noChangeAspect="1"/>
          </p:cNvPicPr>
          <p:nvPr/>
        </p:nvPicPr>
        <p:blipFill>
          <a:blip r:embed="rId3"/>
          <a:stretch>
            <a:fillRect/>
          </a:stretch>
        </p:blipFill>
        <p:spPr>
          <a:xfrm>
            <a:off x="7547298" y="307247"/>
            <a:ext cx="1139502" cy="1391672"/>
          </a:xfrm>
          <a:prstGeom prst="rect">
            <a:avLst/>
          </a:prstGeom>
        </p:spPr>
      </p:pic>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28985" y="4220670"/>
            <a:ext cx="3641174" cy="1031717"/>
          </a:xfrm>
        </p:spPr>
        <p:txBody>
          <a:bodyPr>
            <a:normAutofit/>
          </a:bodyPr>
          <a:lstStyle/>
          <a:p>
            <a:pPr marL="0" indent="0" algn="ctr">
              <a:buNone/>
            </a:pPr>
            <a:r>
              <a:rPr lang="en-US" sz="2400" b="1" u="sng" dirty="0">
                <a:solidFill>
                  <a:schemeClr val="accent2"/>
                </a:solidFill>
              </a:rPr>
              <a:t>Extrinsic</a:t>
            </a:r>
            <a:r>
              <a:rPr lang="en-US" sz="2400" b="1" dirty="0">
                <a:solidFill>
                  <a:schemeClr val="accent2"/>
                </a:solidFill>
              </a:rPr>
              <a:t>:</a:t>
            </a:r>
            <a:r>
              <a:rPr lang="en-US" sz="2400" dirty="0"/>
              <a:t> Motivated </a:t>
            </a:r>
            <a:br>
              <a:rPr lang="en-US" sz="2400" dirty="0"/>
            </a:br>
            <a:r>
              <a:rPr lang="en-US" sz="2400" dirty="0"/>
              <a:t>   by </a:t>
            </a:r>
            <a:r>
              <a:rPr lang="en-US" sz="2400" b="1" i="1" dirty="0"/>
              <a:t>external</a:t>
            </a:r>
            <a:r>
              <a:rPr lang="en-US" sz="2400" dirty="0"/>
              <a:t> things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Extrinsic VS. Intrinsic: What Motivates Us</a:t>
            </a:r>
          </a:p>
        </p:txBody>
      </p:sp>
      <p:pic>
        <p:nvPicPr>
          <p:cNvPr id="3" name="Picture 2" descr="A cartoon of people sitting at a desk with computer screens&#10;&#10;Description automatically generated">
            <a:extLst>
              <a:ext uri="{FF2B5EF4-FFF2-40B4-BE49-F238E27FC236}">
                <a16:creationId xmlns:a16="http://schemas.microsoft.com/office/drawing/2014/main" id="{76883CF3-93B0-5B7E-35B4-7921B38CFBE4}"/>
              </a:ext>
            </a:extLst>
          </p:cNvPr>
          <p:cNvPicPr>
            <a:picLocks noChangeAspect="1"/>
          </p:cNvPicPr>
          <p:nvPr/>
        </p:nvPicPr>
        <p:blipFill>
          <a:blip r:embed="rId2"/>
          <a:stretch>
            <a:fillRect/>
          </a:stretch>
        </p:blipFill>
        <p:spPr>
          <a:xfrm>
            <a:off x="2597757" y="1395898"/>
            <a:ext cx="3948487" cy="2699488"/>
          </a:xfrm>
          <a:prstGeom prst="rect">
            <a:avLst/>
          </a:prstGeom>
        </p:spPr>
      </p:pic>
      <p:sp>
        <p:nvSpPr>
          <p:cNvPr id="4" name="Content Placeholder 19">
            <a:extLst>
              <a:ext uri="{FF2B5EF4-FFF2-40B4-BE49-F238E27FC236}">
                <a16:creationId xmlns:a16="http://schemas.microsoft.com/office/drawing/2014/main" id="{06B51682-6448-0161-97FE-7C0BDE7AC037}"/>
              </a:ext>
            </a:extLst>
          </p:cNvPr>
          <p:cNvSpPr txBox="1">
            <a:spLocks/>
          </p:cNvSpPr>
          <p:nvPr/>
        </p:nvSpPr>
        <p:spPr>
          <a:xfrm>
            <a:off x="5752582" y="4138148"/>
            <a:ext cx="3641174" cy="1031717"/>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Font typeface="Arial" panose="020B0604020202020204" pitchFamily="34" charset="0"/>
              <a:buNone/>
            </a:pPr>
            <a:r>
              <a:rPr lang="en-US" sz="2400" b="1" u="sng" dirty="0">
                <a:solidFill>
                  <a:schemeClr val="accent6"/>
                </a:solidFill>
              </a:rPr>
              <a:t>Intrinsic</a:t>
            </a:r>
            <a:r>
              <a:rPr lang="en-US" sz="2400" b="1" dirty="0">
                <a:solidFill>
                  <a:schemeClr val="accent6"/>
                </a:solidFill>
              </a:rPr>
              <a:t>:</a:t>
            </a:r>
            <a:r>
              <a:rPr lang="en-US" sz="2400" dirty="0"/>
              <a:t> Motivated </a:t>
            </a:r>
            <a:br>
              <a:rPr lang="en-US" sz="2400" dirty="0"/>
            </a:br>
            <a:r>
              <a:rPr lang="en-US" sz="2400" dirty="0"/>
              <a:t>   by </a:t>
            </a:r>
            <a:r>
              <a:rPr lang="en-US" sz="2400" b="1" i="1" dirty="0"/>
              <a:t>internal</a:t>
            </a:r>
            <a:r>
              <a:rPr lang="en-US" sz="2400" dirty="0"/>
              <a:t> things</a:t>
            </a:r>
          </a:p>
        </p:txBody>
      </p:sp>
      <p:sp>
        <p:nvSpPr>
          <p:cNvPr id="9" name="Content Placeholder 19">
            <a:extLst>
              <a:ext uri="{FF2B5EF4-FFF2-40B4-BE49-F238E27FC236}">
                <a16:creationId xmlns:a16="http://schemas.microsoft.com/office/drawing/2014/main" id="{23398705-9729-C855-1AB3-BFDD268DF0E1}"/>
              </a:ext>
            </a:extLst>
          </p:cNvPr>
          <p:cNvSpPr txBox="1">
            <a:spLocks/>
          </p:cNvSpPr>
          <p:nvPr/>
        </p:nvSpPr>
        <p:spPr>
          <a:xfrm>
            <a:off x="221739" y="1204257"/>
            <a:ext cx="2472182" cy="2976653"/>
          </a:xfrm>
          <a:prstGeom prst="rect">
            <a:avLst/>
          </a:prstGeom>
        </p:spPr>
        <p:txBody>
          <a:bodyPr vert="horz" lIns="91435" tIns="45718" rIns="91435" bIns="45718">
            <a:normAutofit fontScale="925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a:buClr>
                <a:schemeClr val="accent2"/>
              </a:buClr>
            </a:pPr>
            <a:r>
              <a:rPr lang="en-US" sz="2400" i="1" dirty="0">
                <a:solidFill>
                  <a:schemeClr val="accent2"/>
                </a:solidFill>
              </a:rPr>
              <a:t>My actions are motivated by the outcome.</a:t>
            </a:r>
          </a:p>
          <a:p>
            <a:pPr>
              <a:buClr>
                <a:schemeClr val="accent2"/>
              </a:buClr>
            </a:pPr>
            <a:r>
              <a:rPr lang="en-US" sz="2400" i="1" dirty="0">
                <a:solidFill>
                  <a:schemeClr val="accent2"/>
                </a:solidFill>
              </a:rPr>
              <a:t>Maybe I will get a promotion, a bonus, or a raise.</a:t>
            </a:r>
          </a:p>
          <a:p>
            <a:pPr>
              <a:buClr>
                <a:schemeClr val="accent2"/>
              </a:buClr>
            </a:pPr>
            <a:r>
              <a:rPr lang="en-US" sz="2400" i="1" dirty="0">
                <a:solidFill>
                  <a:schemeClr val="accent2"/>
                </a:solidFill>
              </a:rPr>
              <a:t>What is the prize, benefit, or perk?</a:t>
            </a:r>
            <a:endParaRPr lang="en-US" sz="2400" dirty="0">
              <a:solidFill>
                <a:schemeClr val="accent2"/>
              </a:solidFill>
            </a:endParaRPr>
          </a:p>
        </p:txBody>
      </p:sp>
      <p:sp>
        <p:nvSpPr>
          <p:cNvPr id="10" name="Content Placeholder 19">
            <a:extLst>
              <a:ext uri="{FF2B5EF4-FFF2-40B4-BE49-F238E27FC236}">
                <a16:creationId xmlns:a16="http://schemas.microsoft.com/office/drawing/2014/main" id="{AF47EA53-A06E-0A3A-AF87-E80E1EED07E6}"/>
              </a:ext>
            </a:extLst>
          </p:cNvPr>
          <p:cNvSpPr txBox="1">
            <a:spLocks/>
          </p:cNvSpPr>
          <p:nvPr/>
        </p:nvSpPr>
        <p:spPr>
          <a:xfrm>
            <a:off x="6392587" y="1161495"/>
            <a:ext cx="2472182" cy="2976653"/>
          </a:xfrm>
          <a:prstGeom prst="rect">
            <a:avLst/>
          </a:prstGeom>
        </p:spPr>
        <p:txBody>
          <a:bodyPr vert="horz" lIns="91435" tIns="45718" rIns="91435" bIns="45718">
            <a:normAutofit fontScale="925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r>
              <a:rPr lang="en-US" sz="2400" i="1" dirty="0"/>
              <a:t>My actions are motivated by my interest and joy.</a:t>
            </a:r>
          </a:p>
          <a:p>
            <a:r>
              <a:rPr lang="en-US" sz="2400" i="1" dirty="0"/>
              <a:t>I will complete this task because I find it interesting.</a:t>
            </a:r>
          </a:p>
          <a:p>
            <a:r>
              <a:rPr lang="en-US" sz="2400" i="1" dirty="0"/>
              <a:t>The perk is expressing myself.</a:t>
            </a:r>
          </a:p>
        </p:txBody>
      </p:sp>
    </p:spTree>
    <p:extLst>
      <p:ext uri="{BB962C8B-B14F-4D97-AF65-F5344CB8AC3E}">
        <p14:creationId xmlns:p14="http://schemas.microsoft.com/office/powerpoint/2010/main" val="128848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173238" y="1309352"/>
            <a:ext cx="4513561" cy="3145983"/>
          </a:xfrm>
        </p:spPr>
        <p:txBody>
          <a:bodyPr/>
          <a:lstStyle/>
          <a:p>
            <a:r>
              <a:rPr lang="en-US" dirty="0"/>
              <a:t>Read each question on the MacBeth Personality Quiz handout. </a:t>
            </a:r>
          </a:p>
          <a:p>
            <a:r>
              <a:rPr lang="en-US" dirty="0"/>
              <a:t>Circle the response that best represents you.</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Which Macbeth Character Are You?</a:t>
            </a:r>
          </a:p>
        </p:txBody>
      </p:sp>
      <p:pic>
        <p:nvPicPr>
          <p:cNvPr id="3" name="Picture 2" descr="Cartoon people in a cauldron&#10;&#10;Description automatically generated">
            <a:extLst>
              <a:ext uri="{FF2B5EF4-FFF2-40B4-BE49-F238E27FC236}">
                <a16:creationId xmlns:a16="http://schemas.microsoft.com/office/drawing/2014/main" id="{85476B06-E650-3DD1-9647-C32E28B301C8}"/>
              </a:ext>
            </a:extLst>
          </p:cNvPr>
          <p:cNvPicPr>
            <a:picLocks noChangeAspect="1"/>
          </p:cNvPicPr>
          <p:nvPr/>
        </p:nvPicPr>
        <p:blipFill>
          <a:blip r:embed="rId2"/>
          <a:stretch>
            <a:fillRect/>
          </a:stretch>
        </p:blipFill>
        <p:spPr>
          <a:xfrm>
            <a:off x="457200" y="1309352"/>
            <a:ext cx="3434156" cy="3434156"/>
          </a:xfrm>
          <a:prstGeom prst="rect">
            <a:avLst/>
          </a:prstGeom>
        </p:spPr>
      </p:pic>
    </p:spTree>
    <p:extLst>
      <p:ext uri="{BB962C8B-B14F-4D97-AF65-F5344CB8AC3E}">
        <p14:creationId xmlns:p14="http://schemas.microsoft.com/office/powerpoint/2010/main" val="13801713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Which response did you mostly select?</a:t>
            </a:r>
          </a:p>
          <a:p>
            <a:r>
              <a:rPr lang="en-US" b="1" dirty="0"/>
              <a:t>Mostly A’s:</a:t>
            </a:r>
            <a:r>
              <a:rPr lang="en-US" dirty="0"/>
              <a:t> Lady Macbeth</a:t>
            </a:r>
          </a:p>
          <a:p>
            <a:r>
              <a:rPr lang="en-US" b="1" dirty="0"/>
              <a:t>Mostly B’s:</a:t>
            </a:r>
            <a:r>
              <a:rPr lang="en-US" dirty="0"/>
              <a:t> Macbeth</a:t>
            </a:r>
          </a:p>
          <a:p>
            <a:r>
              <a:rPr lang="en-US" b="1" dirty="0"/>
              <a:t>Mostly C’s:</a:t>
            </a:r>
            <a:r>
              <a:rPr lang="en-US" dirty="0"/>
              <a:t> Banquo</a:t>
            </a:r>
          </a:p>
          <a:p>
            <a:r>
              <a:rPr lang="en-US" b="1" dirty="0"/>
              <a:t>Mostly D’s:</a:t>
            </a:r>
            <a:r>
              <a:rPr lang="en-US" dirty="0"/>
              <a:t> Duncan</a:t>
            </a:r>
          </a:p>
          <a:p>
            <a:r>
              <a:rPr lang="en-US" b="1" dirty="0"/>
              <a:t>Mostly E’s:</a:t>
            </a:r>
            <a:r>
              <a:rPr lang="en-US" dirty="0"/>
              <a:t> One of the Three Witches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Which Macbeth Character Are You?</a:t>
            </a:r>
          </a:p>
        </p:txBody>
      </p:sp>
      <p:pic>
        <p:nvPicPr>
          <p:cNvPr id="2" name="Picture 1" descr="Cartoon people in a cauldron&#10;&#10;Description automatically generated">
            <a:extLst>
              <a:ext uri="{FF2B5EF4-FFF2-40B4-BE49-F238E27FC236}">
                <a16:creationId xmlns:a16="http://schemas.microsoft.com/office/drawing/2014/main" id="{EB47A1E3-1B62-B3B4-06BA-DCF9499085D1}"/>
              </a:ext>
            </a:extLst>
          </p:cNvPr>
          <p:cNvPicPr>
            <a:picLocks noChangeAspect="1"/>
          </p:cNvPicPr>
          <p:nvPr/>
        </p:nvPicPr>
        <p:blipFill>
          <a:blip r:embed="rId2"/>
          <a:stretch>
            <a:fillRect/>
          </a:stretch>
        </p:blipFill>
        <p:spPr>
          <a:xfrm>
            <a:off x="6245469" y="1309352"/>
            <a:ext cx="2441331" cy="2441331"/>
          </a:xfrm>
          <a:prstGeom prst="rect">
            <a:avLst/>
          </a:prstGeom>
        </p:spPr>
      </p:pic>
    </p:spTree>
    <p:extLst>
      <p:ext uri="{BB962C8B-B14F-4D97-AF65-F5344CB8AC3E}">
        <p14:creationId xmlns:p14="http://schemas.microsoft.com/office/powerpoint/2010/main" val="1045642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1913669" cy="3434098"/>
          </a:xfrm>
        </p:spPr>
        <p:txBody>
          <a:bodyPr>
            <a:normAutofit/>
          </a:bodyPr>
          <a:lstStyle/>
          <a:p>
            <a:pPr marL="0" indent="0">
              <a:buNone/>
            </a:pPr>
            <a:r>
              <a:rPr lang="en-US" sz="2400" dirty="0"/>
              <a:t>In the Double Bubble Map handout, write your matched Macbeth character’s name in the </a:t>
            </a:r>
            <a:r>
              <a:rPr lang="en-US" sz="2400" i="1" dirty="0"/>
              <a:t>Name 1</a:t>
            </a:r>
            <a:r>
              <a:rPr lang="en-US" sz="2400" dirty="0"/>
              <a:t> box.</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Double Bubble Map</a:t>
            </a:r>
          </a:p>
        </p:txBody>
      </p:sp>
      <p:pic>
        <p:nvPicPr>
          <p:cNvPr id="2" name="Graphic 2">
            <a:extLst>
              <a:ext uri="{FF2B5EF4-FFF2-40B4-BE49-F238E27FC236}">
                <a16:creationId xmlns:a16="http://schemas.microsoft.com/office/drawing/2014/main" id="{2FAA933A-2ADB-E0A6-D8E5-6B75150325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118" b="16118"/>
          <a:stretch>
            <a:fillRect/>
          </a:stretch>
        </p:blipFill>
        <p:spPr bwMode="auto">
          <a:xfrm>
            <a:off x="2259413" y="1309352"/>
            <a:ext cx="6073356" cy="3180077"/>
          </a:xfrm>
          <a:prstGeom prst="rect">
            <a:avLst/>
          </a:prstGeom>
          <a:extLst>
            <a:ext uri="{53640926-AAD7-44D8-BBD7-CCE9431645EC}">
              <a14:shadowObscured xmlns:a14="http://schemas.microsoft.com/office/drawing/2010/main"/>
            </a:ext>
          </a:extLst>
        </p:spPr>
      </p:pic>
      <p:cxnSp>
        <p:nvCxnSpPr>
          <p:cNvPr id="3" name="Straight Arrow Connector 2">
            <a:extLst>
              <a:ext uri="{FF2B5EF4-FFF2-40B4-BE49-F238E27FC236}">
                <a16:creationId xmlns:a16="http://schemas.microsoft.com/office/drawing/2014/main" id="{3B0CAC34-56AB-8767-9BF6-DADF1C2A2AFD}"/>
              </a:ext>
            </a:extLst>
          </p:cNvPr>
          <p:cNvCxnSpPr>
            <a:cxnSpLocks/>
          </p:cNvCxnSpPr>
          <p:nvPr/>
        </p:nvCxnSpPr>
        <p:spPr>
          <a:xfrm>
            <a:off x="2210319" y="2035534"/>
            <a:ext cx="1441805" cy="5362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45588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506</TotalTime>
  <Words>1811</Words>
  <Application>Microsoft Macintosh PowerPoint</Application>
  <PresentationFormat>On-screen Show (16:9)</PresentationFormat>
  <Paragraphs>122</Paragraphs>
  <Slides>26</Slides>
  <Notes>4</Notes>
  <HiddenSlides>3</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Wingdings</vt:lpstr>
      <vt:lpstr>Wingdings 2</vt:lpstr>
      <vt:lpstr>LEARN theme</vt:lpstr>
      <vt:lpstr>PowerPoint Presentation</vt:lpstr>
      <vt:lpstr>When the Hurly-Burly’s Done</vt:lpstr>
      <vt:lpstr>Essential Questions</vt:lpstr>
      <vt:lpstr>Lesson Objectives</vt:lpstr>
      <vt:lpstr>Bell Ringer</vt:lpstr>
      <vt:lpstr>Extrinsic VS. Intrinsic: What Motivates Us</vt:lpstr>
      <vt:lpstr>Which Macbeth Character Are You?</vt:lpstr>
      <vt:lpstr>Which Macbeth Character Are You?</vt:lpstr>
      <vt:lpstr>Double Bubble Map</vt:lpstr>
      <vt:lpstr>Double Bubble Map</vt:lpstr>
      <vt:lpstr>Body Biography: Overview</vt:lpstr>
      <vt:lpstr>Body Biography: Guidelines</vt:lpstr>
      <vt:lpstr>Body Biography: Guidelines</vt:lpstr>
      <vt:lpstr>Body Biography: Guidelines</vt:lpstr>
      <vt:lpstr>Body Biography: Guidelines</vt:lpstr>
      <vt:lpstr>Body Biography: Supporting Evidence</vt:lpstr>
      <vt:lpstr>Claims, Evidence, Reasoning (CER)</vt:lpstr>
      <vt:lpstr>CER Paragraph: Example</vt:lpstr>
      <vt:lpstr>Body Biography: Get Started</vt:lpstr>
      <vt:lpstr>Gallery Walk</vt:lpstr>
      <vt:lpstr>Character Analysis Essay: Expectations</vt:lpstr>
      <vt:lpstr>Character Analysis Essay: Outline</vt:lpstr>
      <vt:lpstr>Character Analysis Essay: In-Text Citations</vt:lpstr>
      <vt:lpstr>Character Analysis Essay: CER Format</vt:lpstr>
      <vt:lpstr>Character Analysis Essay: Example</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Eike, Michell L.</dc:creator>
  <cp:lastModifiedBy>Shogren, Caitlin E.</cp:lastModifiedBy>
  <cp:revision>10</cp:revision>
  <dcterms:created xsi:type="dcterms:W3CDTF">2023-08-08T12:55:43Z</dcterms:created>
  <dcterms:modified xsi:type="dcterms:W3CDTF">2023-09-18T15:19:13Z</dcterms:modified>
</cp:coreProperties>
</file>