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 id="2147483668"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PBP90ZPNzNx14y6sVY7FLGyaw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54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customschemas.google.com/relationships/presentationmetadata" Target="metadata"/><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cs.psu.edu/drussell/Demos/reflect/reflect.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het.colorado.edu/en/simulations/wave-interferenc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het.colorado.edu/sims/html/wave-interference/latest/wave-interference_e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het.colorado.edu/sims/html/wave-interference/latest/wave-interference_en.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phet.colorado.edu/en/simulations/wave-interferenc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het.colorado.edu/sims/html/wave-interference/latest/wave-interference_en.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het.colorado.edu/sims/html/wave-interference/latest/wave-interference_en.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BH0NfVUTWG4&amp;list=PLFE829A78F461BD20&amp;index=3"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cKY9KzMezdY&amp;list=PLFE829A78F461BD20&amp;index=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8" name="Google Shape;1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520"/>
              </a:spcBef>
              <a:spcAft>
                <a:spcPts val="0"/>
              </a:spcAft>
              <a:buClr>
                <a:schemeClr val="dk1"/>
              </a:buClr>
              <a:buSzPts val="1100"/>
              <a:buFont typeface="Arial"/>
              <a:buNone/>
            </a:pPr>
            <a:br>
              <a:rPr lang="en-US" sz="2400" i="1">
                <a:latin typeface="Calibri"/>
                <a:ea typeface="Calibri"/>
                <a:cs typeface="Calibri"/>
                <a:sym typeface="Calibri"/>
              </a:rPr>
            </a:br>
            <a:r>
              <a:rPr lang="en-US" i="1" u="sng"/>
              <a:t>GIF Image Source:</a:t>
            </a:r>
            <a:r>
              <a:rPr lang="en-US" i="1" u="sng">
                <a:solidFill>
                  <a:schemeClr val="hlink"/>
                </a:solidFill>
                <a:hlinkClick r:id="rId3"/>
              </a:rPr>
              <a:t> </a:t>
            </a:r>
            <a:r>
              <a:rPr lang="en-US" i="1" u="sng">
                <a:solidFill>
                  <a:srgbClr val="BED7D3"/>
                </a:solidFill>
              </a:rPr>
              <a:t>https://www.acs.psu.edu/drussell/Demos/superposition/superposition.html</a:t>
            </a:r>
            <a:endParaRPr i="1" u="sng">
              <a:solidFill>
                <a:srgbClr val="BED7D3"/>
              </a:solidFill>
            </a:endParaRPr>
          </a:p>
          <a:p>
            <a:pPr marL="0" lvl="0" indent="0" algn="l" rtl="0">
              <a:lnSpc>
                <a:spcPct val="100000"/>
              </a:lnSpc>
              <a:spcBef>
                <a:spcPts val="1200"/>
              </a:spcBef>
              <a:spcAft>
                <a:spcPts val="0"/>
              </a:spcAft>
              <a:buClr>
                <a:schemeClr val="dk1"/>
              </a:buClr>
              <a:buSzPts val="1100"/>
              <a:buFont typeface="Arial"/>
              <a:buNone/>
            </a:pPr>
            <a:r>
              <a:rPr lang="en-US"/>
              <a:t>Images at this website may have a Creative Commons license.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i="1"/>
              <a:t>Wave interference</a:t>
            </a:r>
            <a:r>
              <a:rPr lang="en-US"/>
              <a:t>. PhET. (n.d.-d). </a:t>
            </a:r>
            <a:r>
              <a:rPr lang="en-US" u="sng">
                <a:solidFill>
                  <a:schemeClr val="hlink"/>
                </a:solidFill>
                <a:hlinkClick r:id="rId3"/>
              </a:rPr>
              <a:t>https://phet.colorado.edu/en/simulations/wave-interference</a:t>
            </a:r>
            <a:r>
              <a:rPr lang="en-US"/>
              <a:t>  </a:t>
            </a:r>
            <a:endParaRPr/>
          </a:p>
          <a:p>
            <a:pPr marL="0" lvl="0" indent="0" algn="l" rtl="0">
              <a:lnSpc>
                <a:spcPct val="100000"/>
              </a:lnSpc>
              <a:spcBef>
                <a:spcPts val="1200"/>
              </a:spcBef>
              <a:spcAft>
                <a:spcPts val="0"/>
              </a:spcAft>
              <a:buSzPts val="1400"/>
              <a:buNone/>
            </a:pPr>
            <a:endParaRPr/>
          </a:p>
        </p:txBody>
      </p:sp>
      <p:sp>
        <p:nvSpPr>
          <p:cNvPr id="400" name="Google Shape;400;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Wave interference‬ - phet interactive simulations. (n.d.-p). </a:t>
            </a:r>
            <a:r>
              <a:rPr lang="en-US" u="sng">
                <a:solidFill>
                  <a:schemeClr val="hlink"/>
                </a:solidFill>
                <a:hlinkClick r:id="rId3"/>
              </a:rPr>
              <a:t>https://phet.colorado.edu/sims/html/wave-interference/latest/wave-interference_en.html</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Wave interference‬ - phet interactive simulations. (n.d.-p). </a:t>
            </a:r>
            <a:r>
              <a:rPr lang="en-US" u="sng">
                <a:solidFill>
                  <a:schemeClr val="hlink"/>
                </a:solidFill>
                <a:hlinkClick r:id="rId3"/>
              </a:rPr>
              <a:t>https://phet.colorado.edu/sims/html/wave-interference/latest/wave-interference_en.html</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i="1"/>
              <a:t>Wave interference</a:t>
            </a:r>
            <a:r>
              <a:rPr lang="en-US"/>
              <a:t>. PhET. (n.d.-d). </a:t>
            </a:r>
            <a:r>
              <a:rPr lang="en-US" u="sng">
                <a:solidFill>
                  <a:schemeClr val="hlink"/>
                </a:solidFill>
                <a:hlinkClick r:id="rId3"/>
              </a:rPr>
              <a:t>https://phet.colorado.edu/en/simulations/wave-interference</a:t>
            </a:r>
            <a:r>
              <a:rPr lang="en-US"/>
              <a:t>  </a:t>
            </a:r>
            <a:endParaRPr/>
          </a:p>
          <a:p>
            <a:pPr marL="0" lvl="0" indent="0" algn="l" rtl="0">
              <a:lnSpc>
                <a:spcPct val="100000"/>
              </a:lnSpc>
              <a:spcBef>
                <a:spcPts val="1200"/>
              </a:spcBef>
              <a:spcAft>
                <a:spcPts val="0"/>
              </a:spcAft>
              <a:buSzPts val="1400"/>
              <a:buNone/>
            </a:pPr>
            <a:endParaRPr/>
          </a:p>
        </p:txBody>
      </p:sp>
      <p:sp>
        <p:nvSpPr>
          <p:cNvPr id="421" name="Google Shape;421;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Wave interference‬ - phet interactive simulations. (n.d.-p). </a:t>
            </a:r>
            <a:r>
              <a:rPr lang="en-US" u="sng">
                <a:solidFill>
                  <a:schemeClr val="hlink"/>
                </a:solidFill>
                <a:hlinkClick r:id="rId3"/>
              </a:rPr>
              <a:t>https://phet.colorado.edu/sims/html/wave-interference/latest/wave-interference_en.html</a:t>
            </a:r>
            <a:r>
              <a:rPr lang="en-US"/>
              <a:t>  </a:t>
            </a:r>
            <a:endParaRPr/>
          </a:p>
          <a:p>
            <a:pPr marL="0" lvl="0" indent="0" algn="l" rtl="0">
              <a:lnSpc>
                <a:spcPct val="100000"/>
              </a:lnSpc>
              <a:spcBef>
                <a:spcPts val="1200"/>
              </a:spcBef>
              <a:spcAft>
                <a:spcPts val="0"/>
              </a:spcAft>
              <a:buSzPts val="1400"/>
              <a:buNone/>
            </a:pPr>
            <a:r>
              <a:rPr lang="en-US"/>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Wave interference‬ - phet interactive simulations. (n.d.-p). </a:t>
            </a:r>
            <a:r>
              <a:rPr lang="en-US" u="sng">
                <a:solidFill>
                  <a:schemeClr val="hlink"/>
                </a:solidFill>
                <a:hlinkClick r:id="rId3"/>
              </a:rPr>
              <a:t>https://phet.colorado.edu/sims/html/wave-interference/latest/wave-interference_en.html</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YouTube. (2011, July 26). </a:t>
            </a:r>
            <a:r>
              <a:rPr lang="en-US" i="1"/>
              <a:t>Apertures and diffraction - exploring wave motion (3/5)</a:t>
            </a:r>
            <a:r>
              <a:rPr lang="en-US"/>
              <a:t>. YouTube. </a:t>
            </a:r>
            <a:r>
              <a:rPr lang="en-US" u="sng">
                <a:solidFill>
                  <a:schemeClr val="hlink"/>
                </a:solidFill>
                <a:hlinkClick r:id="rId3"/>
              </a:rPr>
              <a:t>https://www.youtube.com/watch?v=BH0NfVUTWG4&amp;list=PLFE829A78F461BD20&amp;index=3</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9" name="Google Shape;4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YouTube. (2011b, July 26). </a:t>
            </a:r>
            <a:r>
              <a:rPr lang="en-US" i="1"/>
              <a:t>Passing light through multiple apertures - exploring wave motion (5/5)</a:t>
            </a:r>
            <a:r>
              <a:rPr lang="en-US"/>
              <a:t>. YouTube. </a:t>
            </a:r>
            <a:r>
              <a:rPr lang="en-US" u="sng">
                <a:solidFill>
                  <a:schemeClr val="hlink"/>
                </a:solidFill>
                <a:hlinkClick r:id="rId3"/>
              </a:rPr>
              <a:t>https://www.youtube.com/watch?v=cKY9KzMezdY&amp;list=PLFE829A78F461BD20&amp;index=5</a:t>
            </a:r>
            <a:r>
              <a:rPr lang="en-US"/>
              <a:t>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6" name="Google Shape;47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599828803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2599828803e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59bb5ce4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259bb5ce4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599828803e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599828803e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599828803e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2599828803e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599828803e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599828803e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599828803e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2599828803e_1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599828803e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2599828803e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599828803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2599828803e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599828803e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2599828803e_1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4fa45475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g1e4fa454752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e4fa45475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g1e4fa45475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599828803e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2599828803e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e4fa45475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g1e4fa454752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e4fa454752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1" name="Google Shape;571;g1e4fa454752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e4fa45475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1e4fa454752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e4fa45475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5" name="Google Shape;585;g1e4fa454752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err="1">
                <a:latin typeface="Calibri" panose="020F0502020204030204" pitchFamily="34" charset="0"/>
                <a:cs typeface="Calibri" panose="020F0502020204030204" pitchFamily="34" charset="0"/>
              </a:rPr>
              <a:t>Institut</a:t>
            </a:r>
            <a:r>
              <a:rPr lang="en-US" dirty="0">
                <a:latin typeface="Calibri" panose="020F0502020204030204" pitchFamily="34" charset="0"/>
                <a:cs typeface="Calibri" panose="020F0502020204030204" pitchFamily="34" charset="0"/>
              </a:rPr>
              <a:t> Fresnel. (n.d.) Fresnel Diffraction Experiment 2: “Arango Spot</a:t>
            </a:r>
            <a:r>
              <a:rPr lang="en-US">
                <a:latin typeface="Calibri" panose="020F0502020204030204" pitchFamily="34" charset="0"/>
                <a:cs typeface="Calibri" panose="020F0502020204030204" pitchFamily="34" charset="0"/>
              </a:rPr>
              <a:t>.” https://www.youtube.com/watch?v=xHHhbR5evq0</a:t>
            </a:r>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3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5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5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50"/>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1" name="Google Shape;61;p5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50"/>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3" name="Google Shape;63;p5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4"/>
        <p:cNvGrpSpPr/>
        <p:nvPr/>
      </p:nvGrpSpPr>
      <p:grpSpPr>
        <a:xfrm>
          <a:off x="0" y="0"/>
          <a:ext cx="0" cy="0"/>
          <a:chOff x="0" y="0"/>
          <a:chExt cx="0" cy="0"/>
        </a:xfrm>
      </p:grpSpPr>
      <p:sp>
        <p:nvSpPr>
          <p:cNvPr id="65" name="Google Shape;65;p51"/>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51"/>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7" name="Google Shape;67;p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8" name="Google Shape;68;p5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9" name="Google Shape;69;p5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0"/>
        <p:cNvGrpSpPr/>
        <p:nvPr/>
      </p:nvGrpSpPr>
      <p:grpSpPr>
        <a:xfrm>
          <a:off x="0" y="0"/>
          <a:ext cx="0" cy="0"/>
          <a:chOff x="0" y="0"/>
          <a:chExt cx="0" cy="0"/>
        </a:xfrm>
      </p:grpSpPr>
      <p:pic>
        <p:nvPicPr>
          <p:cNvPr id="71" name="Google Shape;71;p5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52"/>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3" name="Google Shape;73;p5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5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5"/>
        <p:cNvGrpSpPr/>
        <p:nvPr/>
      </p:nvGrpSpPr>
      <p:grpSpPr>
        <a:xfrm>
          <a:off x="0" y="0"/>
          <a:ext cx="0" cy="0"/>
          <a:chOff x="0" y="0"/>
          <a:chExt cx="0" cy="0"/>
        </a:xfrm>
      </p:grpSpPr>
      <p:pic>
        <p:nvPicPr>
          <p:cNvPr id="76" name="Google Shape;76;p5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5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5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9"/>
        <p:cNvGrpSpPr/>
        <p:nvPr/>
      </p:nvGrpSpPr>
      <p:grpSpPr>
        <a:xfrm>
          <a:off x="0" y="0"/>
          <a:ext cx="0" cy="0"/>
          <a:chOff x="0" y="0"/>
          <a:chExt cx="0" cy="0"/>
        </a:xfrm>
      </p:grpSpPr>
      <p:pic>
        <p:nvPicPr>
          <p:cNvPr id="80" name="Google Shape;80;p5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1" name="Google Shape;81;p5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 name="Google Shape;82;p5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83"/>
        <p:cNvGrpSpPr/>
        <p:nvPr/>
      </p:nvGrpSpPr>
      <p:grpSpPr>
        <a:xfrm>
          <a:off x="0" y="0"/>
          <a:ext cx="0" cy="0"/>
          <a:chOff x="0" y="0"/>
          <a:chExt cx="0" cy="0"/>
        </a:xfrm>
      </p:grpSpPr>
      <p:pic>
        <p:nvPicPr>
          <p:cNvPr id="84" name="Google Shape;84;p55"/>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5" name="Google Shape;85;p5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5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5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3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3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3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3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38"/>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3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5"/>
        <p:cNvGrpSpPr/>
        <p:nvPr/>
      </p:nvGrpSpPr>
      <p:grpSpPr>
        <a:xfrm>
          <a:off x="0" y="0"/>
          <a:ext cx="0" cy="0"/>
          <a:chOff x="0" y="0"/>
          <a:chExt cx="0" cy="0"/>
        </a:xfrm>
      </p:grpSpPr>
      <p:pic>
        <p:nvPicPr>
          <p:cNvPr id="106" name="Google Shape;106;p4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4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0"/>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09" name="Google Shape;109;p40"/>
          <p:cNvSpPr>
            <a:spLocks noGrp="1"/>
          </p:cNvSpPr>
          <p:nvPr>
            <p:ph type="pic" idx="2"/>
          </p:nvPr>
        </p:nvSpPr>
        <p:spPr>
          <a:xfrm>
            <a:off x="5911850" y="1663336"/>
            <a:ext cx="1828800" cy="1828009"/>
          </a:xfrm>
          <a:prstGeom prst="rect">
            <a:avLst/>
          </a:prstGeom>
          <a:noFill/>
          <a:ln>
            <a:noFill/>
          </a:ln>
        </p:spPr>
      </p:sp>
      <p:pic>
        <p:nvPicPr>
          <p:cNvPr id="110" name="Google Shape;110;p4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4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4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 name="Google Shape;14;p4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1"/>
        <p:cNvGrpSpPr/>
        <p:nvPr/>
      </p:nvGrpSpPr>
      <p:grpSpPr>
        <a:xfrm>
          <a:off x="0" y="0"/>
          <a:ext cx="0" cy="0"/>
          <a:chOff x="0" y="0"/>
          <a:chExt cx="0" cy="0"/>
        </a:xfrm>
      </p:grpSpPr>
      <p:sp>
        <p:nvSpPr>
          <p:cNvPr id="112" name="Google Shape;112;p4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13" name="Google Shape;113;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4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5" name="Google Shape;115;p4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116"/>
        <p:cNvGrpSpPr/>
        <p:nvPr/>
      </p:nvGrpSpPr>
      <p:grpSpPr>
        <a:xfrm>
          <a:off x="0" y="0"/>
          <a:ext cx="0" cy="0"/>
          <a:chOff x="0" y="0"/>
          <a:chExt cx="0" cy="0"/>
        </a:xfrm>
      </p:grpSpPr>
      <p:pic>
        <p:nvPicPr>
          <p:cNvPr id="117" name="Google Shape;117;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8"/>
        <p:cNvGrpSpPr/>
        <p:nvPr/>
      </p:nvGrpSpPr>
      <p:grpSpPr>
        <a:xfrm>
          <a:off x="0" y="0"/>
          <a:ext cx="0" cy="0"/>
          <a:chOff x="0" y="0"/>
          <a:chExt cx="0" cy="0"/>
        </a:xfrm>
      </p:grpSpPr>
      <p:pic>
        <p:nvPicPr>
          <p:cNvPr id="119" name="Google Shape;119;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0" name="Google Shape;120;p5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 name="Google Shape;121;p5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22"/>
        <p:cNvGrpSpPr/>
        <p:nvPr/>
      </p:nvGrpSpPr>
      <p:grpSpPr>
        <a:xfrm>
          <a:off x="0" y="0"/>
          <a:ext cx="0" cy="0"/>
          <a:chOff x="0" y="0"/>
          <a:chExt cx="0" cy="0"/>
        </a:xfrm>
      </p:grpSpPr>
      <p:sp>
        <p:nvSpPr>
          <p:cNvPr id="123" name="Google Shape;123;p59"/>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4" name="Google Shape;124;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5" name="Google Shape;125;p5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6" name="Google Shape;126;p5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27"/>
        <p:cNvGrpSpPr/>
        <p:nvPr/>
      </p:nvGrpSpPr>
      <p:grpSpPr>
        <a:xfrm>
          <a:off x="0" y="0"/>
          <a:ext cx="0" cy="0"/>
          <a:chOff x="0" y="0"/>
          <a:chExt cx="0" cy="0"/>
        </a:xfrm>
      </p:grpSpPr>
      <p:pic>
        <p:nvPicPr>
          <p:cNvPr id="128" name="Google Shape;128;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9" name="Google Shape;129;p6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6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31" name="Google Shape;131;p6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132" name="Google Shape;132;p6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33"/>
        <p:cNvGrpSpPr/>
        <p:nvPr/>
      </p:nvGrpSpPr>
      <p:grpSpPr>
        <a:xfrm>
          <a:off x="0" y="0"/>
          <a:ext cx="0" cy="0"/>
          <a:chOff x="0" y="0"/>
          <a:chExt cx="0" cy="0"/>
        </a:xfrm>
      </p:grpSpPr>
      <p:pic>
        <p:nvPicPr>
          <p:cNvPr id="134" name="Google Shape;134;p61"/>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35" name="Google Shape;135;p6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36"/>
        <p:cNvGrpSpPr/>
        <p:nvPr/>
      </p:nvGrpSpPr>
      <p:grpSpPr>
        <a:xfrm>
          <a:off x="0" y="0"/>
          <a:ext cx="0" cy="0"/>
          <a:chOff x="0" y="0"/>
          <a:chExt cx="0" cy="0"/>
        </a:xfrm>
      </p:grpSpPr>
      <p:sp>
        <p:nvSpPr>
          <p:cNvPr id="137" name="Google Shape;137;p62"/>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8" name="Google Shape;138;p6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9" name="Google Shape;139;p6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2"/>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1" name="Google Shape;141;p62"/>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142" name="Google Shape;142;p62"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143" name="Google Shape;143;p62"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4"/>
        <p:cNvGrpSpPr/>
        <p:nvPr/>
      </p:nvGrpSpPr>
      <p:grpSpPr>
        <a:xfrm>
          <a:off x="0" y="0"/>
          <a:ext cx="0" cy="0"/>
          <a:chOff x="0" y="0"/>
          <a:chExt cx="0" cy="0"/>
        </a:xfrm>
      </p:grpSpPr>
      <p:sp>
        <p:nvSpPr>
          <p:cNvPr id="145" name="Google Shape;145;p6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47" name="Google Shape;147;p63"/>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48" name="Google Shape;148;p6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49"/>
        <p:cNvGrpSpPr/>
        <p:nvPr/>
      </p:nvGrpSpPr>
      <p:grpSpPr>
        <a:xfrm>
          <a:off x="0" y="0"/>
          <a:ext cx="0" cy="0"/>
          <a:chOff x="0" y="0"/>
          <a:chExt cx="0" cy="0"/>
        </a:xfrm>
      </p:grpSpPr>
      <p:sp>
        <p:nvSpPr>
          <p:cNvPr id="150" name="Google Shape;150;p6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2" name="Google Shape;152;p64"/>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53" name="Google Shape;153;p6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4"/>
        <p:cNvGrpSpPr/>
        <p:nvPr/>
      </p:nvGrpSpPr>
      <p:grpSpPr>
        <a:xfrm>
          <a:off x="0" y="0"/>
          <a:ext cx="0" cy="0"/>
          <a:chOff x="0" y="0"/>
          <a:chExt cx="0" cy="0"/>
        </a:xfrm>
      </p:grpSpPr>
      <p:sp>
        <p:nvSpPr>
          <p:cNvPr id="155" name="Google Shape;155;p65"/>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65"/>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7" name="Google Shape;157;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58" name="Google Shape;158;p65"/>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59" name="Google Shape;159;p6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5"/>
        <p:cNvGrpSpPr/>
        <p:nvPr/>
      </p:nvGrpSpPr>
      <p:grpSpPr>
        <a:xfrm>
          <a:off x="0" y="0"/>
          <a:ext cx="0" cy="0"/>
          <a:chOff x="0" y="0"/>
          <a:chExt cx="0" cy="0"/>
        </a:xfrm>
      </p:grpSpPr>
      <p:pic>
        <p:nvPicPr>
          <p:cNvPr id="16" name="Google Shape;16;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4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9" name="Google Shape;19;p43"/>
          <p:cNvSpPr>
            <a:spLocks noGrp="1"/>
          </p:cNvSpPr>
          <p:nvPr>
            <p:ph type="pic" idx="2"/>
          </p:nvPr>
        </p:nvSpPr>
        <p:spPr>
          <a:xfrm>
            <a:off x="5911850" y="1663336"/>
            <a:ext cx="1828800" cy="1828009"/>
          </a:xfrm>
          <a:prstGeom prst="rect">
            <a:avLst/>
          </a:prstGeom>
          <a:noFill/>
          <a:ln>
            <a:noFill/>
          </a:ln>
        </p:spPr>
      </p:sp>
      <p:pic>
        <p:nvPicPr>
          <p:cNvPr id="20" name="Google Shape;20;p4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0"/>
        <p:cNvGrpSpPr/>
        <p:nvPr/>
      </p:nvGrpSpPr>
      <p:grpSpPr>
        <a:xfrm>
          <a:off x="0" y="0"/>
          <a:ext cx="0" cy="0"/>
          <a:chOff x="0" y="0"/>
          <a:chExt cx="0" cy="0"/>
        </a:xfrm>
      </p:grpSpPr>
      <p:sp>
        <p:nvSpPr>
          <p:cNvPr id="161" name="Google Shape;161;p6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6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3" name="Google Shape;163;p66"/>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64" name="Google Shape;164;p66"/>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5" name="Google Shape;1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6" name="Google Shape;166;p66"/>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7" name="Google Shape;167;p6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68"/>
        <p:cNvGrpSpPr/>
        <p:nvPr/>
      </p:nvGrpSpPr>
      <p:grpSpPr>
        <a:xfrm>
          <a:off x="0" y="0"/>
          <a:ext cx="0" cy="0"/>
          <a:chOff x="0" y="0"/>
          <a:chExt cx="0" cy="0"/>
        </a:xfrm>
      </p:grpSpPr>
      <p:sp>
        <p:nvSpPr>
          <p:cNvPr id="169" name="Google Shape;169;p67"/>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70" name="Google Shape;170;p67"/>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1" name="Google Shape;171;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2" name="Google Shape;172;p6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3" name="Google Shape;173;p6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74"/>
        <p:cNvGrpSpPr/>
        <p:nvPr/>
      </p:nvGrpSpPr>
      <p:grpSpPr>
        <a:xfrm>
          <a:off x="0" y="0"/>
          <a:ext cx="0" cy="0"/>
          <a:chOff x="0" y="0"/>
          <a:chExt cx="0" cy="0"/>
        </a:xfrm>
      </p:grpSpPr>
      <p:pic>
        <p:nvPicPr>
          <p:cNvPr id="175" name="Google Shape;175;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6" name="Google Shape;176;p68"/>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77" name="Google Shape;177;p6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8" name="Google Shape;178;p6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79"/>
        <p:cNvGrpSpPr/>
        <p:nvPr/>
      </p:nvGrpSpPr>
      <p:grpSpPr>
        <a:xfrm>
          <a:off x="0" y="0"/>
          <a:ext cx="0" cy="0"/>
          <a:chOff x="0" y="0"/>
          <a:chExt cx="0" cy="0"/>
        </a:xfrm>
      </p:grpSpPr>
      <p:pic>
        <p:nvPicPr>
          <p:cNvPr id="180" name="Google Shape;180;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1" name="Google Shape;181;p6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2" name="Google Shape;182;p6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83"/>
        <p:cNvGrpSpPr/>
        <p:nvPr/>
      </p:nvGrpSpPr>
      <p:grpSpPr>
        <a:xfrm>
          <a:off x="0" y="0"/>
          <a:ext cx="0" cy="0"/>
          <a:chOff x="0" y="0"/>
          <a:chExt cx="0" cy="0"/>
        </a:xfrm>
      </p:grpSpPr>
      <p:pic>
        <p:nvPicPr>
          <p:cNvPr id="184" name="Google Shape;184;p7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85" name="Google Shape;185;p7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1"/>
        <p:cNvGrpSpPr/>
        <p:nvPr/>
      </p:nvGrpSpPr>
      <p:grpSpPr>
        <a:xfrm>
          <a:off x="0" y="0"/>
          <a:ext cx="0" cy="0"/>
          <a:chOff x="0" y="0"/>
          <a:chExt cx="0" cy="0"/>
        </a:xfrm>
      </p:grpSpPr>
      <p:pic>
        <p:nvPicPr>
          <p:cNvPr id="22" name="Google Shape;22;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4"/>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5" name="Google Shape;25;p44"/>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26" name="Google Shape;26;p4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7"/>
        <p:cNvGrpSpPr/>
        <p:nvPr/>
      </p:nvGrpSpPr>
      <p:grpSpPr>
        <a:xfrm>
          <a:off x="0" y="0"/>
          <a:ext cx="0" cy="0"/>
          <a:chOff x="0" y="0"/>
          <a:chExt cx="0" cy="0"/>
        </a:xfrm>
      </p:grpSpPr>
      <p:sp>
        <p:nvSpPr>
          <p:cNvPr id="28" name="Google Shape;28;p45"/>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9" name="Google Shape;29;p4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4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5"/>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2" name="Google Shape;32;p45"/>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3" name="Google Shape;33;p45"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34" name="Google Shape;34;p45"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5"/>
        <p:cNvGrpSpPr/>
        <p:nvPr/>
      </p:nvGrpSpPr>
      <p:grpSpPr>
        <a:xfrm>
          <a:off x="0" y="0"/>
          <a:ext cx="0" cy="0"/>
          <a:chOff x="0" y="0"/>
          <a:chExt cx="0" cy="0"/>
        </a:xfrm>
      </p:grpSpPr>
      <p:sp>
        <p:nvSpPr>
          <p:cNvPr id="36" name="Google Shape;36;p46"/>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6"/>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8" name="Google Shape;38;p4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9" name="Google Shape;39;p4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40"/>
        <p:cNvGrpSpPr/>
        <p:nvPr/>
      </p:nvGrpSpPr>
      <p:grpSpPr>
        <a:xfrm>
          <a:off x="0" y="0"/>
          <a:ext cx="0" cy="0"/>
          <a:chOff x="0" y="0"/>
          <a:chExt cx="0" cy="0"/>
        </a:xfrm>
      </p:grpSpPr>
      <p:sp>
        <p:nvSpPr>
          <p:cNvPr id="41" name="Google Shape;41;p4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4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4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4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5"/>
        <p:cNvGrpSpPr/>
        <p:nvPr/>
      </p:nvGrpSpPr>
      <p:grpSpPr>
        <a:xfrm>
          <a:off x="0" y="0"/>
          <a:ext cx="0" cy="0"/>
          <a:chOff x="0" y="0"/>
          <a:chExt cx="0" cy="0"/>
        </a:xfrm>
      </p:grpSpPr>
      <p:sp>
        <p:nvSpPr>
          <p:cNvPr id="46" name="Google Shape;46;p4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8" name="Google Shape;48;p48"/>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49" name="Google Shape;49;p48"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49"/>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9"/>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4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49"/>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p4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3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102"/>
        <p:cNvGrpSpPr/>
        <p:nvPr/>
      </p:nvGrpSpPr>
      <p:grpSpPr>
        <a:xfrm>
          <a:off x="0" y="0"/>
          <a:ext cx="0" cy="0"/>
          <a:chOff x="0" y="0"/>
          <a:chExt cx="0" cy="0"/>
        </a:xfrm>
      </p:grpSpPr>
      <p:sp>
        <p:nvSpPr>
          <p:cNvPr id="103" name="Google Shape;103;p3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3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phet.colorado.edu/en/simulation/wave-interferen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het.colorado.edu/en/simulation/wave-interferenc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youtube.com/watch?v=xHHhbR5evq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0"/>
          <p:cNvSpPr txBox="1">
            <a:spLocks noGrp="1"/>
          </p:cNvSpPr>
          <p:nvPr>
            <p:ph type="title"/>
          </p:nvPr>
        </p:nvSpPr>
        <p:spPr>
          <a:xfrm>
            <a:off x="457200" y="229357"/>
            <a:ext cx="583954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Round 2</a:t>
            </a:r>
            <a:endParaRPr b="1"/>
          </a:p>
        </p:txBody>
      </p:sp>
      <p:grpSp>
        <p:nvGrpSpPr>
          <p:cNvPr id="301" name="Google Shape;301;p10"/>
          <p:cNvGrpSpPr/>
          <p:nvPr/>
        </p:nvGrpSpPr>
        <p:grpSpPr>
          <a:xfrm>
            <a:off x="301967" y="3730964"/>
            <a:ext cx="6715934" cy="1211400"/>
            <a:chOff x="333950" y="3257425"/>
            <a:chExt cx="8358350" cy="1211400"/>
          </a:xfrm>
        </p:grpSpPr>
        <p:grpSp>
          <p:nvGrpSpPr>
            <p:cNvPr id="302" name="Google Shape;302;p10"/>
            <p:cNvGrpSpPr/>
            <p:nvPr/>
          </p:nvGrpSpPr>
          <p:grpSpPr>
            <a:xfrm>
              <a:off x="818625" y="3257425"/>
              <a:ext cx="7389000" cy="811200"/>
              <a:chOff x="838400" y="3336550"/>
              <a:chExt cx="7389000" cy="811200"/>
            </a:xfrm>
          </p:grpSpPr>
          <p:cxnSp>
            <p:nvCxnSpPr>
              <p:cNvPr id="303" name="Google Shape;303;p10"/>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304" name="Google Shape;304;p10"/>
              <p:cNvGrpSpPr/>
              <p:nvPr/>
            </p:nvGrpSpPr>
            <p:grpSpPr>
              <a:xfrm>
                <a:off x="838400" y="3336550"/>
                <a:ext cx="7389000" cy="811200"/>
                <a:chOff x="838400" y="3336550"/>
                <a:chExt cx="7389000" cy="811200"/>
              </a:xfrm>
            </p:grpSpPr>
            <p:cxnSp>
              <p:nvCxnSpPr>
                <p:cNvPr id="305" name="Google Shape;305;p10"/>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06" name="Google Shape;306;p10"/>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07" name="Google Shape;307;p10"/>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08" name="Google Shape;308;p10"/>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Student A - 0 meters</a:t>
              </a:r>
              <a:endParaRPr sz="1000" b="0" i="0" u="none" strike="noStrike" cap="none" dirty="0">
                <a:solidFill>
                  <a:srgbClr val="000000"/>
                </a:solidFill>
                <a:latin typeface="Calibri"/>
                <a:ea typeface="Calibri"/>
                <a:cs typeface="Calibri"/>
                <a:sym typeface="Calibri"/>
              </a:endParaRPr>
            </a:p>
          </p:txBody>
        </p:sp>
        <p:sp>
          <p:nvSpPr>
            <p:cNvPr id="309" name="Google Shape;309;p10"/>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B - 3 meters</a:t>
              </a:r>
              <a:endParaRPr sz="1400" b="0" i="0" u="none" strike="noStrike" cap="none" dirty="0">
                <a:solidFill>
                  <a:srgbClr val="000000"/>
                </a:solidFill>
                <a:latin typeface="Calibri"/>
                <a:ea typeface="Calibri"/>
                <a:cs typeface="Calibri"/>
                <a:sym typeface="Calibri"/>
              </a:endParaRPr>
            </a:p>
          </p:txBody>
        </p:sp>
        <p:sp>
          <p:nvSpPr>
            <p:cNvPr id="310" name="Google Shape;310;p10"/>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C - 6 meters</a:t>
              </a:r>
              <a:endParaRPr sz="1400" b="0" i="0" u="none" strike="noStrike" cap="none" dirty="0">
                <a:solidFill>
                  <a:srgbClr val="000000"/>
                </a:solidFill>
                <a:latin typeface="Calibri"/>
                <a:ea typeface="Calibri"/>
                <a:cs typeface="Calibri"/>
                <a:sym typeface="Calibri"/>
              </a:endParaRPr>
            </a:p>
          </p:txBody>
        </p:sp>
      </p:grpSp>
      <p:sp>
        <p:nvSpPr>
          <p:cNvPr id="311" name="Google Shape;311;p10"/>
          <p:cNvSpPr txBox="1">
            <a:spLocks noGrp="1"/>
          </p:cNvSpPr>
          <p:nvPr>
            <p:ph type="body" idx="1"/>
          </p:nvPr>
        </p:nvSpPr>
        <p:spPr>
          <a:xfrm>
            <a:off x="457200" y="1086757"/>
            <a:ext cx="8229600" cy="2051400"/>
          </a:xfrm>
          <a:prstGeom prst="rect">
            <a:avLst/>
          </a:prstGeom>
          <a:noFill/>
          <a:ln>
            <a:noFill/>
          </a:ln>
        </p:spPr>
        <p:txBody>
          <a:bodyPr spcFirstLastPara="1" wrap="square" lIns="91425" tIns="45700" rIns="91425" bIns="45700" anchor="ctr" anchorCtr="0">
            <a:normAutofit lnSpcReduction="10000"/>
          </a:bodyPr>
          <a:lstStyle/>
          <a:p>
            <a:pPr marL="457200" lvl="0" indent="-393700" algn="l" rtl="0">
              <a:lnSpc>
                <a:spcPct val="100000"/>
              </a:lnSpc>
              <a:spcBef>
                <a:spcPts val="520"/>
              </a:spcBef>
              <a:spcAft>
                <a:spcPts val="0"/>
              </a:spcAft>
              <a:buSzPts val="2600"/>
              <a:buChar char="•"/>
            </a:pPr>
            <a:r>
              <a:rPr lang="en-US"/>
              <a:t>How does the displacement at Student B’s location compare to the displacement at Student A’s location?</a:t>
            </a:r>
            <a:endParaRPr/>
          </a:p>
          <a:p>
            <a:pPr marL="457200" lvl="0" indent="-393700" algn="l" rtl="0">
              <a:lnSpc>
                <a:spcPct val="100000"/>
              </a:lnSpc>
              <a:spcBef>
                <a:spcPts val="0"/>
              </a:spcBef>
              <a:spcAft>
                <a:spcPts val="0"/>
              </a:spcAft>
              <a:buSzPts val="2600"/>
              <a:buChar char="•"/>
            </a:pPr>
            <a:r>
              <a:rPr lang="en-US"/>
              <a:t>Draw three (3) pictures of the waves:</a:t>
            </a:r>
            <a:endParaRPr/>
          </a:p>
          <a:p>
            <a:pPr marL="914400" lvl="1" indent="-355600" algn="l" rtl="0">
              <a:lnSpc>
                <a:spcPct val="100000"/>
              </a:lnSpc>
              <a:spcBef>
                <a:spcPts val="0"/>
              </a:spcBef>
              <a:spcAft>
                <a:spcPts val="0"/>
              </a:spcAft>
              <a:buSzPts val="2000"/>
              <a:buFont typeface="Noto Sans Symbols"/>
              <a:buChar char="▪"/>
            </a:pPr>
            <a:r>
              <a:rPr lang="en-US"/>
              <a:t>Before they meet in the middle.</a:t>
            </a:r>
            <a:endParaRPr/>
          </a:p>
          <a:p>
            <a:pPr marL="914400" lvl="1" indent="-355600" algn="l" rtl="0">
              <a:lnSpc>
                <a:spcPct val="100000"/>
              </a:lnSpc>
              <a:spcBef>
                <a:spcPts val="0"/>
              </a:spcBef>
              <a:spcAft>
                <a:spcPts val="0"/>
              </a:spcAft>
              <a:buSzPts val="2000"/>
              <a:buFont typeface="Noto Sans Symbols"/>
              <a:buChar char="▪"/>
            </a:pPr>
            <a:r>
              <a:rPr lang="en-US"/>
              <a:t>When they meet in the middle.</a:t>
            </a:r>
            <a:endParaRPr/>
          </a:p>
          <a:p>
            <a:pPr marL="914400" lvl="1" indent="-355600" algn="l" rtl="0">
              <a:lnSpc>
                <a:spcPct val="100000"/>
              </a:lnSpc>
              <a:spcBef>
                <a:spcPts val="0"/>
              </a:spcBef>
              <a:spcAft>
                <a:spcPts val="0"/>
              </a:spcAft>
              <a:buSzPts val="2000"/>
              <a:buFont typeface="Noto Sans Symbols"/>
              <a:buChar char="▪"/>
            </a:pPr>
            <a:r>
              <a:rPr lang="en-US"/>
              <a:t>After they meet in the middle.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txBox="1">
            <a:spLocks noGrp="1"/>
          </p:cNvSpPr>
          <p:nvPr>
            <p:ph type="title"/>
          </p:nvPr>
        </p:nvSpPr>
        <p:spPr>
          <a:xfrm>
            <a:off x="457200" y="174817"/>
            <a:ext cx="597513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Round 2</a:t>
            </a:r>
            <a:endParaRPr b="1"/>
          </a:p>
        </p:txBody>
      </p:sp>
      <p:grpSp>
        <p:nvGrpSpPr>
          <p:cNvPr id="317" name="Google Shape;317;p11"/>
          <p:cNvGrpSpPr/>
          <p:nvPr/>
        </p:nvGrpSpPr>
        <p:grpSpPr>
          <a:xfrm>
            <a:off x="295660" y="3425113"/>
            <a:ext cx="6715934" cy="1211400"/>
            <a:chOff x="333950" y="3257425"/>
            <a:chExt cx="8358350" cy="1211400"/>
          </a:xfrm>
        </p:grpSpPr>
        <p:grpSp>
          <p:nvGrpSpPr>
            <p:cNvPr id="318" name="Google Shape;318;p11"/>
            <p:cNvGrpSpPr/>
            <p:nvPr/>
          </p:nvGrpSpPr>
          <p:grpSpPr>
            <a:xfrm>
              <a:off x="818625" y="3257425"/>
              <a:ext cx="7389000" cy="811200"/>
              <a:chOff x="838400" y="3336550"/>
              <a:chExt cx="7389000" cy="811200"/>
            </a:xfrm>
          </p:grpSpPr>
          <p:cxnSp>
            <p:nvCxnSpPr>
              <p:cNvPr id="319" name="Google Shape;319;p11"/>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320" name="Google Shape;320;p11"/>
              <p:cNvGrpSpPr/>
              <p:nvPr/>
            </p:nvGrpSpPr>
            <p:grpSpPr>
              <a:xfrm>
                <a:off x="838400" y="3336550"/>
                <a:ext cx="7389000" cy="811200"/>
                <a:chOff x="838400" y="3336550"/>
                <a:chExt cx="7389000" cy="811200"/>
              </a:xfrm>
            </p:grpSpPr>
            <p:cxnSp>
              <p:nvCxnSpPr>
                <p:cNvPr id="321" name="Google Shape;321;p11"/>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22" name="Google Shape;322;p11"/>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323" name="Google Shape;323;p11"/>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324" name="Google Shape;324;p11"/>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Student A - 0 meters</a:t>
              </a:r>
              <a:endParaRPr sz="1000" b="0" i="0" u="none" strike="noStrike" cap="none" dirty="0">
                <a:solidFill>
                  <a:srgbClr val="000000"/>
                </a:solidFill>
                <a:latin typeface="Calibri"/>
                <a:ea typeface="Calibri"/>
                <a:cs typeface="Calibri"/>
                <a:sym typeface="Calibri"/>
              </a:endParaRPr>
            </a:p>
          </p:txBody>
        </p:sp>
        <p:sp>
          <p:nvSpPr>
            <p:cNvPr id="325" name="Google Shape;325;p11"/>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B - 3 meters</a:t>
              </a:r>
              <a:endParaRPr sz="1400" b="0" i="0" u="none" strike="noStrike" cap="none" dirty="0">
                <a:solidFill>
                  <a:srgbClr val="000000"/>
                </a:solidFill>
                <a:latin typeface="Calibri"/>
                <a:ea typeface="Calibri"/>
                <a:cs typeface="Calibri"/>
                <a:sym typeface="Calibri"/>
              </a:endParaRPr>
            </a:p>
          </p:txBody>
        </p:sp>
        <p:sp>
          <p:nvSpPr>
            <p:cNvPr id="326" name="Google Shape;326;p11"/>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C - 6 meters</a:t>
              </a:r>
              <a:endParaRPr sz="1400" b="0" i="0" u="none" strike="noStrike" cap="none" dirty="0">
                <a:solidFill>
                  <a:srgbClr val="000000"/>
                </a:solidFill>
                <a:latin typeface="Calibri"/>
                <a:ea typeface="Calibri"/>
                <a:cs typeface="Calibri"/>
                <a:sym typeface="Calibri"/>
              </a:endParaRPr>
            </a:p>
          </p:txBody>
        </p:sp>
      </p:grpSp>
      <p:sp>
        <p:nvSpPr>
          <p:cNvPr id="327" name="Google Shape;327;p11"/>
          <p:cNvSpPr txBox="1">
            <a:spLocks noGrp="1"/>
          </p:cNvSpPr>
          <p:nvPr>
            <p:ph type="body" idx="1"/>
          </p:nvPr>
        </p:nvSpPr>
        <p:spPr>
          <a:xfrm>
            <a:off x="406751" y="1000645"/>
            <a:ext cx="8229600" cy="2051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a:t>Does your hypothesis about what happened when the waves combined from </a:t>
            </a:r>
            <a:r>
              <a:rPr lang="en-US" i="1"/>
              <a:t>Wave Interactions - Round 1</a:t>
            </a:r>
            <a:r>
              <a:rPr lang="en-US"/>
              <a:t> still make sense?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2"/>
          <p:cNvSpPr txBox="1">
            <a:spLocks noGrp="1"/>
          </p:cNvSpPr>
          <p:nvPr>
            <p:ph type="title"/>
          </p:nvPr>
        </p:nvSpPr>
        <p:spPr>
          <a:xfrm>
            <a:off x="457200" y="307247"/>
            <a:ext cx="6315666"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Prediction 1</a:t>
            </a:r>
            <a:endParaRPr b="1"/>
          </a:p>
        </p:txBody>
      </p:sp>
      <p:sp>
        <p:nvSpPr>
          <p:cNvPr id="333" name="Google Shape;333;p12"/>
          <p:cNvSpPr txBox="1">
            <a:spLocks noGrp="1"/>
          </p:cNvSpPr>
          <p:nvPr>
            <p:ph type="body" idx="1"/>
          </p:nvPr>
        </p:nvSpPr>
        <p:spPr>
          <a:xfrm>
            <a:off x="457200" y="1309350"/>
            <a:ext cx="8229600" cy="1240800"/>
          </a:xfrm>
          <a:prstGeom prst="rect">
            <a:avLst/>
          </a:prstGeom>
          <a:noFill/>
          <a:ln>
            <a:noFill/>
          </a:ln>
        </p:spPr>
        <p:txBody>
          <a:bodyPr spcFirstLastPara="1" wrap="square" lIns="91425" tIns="45700" rIns="91425" bIns="45700" anchor="t" anchorCtr="0">
            <a:normAutofit fontScale="92500" lnSpcReduction="10000"/>
          </a:bodyPr>
          <a:lstStyle/>
          <a:p>
            <a:pPr marL="457200" lvl="0" indent="-457200" algn="l" rtl="0">
              <a:lnSpc>
                <a:spcPct val="100000"/>
              </a:lnSpc>
              <a:spcBef>
                <a:spcPts val="520"/>
              </a:spcBef>
              <a:spcAft>
                <a:spcPts val="0"/>
              </a:spcAft>
              <a:buSzPct val="108107"/>
              <a:buChar char="•"/>
            </a:pPr>
            <a:r>
              <a:rPr lang="en-US"/>
              <a:t>How would the waves combine? </a:t>
            </a:r>
            <a:endParaRPr/>
          </a:p>
          <a:p>
            <a:pPr marL="457200" lvl="0" indent="-457200" algn="l" rtl="0">
              <a:lnSpc>
                <a:spcPct val="100000"/>
              </a:lnSpc>
              <a:spcBef>
                <a:spcPts val="520"/>
              </a:spcBef>
              <a:spcAft>
                <a:spcPts val="0"/>
              </a:spcAft>
              <a:buSzPct val="108107"/>
              <a:buChar char="•"/>
            </a:pPr>
            <a:r>
              <a:rPr lang="en-US"/>
              <a:t>Think about math: how do positive and negative numbers combine?</a:t>
            </a:r>
            <a:endParaRPr/>
          </a:p>
        </p:txBody>
      </p:sp>
      <p:pic>
        <p:nvPicPr>
          <p:cNvPr id="334" name="Google Shape;334;p12"/>
          <p:cNvPicPr preferRelativeResize="0"/>
          <p:nvPr/>
        </p:nvPicPr>
        <p:blipFill rotWithShape="1">
          <a:blip r:embed="rId3">
            <a:alphaModFix/>
          </a:blip>
          <a:srcRect l="6420" r="57324"/>
          <a:stretch/>
        </p:blipFill>
        <p:spPr>
          <a:xfrm>
            <a:off x="3034150" y="2550150"/>
            <a:ext cx="1888676" cy="2085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3"/>
          <p:cNvSpPr txBox="1">
            <a:spLocks noGrp="1"/>
          </p:cNvSpPr>
          <p:nvPr>
            <p:ph type="title"/>
          </p:nvPr>
        </p:nvSpPr>
        <p:spPr>
          <a:xfrm>
            <a:off x="457200" y="307247"/>
            <a:ext cx="6495393"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Prediction 2</a:t>
            </a:r>
            <a:endParaRPr b="1"/>
          </a:p>
        </p:txBody>
      </p:sp>
      <p:sp>
        <p:nvSpPr>
          <p:cNvPr id="340" name="Google Shape;340;p13"/>
          <p:cNvSpPr txBox="1">
            <a:spLocks noGrp="1"/>
          </p:cNvSpPr>
          <p:nvPr>
            <p:ph type="body" idx="1"/>
          </p:nvPr>
        </p:nvSpPr>
        <p:spPr>
          <a:xfrm>
            <a:off x="457200" y="1309350"/>
            <a:ext cx="5495859" cy="1240800"/>
          </a:xfrm>
          <a:prstGeom prst="rect">
            <a:avLst/>
          </a:prstGeom>
          <a:noFill/>
          <a:ln>
            <a:noFill/>
          </a:ln>
        </p:spPr>
        <p:txBody>
          <a:bodyPr spcFirstLastPara="1" wrap="square" lIns="91425" tIns="45700" rIns="91425" bIns="45700" anchor="t" anchorCtr="0">
            <a:normAutofit/>
          </a:bodyPr>
          <a:lstStyle/>
          <a:p>
            <a:pPr marL="457200" lvl="0" indent="-457200" algn="l" rtl="0">
              <a:lnSpc>
                <a:spcPct val="100000"/>
              </a:lnSpc>
              <a:spcBef>
                <a:spcPts val="520"/>
              </a:spcBef>
              <a:spcAft>
                <a:spcPts val="0"/>
              </a:spcAft>
              <a:buSzPts val="2600"/>
              <a:buChar char="•"/>
            </a:pPr>
            <a:r>
              <a:rPr lang="en-US"/>
              <a:t>How would the waves combine?</a:t>
            </a:r>
            <a:endParaRPr/>
          </a:p>
        </p:txBody>
      </p:sp>
      <p:pic>
        <p:nvPicPr>
          <p:cNvPr id="341" name="Google Shape;341;p13"/>
          <p:cNvPicPr preferRelativeResize="0"/>
          <p:nvPr/>
        </p:nvPicPr>
        <p:blipFill rotWithShape="1">
          <a:blip r:embed="rId3">
            <a:alphaModFix/>
          </a:blip>
          <a:srcRect l="54245" r="9500"/>
          <a:stretch/>
        </p:blipFill>
        <p:spPr>
          <a:xfrm>
            <a:off x="3034150" y="2550150"/>
            <a:ext cx="1888676" cy="2085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4"/>
          <p:cNvSpPr txBox="1">
            <a:spLocks noGrp="1"/>
          </p:cNvSpPr>
          <p:nvPr>
            <p:ph type="title"/>
          </p:nvPr>
        </p:nvSpPr>
        <p:spPr>
          <a:xfrm>
            <a:off x="457200" y="307247"/>
            <a:ext cx="663413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Prediction 1</a:t>
            </a:r>
            <a:endParaRPr b="1"/>
          </a:p>
        </p:txBody>
      </p:sp>
      <p:sp>
        <p:nvSpPr>
          <p:cNvPr id="347" name="Google Shape;347;p14"/>
          <p:cNvSpPr txBox="1">
            <a:spLocks noGrp="1"/>
          </p:cNvSpPr>
          <p:nvPr>
            <p:ph type="body" idx="1"/>
          </p:nvPr>
        </p:nvSpPr>
        <p:spPr>
          <a:xfrm>
            <a:off x="457200" y="1309350"/>
            <a:ext cx="6817010" cy="124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This represents Constructive Wave Interference.</a:t>
            </a:r>
            <a:endParaRPr/>
          </a:p>
          <a:p>
            <a:pPr marL="0" lvl="0" indent="0" algn="l" rtl="0">
              <a:lnSpc>
                <a:spcPct val="100000"/>
              </a:lnSpc>
              <a:spcBef>
                <a:spcPts val="520"/>
              </a:spcBef>
              <a:spcAft>
                <a:spcPts val="0"/>
              </a:spcAft>
              <a:buSzPts val="2600"/>
              <a:buNone/>
            </a:pPr>
            <a:r>
              <a:rPr lang="en-US"/>
              <a:t>In your own words, define this term.</a:t>
            </a:r>
            <a:endParaRPr/>
          </a:p>
        </p:txBody>
      </p:sp>
      <p:pic>
        <p:nvPicPr>
          <p:cNvPr id="348" name="Google Shape;348;p14"/>
          <p:cNvPicPr preferRelativeResize="0"/>
          <p:nvPr/>
        </p:nvPicPr>
        <p:blipFill rotWithShape="1">
          <a:blip r:embed="rId3">
            <a:alphaModFix/>
          </a:blip>
          <a:srcRect l="7299" r="56447"/>
          <a:stretch/>
        </p:blipFill>
        <p:spPr>
          <a:xfrm>
            <a:off x="3034150" y="2550150"/>
            <a:ext cx="1888676" cy="2085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5"/>
          <p:cNvSpPr txBox="1">
            <a:spLocks noGrp="1"/>
          </p:cNvSpPr>
          <p:nvPr>
            <p:ph type="title"/>
          </p:nvPr>
        </p:nvSpPr>
        <p:spPr>
          <a:xfrm>
            <a:off x="457200" y="307247"/>
            <a:ext cx="542649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a:t>
            </a:r>
            <a:endParaRPr b="1"/>
          </a:p>
        </p:txBody>
      </p:sp>
      <p:sp>
        <p:nvSpPr>
          <p:cNvPr id="354" name="Google Shape;354;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Constructive Interference:</a:t>
            </a:r>
            <a:endParaRPr/>
          </a:p>
          <a:p>
            <a:pPr marL="0" lvl="0" indent="0" algn="l" rtl="0">
              <a:lnSpc>
                <a:spcPct val="100000"/>
              </a:lnSpc>
              <a:spcBef>
                <a:spcPts val="520"/>
              </a:spcBef>
              <a:spcAft>
                <a:spcPts val="0"/>
              </a:spcAft>
              <a:buSzPts val="2600"/>
              <a:buNone/>
            </a:pPr>
            <a:endParaRPr sz="600"/>
          </a:p>
          <a:p>
            <a:pPr marL="0" lvl="0" indent="0" algn="l" rtl="0">
              <a:lnSpc>
                <a:spcPct val="100000"/>
              </a:lnSpc>
              <a:spcBef>
                <a:spcPts val="520"/>
              </a:spcBef>
              <a:spcAft>
                <a:spcPts val="0"/>
              </a:spcAft>
              <a:buSzPts val="2600"/>
              <a:buNone/>
            </a:pPr>
            <a:r>
              <a:rPr lang="en-US"/>
              <a:t>Waves combine </a:t>
            </a:r>
            <a:r>
              <a:rPr lang="en-US" u="sng"/>
              <a:t>peak</a:t>
            </a:r>
            <a:r>
              <a:rPr lang="en-US"/>
              <a:t> + </a:t>
            </a:r>
            <a:r>
              <a:rPr lang="en-US" u="sng"/>
              <a:t>peak</a:t>
            </a:r>
            <a:r>
              <a:rPr lang="en-US"/>
              <a:t> or </a:t>
            </a:r>
            <a:r>
              <a:rPr lang="en-US" u="sng"/>
              <a:t>trough</a:t>
            </a:r>
            <a:r>
              <a:rPr lang="en-US"/>
              <a:t> + </a:t>
            </a:r>
            <a:r>
              <a:rPr lang="en-US" u="sng"/>
              <a:t>trough</a:t>
            </a:r>
            <a:r>
              <a:rPr lang="en-US"/>
              <a:t> to produce a wave of larger amplitude.</a:t>
            </a:r>
            <a:br>
              <a:rPr lang="en-US"/>
            </a:br>
            <a:br>
              <a:rPr lang="en-US"/>
            </a:br>
            <a:endParaRPr/>
          </a:p>
        </p:txBody>
      </p:sp>
      <p:pic>
        <p:nvPicPr>
          <p:cNvPr id="355" name="Google Shape;355;p15"/>
          <p:cNvPicPr preferRelativeResize="0"/>
          <p:nvPr/>
        </p:nvPicPr>
        <p:blipFill rotWithShape="1">
          <a:blip r:embed="rId3">
            <a:alphaModFix/>
          </a:blip>
          <a:srcRect t="10" b="-10"/>
          <a:stretch/>
        </p:blipFill>
        <p:spPr>
          <a:xfrm>
            <a:off x="2069875" y="2796725"/>
            <a:ext cx="4356500" cy="1946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6"/>
          <p:cNvSpPr txBox="1">
            <a:spLocks noGrp="1"/>
          </p:cNvSpPr>
          <p:nvPr>
            <p:ph type="title"/>
          </p:nvPr>
        </p:nvSpPr>
        <p:spPr>
          <a:xfrm>
            <a:off x="457200" y="307247"/>
            <a:ext cx="6508006"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Prediction 2</a:t>
            </a:r>
            <a:endParaRPr b="1"/>
          </a:p>
        </p:txBody>
      </p:sp>
      <p:pic>
        <p:nvPicPr>
          <p:cNvPr id="361" name="Google Shape;361;p16"/>
          <p:cNvPicPr preferRelativeResize="0"/>
          <p:nvPr/>
        </p:nvPicPr>
        <p:blipFill rotWithShape="1">
          <a:blip r:embed="rId3">
            <a:alphaModFix/>
          </a:blip>
          <a:srcRect l="53083" r="10664"/>
          <a:stretch/>
        </p:blipFill>
        <p:spPr>
          <a:xfrm>
            <a:off x="3034150" y="2550150"/>
            <a:ext cx="1888676" cy="2085975"/>
          </a:xfrm>
          <a:prstGeom prst="rect">
            <a:avLst/>
          </a:prstGeom>
          <a:noFill/>
          <a:ln>
            <a:noFill/>
          </a:ln>
        </p:spPr>
      </p:pic>
      <p:sp>
        <p:nvSpPr>
          <p:cNvPr id="362" name="Google Shape;362;p16"/>
          <p:cNvSpPr txBox="1">
            <a:spLocks noGrp="1"/>
          </p:cNvSpPr>
          <p:nvPr>
            <p:ph type="body" idx="1"/>
          </p:nvPr>
        </p:nvSpPr>
        <p:spPr>
          <a:xfrm>
            <a:off x="457200" y="1309350"/>
            <a:ext cx="8229600" cy="124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This represents Destructive Wave Interference.</a:t>
            </a:r>
            <a:endParaRPr/>
          </a:p>
          <a:p>
            <a:pPr marL="0" lvl="0" indent="0" algn="l" rtl="0">
              <a:lnSpc>
                <a:spcPct val="100000"/>
              </a:lnSpc>
              <a:spcBef>
                <a:spcPts val="520"/>
              </a:spcBef>
              <a:spcAft>
                <a:spcPts val="0"/>
              </a:spcAft>
              <a:buSzPts val="2600"/>
              <a:buNone/>
            </a:pPr>
            <a:r>
              <a:rPr lang="en-US"/>
              <a:t>In your own words, define this term.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a:spLocks noGrp="1"/>
          </p:cNvSpPr>
          <p:nvPr>
            <p:ph type="title"/>
          </p:nvPr>
        </p:nvSpPr>
        <p:spPr>
          <a:xfrm>
            <a:off x="457200" y="307247"/>
            <a:ext cx="557784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a:t>
            </a:r>
            <a:endParaRPr b="1"/>
          </a:p>
        </p:txBody>
      </p:sp>
      <p:sp>
        <p:nvSpPr>
          <p:cNvPr id="368" name="Google Shape;368;p17"/>
          <p:cNvSpPr txBox="1">
            <a:spLocks noGrp="1"/>
          </p:cNvSpPr>
          <p:nvPr>
            <p:ph type="body" idx="1"/>
          </p:nvPr>
        </p:nvSpPr>
        <p:spPr>
          <a:xfrm>
            <a:off x="384678" y="1369261"/>
            <a:ext cx="6864307" cy="220635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a:t>Destructive Interference: </a:t>
            </a:r>
            <a:endParaRPr/>
          </a:p>
          <a:p>
            <a:pPr marL="0" lvl="0" indent="0" algn="l" rtl="0">
              <a:lnSpc>
                <a:spcPct val="100000"/>
              </a:lnSpc>
              <a:spcBef>
                <a:spcPts val="520"/>
              </a:spcBef>
              <a:spcAft>
                <a:spcPts val="0"/>
              </a:spcAft>
              <a:buSzPts val="2600"/>
              <a:buNone/>
            </a:pPr>
            <a:endParaRPr sz="800"/>
          </a:p>
          <a:p>
            <a:pPr marL="0" lvl="0" indent="0" algn="l" rtl="0">
              <a:lnSpc>
                <a:spcPct val="100000"/>
              </a:lnSpc>
              <a:spcBef>
                <a:spcPts val="520"/>
              </a:spcBef>
              <a:spcAft>
                <a:spcPts val="0"/>
              </a:spcAft>
              <a:buSzPts val="2600"/>
              <a:buNone/>
            </a:pPr>
            <a:r>
              <a:rPr lang="en-US"/>
              <a:t>Waves combine </a:t>
            </a:r>
            <a:r>
              <a:rPr lang="en-US" u="sng"/>
              <a:t>peak</a:t>
            </a:r>
            <a:r>
              <a:rPr lang="en-US"/>
              <a:t> + </a:t>
            </a:r>
            <a:r>
              <a:rPr lang="en-US" u="sng"/>
              <a:t>trough</a:t>
            </a:r>
            <a:r>
              <a:rPr lang="en-US"/>
              <a:t> so that amplitudes cancel one another.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8"/>
          <p:cNvSpPr txBox="1">
            <a:spLocks noGrp="1"/>
          </p:cNvSpPr>
          <p:nvPr>
            <p:ph type="title"/>
          </p:nvPr>
        </p:nvSpPr>
        <p:spPr>
          <a:xfrm>
            <a:off x="488731" y="108602"/>
            <a:ext cx="417786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a:t>
            </a:r>
            <a:endParaRPr b="1"/>
          </a:p>
        </p:txBody>
      </p:sp>
      <p:sp>
        <p:nvSpPr>
          <p:cNvPr id="374" name="Google Shape;374;p18"/>
          <p:cNvSpPr txBox="1">
            <a:spLocks noGrp="1"/>
          </p:cNvSpPr>
          <p:nvPr>
            <p:ph type="body" idx="1"/>
          </p:nvPr>
        </p:nvSpPr>
        <p:spPr>
          <a:xfrm>
            <a:off x="454047" y="1018127"/>
            <a:ext cx="5020500" cy="36210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a:t>If two pulse waves are sent through a spring in opposite directions, what would the result be the instant they combine?</a:t>
            </a:r>
            <a:endParaRPr/>
          </a:p>
          <a:p>
            <a:pPr marL="457200" lvl="0" indent="-393700" algn="l" rtl="0">
              <a:lnSpc>
                <a:spcPct val="100000"/>
              </a:lnSpc>
              <a:spcBef>
                <a:spcPts val="0"/>
              </a:spcBef>
              <a:spcAft>
                <a:spcPts val="0"/>
              </a:spcAft>
              <a:buSzPts val="2600"/>
              <a:buChar char="•"/>
            </a:pPr>
            <a:r>
              <a:rPr lang="en-US"/>
              <a:t>Is this constructive or destructive interference?</a:t>
            </a:r>
            <a:endParaRPr/>
          </a:p>
        </p:txBody>
      </p:sp>
      <p:pic>
        <p:nvPicPr>
          <p:cNvPr id="375" name="Google Shape;375;p18"/>
          <p:cNvPicPr preferRelativeResize="0"/>
          <p:nvPr/>
        </p:nvPicPr>
        <p:blipFill rotWithShape="1">
          <a:blip r:embed="rId3">
            <a:alphaModFix/>
          </a:blip>
          <a:srcRect t="1140" b="-1136"/>
          <a:stretch/>
        </p:blipFill>
        <p:spPr>
          <a:xfrm>
            <a:off x="5630100" y="1305050"/>
            <a:ext cx="2790825" cy="1116325"/>
          </a:xfrm>
          <a:prstGeom prst="rect">
            <a:avLst/>
          </a:prstGeom>
          <a:noFill/>
          <a:ln>
            <a:noFill/>
          </a:ln>
        </p:spPr>
      </p:pic>
      <p:pic>
        <p:nvPicPr>
          <p:cNvPr id="376" name="Google Shape;376;p18"/>
          <p:cNvPicPr preferRelativeResize="0"/>
          <p:nvPr/>
        </p:nvPicPr>
        <p:blipFill rotWithShape="1">
          <a:blip r:embed="rId4">
            <a:alphaModFix/>
          </a:blip>
          <a:srcRect t="5634" b="5624"/>
          <a:stretch/>
        </p:blipFill>
        <p:spPr>
          <a:xfrm>
            <a:off x="5630100" y="2685672"/>
            <a:ext cx="2790825" cy="990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title"/>
          </p:nvPr>
        </p:nvSpPr>
        <p:spPr>
          <a:xfrm>
            <a:off x="457200" y="241032"/>
            <a:ext cx="4553081"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a:t>
            </a:r>
            <a:endParaRPr b="1"/>
          </a:p>
        </p:txBody>
      </p:sp>
      <p:sp>
        <p:nvSpPr>
          <p:cNvPr id="382" name="Google Shape;382;p19"/>
          <p:cNvSpPr txBox="1">
            <a:spLocks noGrp="1"/>
          </p:cNvSpPr>
          <p:nvPr>
            <p:ph type="body" idx="1"/>
          </p:nvPr>
        </p:nvSpPr>
        <p:spPr>
          <a:xfrm>
            <a:off x="457200" y="1098432"/>
            <a:ext cx="5020500" cy="3621000"/>
          </a:xfrm>
          <a:prstGeom prst="rect">
            <a:avLst/>
          </a:prstGeom>
          <a:noFill/>
          <a:ln>
            <a:noFill/>
          </a:ln>
        </p:spPr>
        <p:txBody>
          <a:bodyPr spcFirstLastPara="1" wrap="square" lIns="91400" tIns="91400" rIns="91400" bIns="91400" anchor="ctr" anchorCtr="0">
            <a:normAutofit/>
          </a:bodyPr>
          <a:lstStyle/>
          <a:p>
            <a:pPr marL="457200" lvl="0" indent="-393700" algn="l" rtl="0">
              <a:lnSpc>
                <a:spcPct val="100000"/>
              </a:lnSpc>
              <a:spcBef>
                <a:spcPts val="520"/>
              </a:spcBef>
              <a:spcAft>
                <a:spcPts val="0"/>
              </a:spcAft>
              <a:buSzPts val="2600"/>
              <a:buChar char="•"/>
            </a:pPr>
            <a:r>
              <a:rPr lang="en-US"/>
              <a:t>If two pulse waves are sent through a spring in opposite directions, what would the result be the instant they combine?</a:t>
            </a:r>
            <a:endParaRPr/>
          </a:p>
          <a:p>
            <a:pPr marL="457200" lvl="0" indent="-393700" algn="l" rtl="0">
              <a:lnSpc>
                <a:spcPct val="100000"/>
              </a:lnSpc>
              <a:spcBef>
                <a:spcPts val="0"/>
              </a:spcBef>
              <a:spcAft>
                <a:spcPts val="0"/>
              </a:spcAft>
              <a:buSzPts val="2600"/>
              <a:buChar char="•"/>
            </a:pPr>
            <a:r>
              <a:rPr lang="en-US"/>
              <a:t>Is this constructive or destructive interference?</a:t>
            </a:r>
            <a:endParaRPr/>
          </a:p>
        </p:txBody>
      </p:sp>
      <p:pic>
        <p:nvPicPr>
          <p:cNvPr id="383" name="Google Shape;383;p19"/>
          <p:cNvPicPr preferRelativeResize="0"/>
          <p:nvPr/>
        </p:nvPicPr>
        <p:blipFill rotWithShape="1">
          <a:blip r:embed="rId3">
            <a:alphaModFix/>
          </a:blip>
          <a:srcRect t="5634" b="5624"/>
          <a:stretch/>
        </p:blipFill>
        <p:spPr>
          <a:xfrm>
            <a:off x="5630100" y="2685672"/>
            <a:ext cx="2790825" cy="990600"/>
          </a:xfrm>
          <a:prstGeom prst="rect">
            <a:avLst/>
          </a:prstGeom>
          <a:noFill/>
          <a:ln>
            <a:noFill/>
          </a:ln>
        </p:spPr>
      </p:pic>
      <p:pic>
        <p:nvPicPr>
          <p:cNvPr id="384" name="Google Shape;384;p19"/>
          <p:cNvPicPr preferRelativeResize="0"/>
          <p:nvPr/>
        </p:nvPicPr>
        <p:blipFill rotWithShape="1">
          <a:blip r:embed="rId4">
            <a:alphaModFix/>
          </a:blip>
          <a:srcRect t="1950" b="-1950"/>
          <a:stretch/>
        </p:blipFill>
        <p:spPr>
          <a:xfrm>
            <a:off x="5630100" y="1231325"/>
            <a:ext cx="2800350" cy="1120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Wave Properties Of Light</a:t>
            </a:r>
            <a:endParaRPr/>
          </a:p>
        </p:txBody>
      </p:sp>
      <p:sp>
        <p:nvSpPr>
          <p:cNvPr id="195" name="Google Shape;1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a:t>Quantum Mechanics</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0"/>
          <p:cNvSpPr txBox="1">
            <a:spLocks noGrp="1"/>
          </p:cNvSpPr>
          <p:nvPr>
            <p:ph type="title"/>
          </p:nvPr>
        </p:nvSpPr>
        <p:spPr>
          <a:xfrm>
            <a:off x="457200" y="124372"/>
            <a:ext cx="4114800" cy="5199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b="1"/>
              <a:t>Wave Interactions</a:t>
            </a:r>
            <a:endParaRPr b="1"/>
          </a:p>
        </p:txBody>
      </p:sp>
      <p:sp>
        <p:nvSpPr>
          <p:cNvPr id="390" name="Google Shape;390;p20"/>
          <p:cNvSpPr txBox="1">
            <a:spLocks noGrp="1"/>
          </p:cNvSpPr>
          <p:nvPr>
            <p:ph type="body" idx="1"/>
          </p:nvPr>
        </p:nvSpPr>
        <p:spPr>
          <a:xfrm>
            <a:off x="387825" y="644275"/>
            <a:ext cx="5415600" cy="4276800"/>
          </a:xfrm>
          <a:prstGeom prst="rect">
            <a:avLst/>
          </a:prstGeom>
          <a:noFill/>
          <a:ln>
            <a:noFill/>
          </a:ln>
        </p:spPr>
        <p:txBody>
          <a:bodyPr spcFirstLastPara="1" wrap="square" lIns="91400" tIns="91400" rIns="91400" bIns="91400" anchor="ctr" anchorCtr="0">
            <a:normAutofit lnSpcReduction="10000"/>
          </a:bodyPr>
          <a:lstStyle/>
          <a:p>
            <a:pPr marL="0" lvl="0" indent="0" algn="l" rtl="0">
              <a:lnSpc>
                <a:spcPct val="100000"/>
              </a:lnSpc>
              <a:spcBef>
                <a:spcPts val="520"/>
              </a:spcBef>
              <a:spcAft>
                <a:spcPts val="0"/>
              </a:spcAft>
              <a:buSzPts val="2600"/>
              <a:buNone/>
            </a:pPr>
            <a:r>
              <a:rPr lang="en-US" dirty="0"/>
              <a:t>Interference occurs when two or more waves combine additively. The addition of the waves is called the superposition of the waves, which is the sum of the amplitude of all of the waves at one point for all of the points along the wave.</a:t>
            </a:r>
            <a:br>
              <a:rPr lang="en-US" dirty="0"/>
            </a:br>
            <a:br>
              <a:rPr lang="en-US" dirty="0"/>
            </a:br>
            <a:r>
              <a:rPr lang="en-US" sz="2400" dirty="0"/>
              <a:t>Like positive and negative numbers, the wave amplitudes can either increase or cancel out.</a:t>
            </a:r>
            <a:endParaRPr sz="2400" dirty="0"/>
          </a:p>
        </p:txBody>
      </p:sp>
      <p:pic>
        <p:nvPicPr>
          <p:cNvPr id="391" name="Google Shape;391;p20"/>
          <p:cNvPicPr preferRelativeResize="0"/>
          <p:nvPr/>
        </p:nvPicPr>
        <p:blipFill rotWithShape="1">
          <a:blip r:embed="rId3">
            <a:alphaModFix/>
          </a:blip>
          <a:srcRect t="3113" b="3113"/>
          <a:stretch/>
        </p:blipFill>
        <p:spPr>
          <a:xfrm>
            <a:off x="5803400" y="868726"/>
            <a:ext cx="3035802" cy="2276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Wave Interactions</a:t>
            </a:r>
            <a:endParaRPr/>
          </a:p>
        </p:txBody>
      </p:sp>
      <p:sp>
        <p:nvSpPr>
          <p:cNvPr id="397" name="Google Shape;397;p21"/>
          <p:cNvSpPr txBox="1">
            <a:spLocks noGrp="1"/>
          </p:cNvSpPr>
          <p:nvPr>
            <p:ph type="body" idx="1"/>
          </p:nvPr>
        </p:nvSpPr>
        <p:spPr>
          <a:xfrm>
            <a:off x="457200" y="1309351"/>
            <a:ext cx="6430879" cy="237231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On a sheet of paper, summarize how waves interact with each other. Trade with your neighbor and compare answers before turning in the paper.</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2"/>
          <p:cNvSpPr txBox="1">
            <a:spLocks noGrp="1"/>
          </p:cNvSpPr>
          <p:nvPr>
            <p:ph type="body" idx="1"/>
          </p:nvPr>
        </p:nvSpPr>
        <p:spPr>
          <a:xfrm>
            <a:off x="457200" y="892950"/>
            <a:ext cx="8229600" cy="126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200"/>
              <a:t>With your partner open up the PhET Wave Simulation: </a:t>
            </a:r>
            <a:endParaRPr sz="2200"/>
          </a:p>
          <a:p>
            <a:pPr marL="0" lvl="0" indent="0" algn="l" rtl="0">
              <a:lnSpc>
                <a:spcPct val="115000"/>
              </a:lnSpc>
              <a:spcBef>
                <a:spcPts val="600"/>
              </a:spcBef>
              <a:spcAft>
                <a:spcPts val="0"/>
              </a:spcAft>
              <a:buSzPts val="1100"/>
              <a:buNone/>
            </a:pPr>
            <a:r>
              <a:rPr lang="en-US" sz="2200" u="sng">
                <a:solidFill>
                  <a:srgbClr val="0563C1"/>
                </a:solidFill>
                <a:hlinkClick r:id="rId3">
                  <a:extLst>
                    <a:ext uri="{A12FA001-AC4F-418D-AE19-62706E023703}">
                      <ahyp:hlinkClr xmlns:ahyp="http://schemas.microsoft.com/office/drawing/2018/hyperlinkcolor" val="tx"/>
                    </a:ext>
                  </a:extLst>
                </a:hlinkClick>
              </a:rPr>
              <a:t>https://phet.colorado.edu/en/simulation/wave-interference</a:t>
            </a:r>
            <a:endParaRPr sz="2200"/>
          </a:p>
          <a:p>
            <a:pPr marL="0" lvl="0" indent="0" algn="l" rtl="0">
              <a:lnSpc>
                <a:spcPct val="115000"/>
              </a:lnSpc>
              <a:spcBef>
                <a:spcPts val="600"/>
              </a:spcBef>
              <a:spcAft>
                <a:spcPts val="0"/>
              </a:spcAft>
              <a:buSzPts val="1100"/>
              <a:buNone/>
            </a:pPr>
            <a:r>
              <a:rPr lang="en-US" sz="2200"/>
              <a:t>Click play on the simulation.</a:t>
            </a: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ctr" rtl="0">
              <a:lnSpc>
                <a:spcPct val="115000"/>
              </a:lnSpc>
              <a:spcBef>
                <a:spcPts val="600"/>
              </a:spcBef>
              <a:spcAft>
                <a:spcPts val="0"/>
              </a:spcAft>
              <a:buSzPts val="1100"/>
              <a:buNone/>
            </a:pPr>
            <a:endParaRPr sz="2200"/>
          </a:p>
          <a:p>
            <a:pPr marL="0" lvl="0" indent="0" algn="ctr"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600"/>
              </a:spcAft>
              <a:buClr>
                <a:schemeClr val="dk1"/>
              </a:buClr>
              <a:buSzPts val="1100"/>
              <a:buFont typeface="Arial"/>
              <a:buNone/>
            </a:pPr>
            <a:endParaRPr sz="2200"/>
          </a:p>
        </p:txBody>
      </p:sp>
      <p:sp>
        <p:nvSpPr>
          <p:cNvPr id="403" name="Google Shape;403;p22"/>
          <p:cNvSpPr txBox="1">
            <a:spLocks noGrp="1"/>
          </p:cNvSpPr>
          <p:nvPr>
            <p:ph type="title"/>
          </p:nvPr>
        </p:nvSpPr>
        <p:spPr>
          <a:xfrm>
            <a:off x="457200" y="89000"/>
            <a:ext cx="8229600" cy="714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Part 1: Diffraction of Light</a:t>
            </a:r>
            <a:endParaRPr/>
          </a:p>
        </p:txBody>
      </p:sp>
      <p:pic>
        <p:nvPicPr>
          <p:cNvPr id="404" name="Google Shape;404;p22"/>
          <p:cNvPicPr preferRelativeResize="0"/>
          <p:nvPr/>
        </p:nvPicPr>
        <p:blipFill rotWithShape="1">
          <a:blip r:embed="rId4">
            <a:alphaModFix/>
          </a:blip>
          <a:srcRect/>
          <a:stretch/>
        </p:blipFill>
        <p:spPr>
          <a:xfrm>
            <a:off x="3898875" y="1888150"/>
            <a:ext cx="2838975" cy="1999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3"/>
          <p:cNvSpPr txBox="1">
            <a:spLocks noGrp="1"/>
          </p:cNvSpPr>
          <p:nvPr>
            <p:ph type="body" idx="1"/>
          </p:nvPr>
        </p:nvSpPr>
        <p:spPr>
          <a:xfrm>
            <a:off x="457200" y="1309351"/>
            <a:ext cx="8229600" cy="1104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Click on the “Diffraction” option.</a:t>
            </a:r>
            <a:endParaRPr/>
          </a:p>
          <a:p>
            <a:pPr marL="0" lvl="0" indent="0" algn="l" rtl="0">
              <a:lnSpc>
                <a:spcPct val="100000"/>
              </a:lnSpc>
              <a:spcBef>
                <a:spcPts val="520"/>
              </a:spcBef>
              <a:spcAft>
                <a:spcPts val="0"/>
              </a:spcAft>
              <a:buSzPts val="2600"/>
              <a:buNone/>
            </a:pPr>
            <a:endParaRPr/>
          </a:p>
        </p:txBody>
      </p:sp>
      <p:sp>
        <p:nvSpPr>
          <p:cNvPr id="410" name="Google Shape;410;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Part 1: Diffraction of Light</a:t>
            </a:r>
            <a:endParaRPr/>
          </a:p>
        </p:txBody>
      </p:sp>
      <p:pic>
        <p:nvPicPr>
          <p:cNvPr id="411" name="Google Shape;411;p23"/>
          <p:cNvPicPr preferRelativeResize="0"/>
          <p:nvPr/>
        </p:nvPicPr>
        <p:blipFill rotWithShape="1">
          <a:blip r:embed="rId3">
            <a:alphaModFix/>
          </a:blip>
          <a:srcRect/>
          <a:stretch/>
        </p:blipFill>
        <p:spPr>
          <a:xfrm>
            <a:off x="2266350" y="2016106"/>
            <a:ext cx="3819525" cy="1823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4"/>
          <p:cNvSpPr txBox="1">
            <a:spLocks noGrp="1"/>
          </p:cNvSpPr>
          <p:nvPr>
            <p:ph type="body" idx="1"/>
          </p:nvPr>
        </p:nvSpPr>
        <p:spPr>
          <a:xfrm>
            <a:off x="457200" y="816150"/>
            <a:ext cx="8229600" cy="639000"/>
          </a:xfrm>
          <a:prstGeom prst="rect">
            <a:avLst/>
          </a:prstGeom>
          <a:noFill/>
          <a:ln>
            <a:noFill/>
          </a:ln>
        </p:spPr>
        <p:txBody>
          <a:bodyPr spcFirstLastPara="1" wrap="square" lIns="91425" tIns="45700" rIns="91425" bIns="45700" anchor="t" anchorCtr="0">
            <a:normAutofit fontScale="85000"/>
          </a:bodyPr>
          <a:lstStyle/>
          <a:p>
            <a:pPr marL="0" lvl="0" indent="0" algn="l" rtl="0">
              <a:lnSpc>
                <a:spcPct val="100000"/>
              </a:lnSpc>
              <a:spcBef>
                <a:spcPts val="520"/>
              </a:spcBef>
              <a:spcAft>
                <a:spcPts val="0"/>
              </a:spcAft>
              <a:buSzPct val="117647"/>
              <a:buNone/>
            </a:pPr>
            <a:r>
              <a:rPr lang="en-US"/>
              <a:t>Follow the instructions and answer the questions on the handout.</a:t>
            </a:r>
            <a:endParaRPr/>
          </a:p>
        </p:txBody>
      </p:sp>
      <p:sp>
        <p:nvSpPr>
          <p:cNvPr id="417" name="Google Shape;417;p24"/>
          <p:cNvSpPr txBox="1">
            <a:spLocks noGrp="1"/>
          </p:cNvSpPr>
          <p:nvPr>
            <p:ph type="title"/>
          </p:nvPr>
        </p:nvSpPr>
        <p:spPr>
          <a:xfrm>
            <a:off x="457200" y="177150"/>
            <a:ext cx="8229600" cy="639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1"/>
              </a:buClr>
              <a:buSzPts val="1100"/>
              <a:buFont typeface="Arial"/>
              <a:buNone/>
            </a:pPr>
            <a:r>
              <a:rPr lang="en-US"/>
              <a:t>Part 1: Diffraction of Light</a:t>
            </a:r>
            <a:endParaRPr/>
          </a:p>
        </p:txBody>
      </p:sp>
      <p:pic>
        <p:nvPicPr>
          <p:cNvPr id="418" name="Google Shape;418;p24"/>
          <p:cNvPicPr preferRelativeResize="0"/>
          <p:nvPr/>
        </p:nvPicPr>
        <p:blipFill rotWithShape="1">
          <a:blip r:embed="rId3">
            <a:alphaModFix/>
          </a:blip>
          <a:srcRect/>
          <a:stretch/>
        </p:blipFill>
        <p:spPr>
          <a:xfrm>
            <a:off x="619450" y="1455150"/>
            <a:ext cx="5943600" cy="3495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5"/>
          <p:cNvSpPr txBox="1">
            <a:spLocks noGrp="1"/>
          </p:cNvSpPr>
          <p:nvPr>
            <p:ph type="body" idx="1"/>
          </p:nvPr>
        </p:nvSpPr>
        <p:spPr>
          <a:xfrm>
            <a:off x="457200" y="892950"/>
            <a:ext cx="8229600" cy="126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200"/>
              <a:t>With your partner open up the PhET Wave Simulation: </a:t>
            </a:r>
            <a:endParaRPr sz="2200"/>
          </a:p>
          <a:p>
            <a:pPr marL="0" lvl="0" indent="0" algn="l" rtl="0">
              <a:lnSpc>
                <a:spcPct val="115000"/>
              </a:lnSpc>
              <a:spcBef>
                <a:spcPts val="600"/>
              </a:spcBef>
              <a:spcAft>
                <a:spcPts val="0"/>
              </a:spcAft>
              <a:buSzPts val="1100"/>
              <a:buNone/>
            </a:pPr>
            <a:r>
              <a:rPr lang="en-US" sz="2200" u="sng">
                <a:solidFill>
                  <a:srgbClr val="0563C1"/>
                </a:solidFill>
                <a:hlinkClick r:id="rId3">
                  <a:extLst>
                    <a:ext uri="{A12FA001-AC4F-418D-AE19-62706E023703}">
                      <ahyp:hlinkClr xmlns:ahyp="http://schemas.microsoft.com/office/drawing/2018/hyperlinkcolor" val="tx"/>
                    </a:ext>
                  </a:extLst>
                </a:hlinkClick>
              </a:rPr>
              <a:t>https://phet.colorado.edu/en/simulation/wave-interference</a:t>
            </a:r>
            <a:endParaRPr sz="2200"/>
          </a:p>
          <a:p>
            <a:pPr marL="0" lvl="0" indent="0" algn="l" rtl="0">
              <a:lnSpc>
                <a:spcPct val="115000"/>
              </a:lnSpc>
              <a:spcBef>
                <a:spcPts val="600"/>
              </a:spcBef>
              <a:spcAft>
                <a:spcPts val="0"/>
              </a:spcAft>
              <a:buSzPts val="1100"/>
              <a:buNone/>
            </a:pPr>
            <a:r>
              <a:rPr lang="en-US" sz="2200"/>
              <a:t>Click play on the simulation.</a:t>
            </a: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ctr" rtl="0">
              <a:lnSpc>
                <a:spcPct val="115000"/>
              </a:lnSpc>
              <a:spcBef>
                <a:spcPts val="600"/>
              </a:spcBef>
              <a:spcAft>
                <a:spcPts val="0"/>
              </a:spcAft>
              <a:buSzPts val="1100"/>
              <a:buNone/>
            </a:pPr>
            <a:endParaRPr sz="2200"/>
          </a:p>
          <a:p>
            <a:pPr marL="0" lvl="0" indent="0" algn="ctr" rtl="0">
              <a:lnSpc>
                <a:spcPct val="115000"/>
              </a:lnSpc>
              <a:spcBef>
                <a:spcPts val="600"/>
              </a:spcBef>
              <a:spcAft>
                <a:spcPts val="0"/>
              </a:spcAft>
              <a:buSzPts val="1100"/>
              <a:buNone/>
            </a:pPr>
            <a:endParaRPr sz="2200"/>
          </a:p>
          <a:p>
            <a:pPr marL="0" lvl="0" indent="0" algn="l" rtl="0">
              <a:lnSpc>
                <a:spcPct val="115000"/>
              </a:lnSpc>
              <a:spcBef>
                <a:spcPts val="600"/>
              </a:spcBef>
              <a:spcAft>
                <a:spcPts val="0"/>
              </a:spcAft>
              <a:buSzPts val="1100"/>
              <a:buNone/>
            </a:pPr>
            <a:endParaRPr sz="2200"/>
          </a:p>
          <a:p>
            <a:pPr marL="0" lvl="0" indent="0" algn="l" rtl="0">
              <a:lnSpc>
                <a:spcPct val="115000"/>
              </a:lnSpc>
              <a:spcBef>
                <a:spcPts val="600"/>
              </a:spcBef>
              <a:spcAft>
                <a:spcPts val="600"/>
              </a:spcAft>
              <a:buSzPts val="1100"/>
              <a:buNone/>
            </a:pPr>
            <a:endParaRPr sz="2200"/>
          </a:p>
        </p:txBody>
      </p:sp>
      <p:sp>
        <p:nvSpPr>
          <p:cNvPr id="424" name="Google Shape;424;p25"/>
          <p:cNvSpPr txBox="1">
            <a:spLocks noGrp="1"/>
          </p:cNvSpPr>
          <p:nvPr>
            <p:ph type="title"/>
          </p:nvPr>
        </p:nvSpPr>
        <p:spPr>
          <a:xfrm>
            <a:off x="457200" y="89000"/>
            <a:ext cx="8229600" cy="7149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Part 2: Double Slit Experiment</a:t>
            </a:r>
            <a:endParaRPr/>
          </a:p>
        </p:txBody>
      </p:sp>
      <p:pic>
        <p:nvPicPr>
          <p:cNvPr id="425" name="Google Shape;425;p25"/>
          <p:cNvPicPr preferRelativeResize="0"/>
          <p:nvPr/>
        </p:nvPicPr>
        <p:blipFill rotWithShape="1">
          <a:blip r:embed="rId4">
            <a:alphaModFix/>
          </a:blip>
          <a:srcRect/>
          <a:stretch/>
        </p:blipFill>
        <p:spPr>
          <a:xfrm>
            <a:off x="4497875" y="1888150"/>
            <a:ext cx="2838975" cy="19996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6"/>
          <p:cNvSpPr txBox="1">
            <a:spLocks noGrp="1"/>
          </p:cNvSpPr>
          <p:nvPr>
            <p:ph type="body" idx="1"/>
          </p:nvPr>
        </p:nvSpPr>
        <p:spPr>
          <a:xfrm>
            <a:off x="457200" y="1309351"/>
            <a:ext cx="8229600" cy="1104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Click on the “Diffraction” option.</a:t>
            </a:r>
            <a:endParaRPr/>
          </a:p>
          <a:p>
            <a:pPr marL="0" lvl="0" indent="0" algn="l" rtl="0">
              <a:lnSpc>
                <a:spcPct val="100000"/>
              </a:lnSpc>
              <a:spcBef>
                <a:spcPts val="520"/>
              </a:spcBef>
              <a:spcAft>
                <a:spcPts val="0"/>
              </a:spcAft>
              <a:buSzPts val="2600"/>
              <a:buNone/>
            </a:pPr>
            <a:endParaRPr/>
          </a:p>
        </p:txBody>
      </p:sp>
      <p:sp>
        <p:nvSpPr>
          <p:cNvPr id="431" name="Google Shape;43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Part 2: Double Slit Experiment</a:t>
            </a:r>
            <a:endParaRPr/>
          </a:p>
        </p:txBody>
      </p:sp>
      <p:pic>
        <p:nvPicPr>
          <p:cNvPr id="432" name="Google Shape;432;p26"/>
          <p:cNvPicPr preferRelativeResize="0"/>
          <p:nvPr/>
        </p:nvPicPr>
        <p:blipFill rotWithShape="1">
          <a:blip r:embed="rId3">
            <a:alphaModFix/>
          </a:blip>
          <a:srcRect/>
          <a:stretch/>
        </p:blipFill>
        <p:spPr>
          <a:xfrm>
            <a:off x="2343169" y="2094275"/>
            <a:ext cx="4014006" cy="1991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7"/>
          <p:cNvSpPr txBox="1">
            <a:spLocks noGrp="1"/>
          </p:cNvSpPr>
          <p:nvPr>
            <p:ph type="body" idx="1"/>
          </p:nvPr>
        </p:nvSpPr>
        <p:spPr>
          <a:xfrm>
            <a:off x="5534225" y="1666650"/>
            <a:ext cx="3609900" cy="896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200"/>
              <a:t>Click on the light icon in the </a:t>
            </a:r>
            <a:endParaRPr sz="2200"/>
          </a:p>
          <a:p>
            <a:pPr marL="0" lvl="0" indent="0" algn="l" rtl="0">
              <a:lnSpc>
                <a:spcPct val="100000"/>
              </a:lnSpc>
              <a:spcBef>
                <a:spcPts val="520"/>
              </a:spcBef>
              <a:spcAft>
                <a:spcPts val="0"/>
              </a:spcAft>
              <a:buSzPts val="2600"/>
              <a:buNone/>
            </a:pPr>
            <a:r>
              <a:rPr lang="en-US" sz="2200"/>
              <a:t>toolbar on the right.</a:t>
            </a:r>
            <a:endParaRPr sz="2200"/>
          </a:p>
        </p:txBody>
      </p:sp>
      <p:sp>
        <p:nvSpPr>
          <p:cNvPr id="438" name="Google Shape;438;p27"/>
          <p:cNvSpPr txBox="1">
            <a:spLocks noGrp="1"/>
          </p:cNvSpPr>
          <p:nvPr>
            <p:ph type="title"/>
          </p:nvPr>
        </p:nvSpPr>
        <p:spPr>
          <a:xfrm>
            <a:off x="457200" y="74050"/>
            <a:ext cx="8229600" cy="5898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Part 2: Double Slit Experiment</a:t>
            </a:r>
            <a:endParaRPr/>
          </a:p>
        </p:txBody>
      </p:sp>
      <p:pic>
        <p:nvPicPr>
          <p:cNvPr id="439" name="Google Shape;439;p27"/>
          <p:cNvPicPr preferRelativeResize="0"/>
          <p:nvPr/>
        </p:nvPicPr>
        <p:blipFill rotWithShape="1">
          <a:blip r:embed="rId3">
            <a:alphaModFix/>
          </a:blip>
          <a:srcRect/>
          <a:stretch/>
        </p:blipFill>
        <p:spPr>
          <a:xfrm>
            <a:off x="5663050" y="2563050"/>
            <a:ext cx="3110650" cy="1029875"/>
          </a:xfrm>
          <a:prstGeom prst="rect">
            <a:avLst/>
          </a:prstGeom>
          <a:noFill/>
          <a:ln>
            <a:noFill/>
          </a:ln>
        </p:spPr>
      </p:pic>
      <p:pic>
        <p:nvPicPr>
          <p:cNvPr id="440" name="Google Shape;440;p27"/>
          <p:cNvPicPr preferRelativeResize="0"/>
          <p:nvPr/>
        </p:nvPicPr>
        <p:blipFill rotWithShape="1">
          <a:blip r:embed="rId4">
            <a:alphaModFix/>
          </a:blip>
          <a:srcRect/>
          <a:stretch/>
        </p:blipFill>
        <p:spPr>
          <a:xfrm>
            <a:off x="141250" y="1370275"/>
            <a:ext cx="5205417" cy="3186650"/>
          </a:xfrm>
          <a:prstGeom prst="rect">
            <a:avLst/>
          </a:prstGeom>
          <a:noFill/>
          <a:ln>
            <a:noFill/>
          </a:ln>
        </p:spPr>
      </p:pic>
      <p:sp>
        <p:nvSpPr>
          <p:cNvPr id="441" name="Google Shape;441;p27"/>
          <p:cNvSpPr txBox="1"/>
          <p:nvPr/>
        </p:nvSpPr>
        <p:spPr>
          <a:xfrm>
            <a:off x="413000" y="781625"/>
            <a:ext cx="8360700" cy="77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20"/>
              </a:spcBef>
              <a:spcAft>
                <a:spcPts val="0"/>
              </a:spcAft>
              <a:buClr>
                <a:schemeClr val="dk1"/>
              </a:buClr>
              <a:buSzPts val="1100"/>
              <a:buFont typeface="Arial"/>
              <a:buNone/>
            </a:pPr>
            <a:r>
              <a:rPr lang="en-US" sz="2200" b="0" i="0" u="none" strike="noStrike" cap="none">
                <a:solidFill>
                  <a:schemeClr val="dk1"/>
                </a:solidFill>
                <a:latin typeface="Calibri"/>
                <a:ea typeface="Calibri"/>
                <a:cs typeface="Calibri"/>
                <a:sym typeface="Calibri"/>
              </a:rPr>
              <a:t>Follow the instructions and answer the questions on the handout.</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8"/>
          <p:cNvSpPr txBox="1">
            <a:spLocks noGrp="1"/>
          </p:cNvSpPr>
          <p:nvPr>
            <p:ph type="body" idx="1"/>
          </p:nvPr>
        </p:nvSpPr>
        <p:spPr>
          <a:xfrm>
            <a:off x="457200" y="725950"/>
            <a:ext cx="8229600" cy="323243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SzPts val="2600"/>
              <a:buNone/>
            </a:pPr>
            <a:r>
              <a:rPr lang="en-US" sz="2200" dirty="0"/>
              <a:t>1a) Why can you hear your friend yelling from around the corner even though you cannot see him?  Both light and sound are waves that diffract so why is there a difference? (Hint: Refer back to question 3 in part 1.)</a:t>
            </a:r>
            <a:endParaRPr sz="2200" dirty="0"/>
          </a:p>
          <a:p>
            <a:pPr marL="0" lvl="0" indent="0" algn="l" rtl="0">
              <a:lnSpc>
                <a:spcPct val="115000"/>
              </a:lnSpc>
              <a:spcBef>
                <a:spcPts val="600"/>
              </a:spcBef>
              <a:spcAft>
                <a:spcPts val="0"/>
              </a:spcAft>
              <a:buClr>
                <a:schemeClr val="dk1"/>
              </a:buClr>
              <a:buSzPts val="1100"/>
              <a:buFont typeface="Arial"/>
              <a:buNone/>
            </a:pPr>
            <a:endParaRPr sz="1000" dirty="0"/>
          </a:p>
          <a:p>
            <a:pPr marL="0" lvl="0" indent="0" algn="l" rtl="0">
              <a:lnSpc>
                <a:spcPct val="115000"/>
              </a:lnSpc>
              <a:spcBef>
                <a:spcPts val="600"/>
              </a:spcBef>
              <a:spcAft>
                <a:spcPts val="600"/>
              </a:spcAft>
              <a:buSzPts val="2600"/>
              <a:buNone/>
            </a:pPr>
            <a:r>
              <a:rPr lang="en-US" sz="2200" dirty="0"/>
              <a:t>1b) A flute is higher pitched than a drum, but explain why it is hard to hear the difference between the two when the sound from each instrument would come to you around the corner as the marching band came down the hallway while it is not hard to tell that you hear the instruments before you see the marching band?</a:t>
            </a:r>
            <a:endParaRPr sz="2200" dirty="0"/>
          </a:p>
        </p:txBody>
      </p:sp>
      <p:sp>
        <p:nvSpPr>
          <p:cNvPr id="447" name="Google Shape;447;p28"/>
          <p:cNvSpPr txBox="1">
            <a:spLocks noGrp="1"/>
          </p:cNvSpPr>
          <p:nvPr>
            <p:ph type="title"/>
          </p:nvPr>
        </p:nvSpPr>
        <p:spPr>
          <a:xfrm>
            <a:off x="457200" y="147050"/>
            <a:ext cx="8229600" cy="5121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What Did I Learn Today?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txBox="1">
            <a:spLocks noGrp="1"/>
          </p:cNvSpPr>
          <p:nvPr>
            <p:ph type="body" idx="1"/>
          </p:nvPr>
        </p:nvSpPr>
        <p:spPr>
          <a:xfrm>
            <a:off x="457200" y="1104500"/>
            <a:ext cx="8229600" cy="3639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a:t>2.) State the effect of increasing each of the variables on the distance from the central bright spot to the next bright spot (y) in the interference pattern. The variables are the distance from the double slit to the screen (D), the wavelength of the light used (ℷ), and the distance between the slits (d).</a:t>
            </a:r>
            <a:endParaRPr sz="2200"/>
          </a:p>
          <a:p>
            <a:pPr marL="0" lvl="0" indent="0" algn="l" rtl="0">
              <a:lnSpc>
                <a:spcPct val="100000"/>
              </a:lnSpc>
              <a:spcBef>
                <a:spcPts val="600"/>
              </a:spcBef>
              <a:spcAft>
                <a:spcPts val="0"/>
              </a:spcAft>
              <a:buSzPts val="2600"/>
              <a:buNone/>
            </a:pPr>
            <a:endParaRPr/>
          </a:p>
        </p:txBody>
      </p:sp>
      <p:sp>
        <p:nvSpPr>
          <p:cNvPr id="453" name="Google Shape;453;p29"/>
          <p:cNvSpPr txBox="1">
            <a:spLocks noGrp="1"/>
          </p:cNvSpPr>
          <p:nvPr>
            <p:ph type="title"/>
          </p:nvPr>
        </p:nvSpPr>
        <p:spPr>
          <a:xfrm>
            <a:off x="457200" y="307249"/>
            <a:ext cx="8229600" cy="6192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Did I Learn Today?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201" name="Google Shape;2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1" lvl="0" indent="0" algn="l" rtl="0">
              <a:lnSpc>
                <a:spcPct val="100000"/>
              </a:lnSpc>
              <a:spcBef>
                <a:spcPts val="0"/>
              </a:spcBef>
              <a:spcAft>
                <a:spcPts val="0"/>
              </a:spcAft>
              <a:buClr>
                <a:schemeClr val="dk1"/>
              </a:buClr>
              <a:buSzPts val="2600"/>
              <a:buFont typeface="Arial"/>
              <a:buNone/>
            </a:pPr>
            <a:r>
              <a:rPr lang="en-US"/>
              <a:t>Is light a wave or a particle?</a:t>
            </a:r>
            <a:endParaRPr/>
          </a:p>
          <a:p>
            <a:pPr marL="0" lvl="0" indent="0" algn="l" rtl="0">
              <a:lnSpc>
                <a:spcPct val="100000"/>
              </a:lnSpc>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0"/>
          <p:cNvSpPr txBox="1">
            <a:spLocks noGrp="1"/>
          </p:cNvSpPr>
          <p:nvPr>
            <p:ph type="body" idx="1"/>
          </p:nvPr>
        </p:nvSpPr>
        <p:spPr>
          <a:xfrm>
            <a:off x="457200" y="692600"/>
            <a:ext cx="8229600" cy="40509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2600"/>
              <a:buNone/>
            </a:pPr>
            <a:r>
              <a:rPr lang="en-US" sz="2200" dirty="0"/>
              <a:t>Individually read the Behavior of Light as a Wave handout, and in small groups, answer the following questions on a sheet of paper for the group.</a:t>
            </a:r>
            <a:endParaRPr sz="600" dirty="0"/>
          </a:p>
          <a:p>
            <a:pPr marL="0" lvl="0" indent="0" algn="l" rtl="0">
              <a:lnSpc>
                <a:spcPct val="115000"/>
              </a:lnSpc>
              <a:spcBef>
                <a:spcPts val="600"/>
              </a:spcBef>
              <a:spcAft>
                <a:spcPts val="0"/>
              </a:spcAft>
              <a:buSzPts val="2600"/>
              <a:buNone/>
            </a:pPr>
            <a:r>
              <a:rPr lang="en-US" sz="2200" dirty="0"/>
              <a:t>1.) Qualitatively explain why increasing D has the effect it does on the distance between fringes.</a:t>
            </a:r>
            <a:endParaRPr sz="600" dirty="0"/>
          </a:p>
          <a:p>
            <a:pPr marL="0" lvl="0" indent="0" algn="l" rtl="0">
              <a:lnSpc>
                <a:spcPct val="115000"/>
              </a:lnSpc>
              <a:spcBef>
                <a:spcPts val="600"/>
              </a:spcBef>
              <a:spcAft>
                <a:spcPts val="0"/>
              </a:spcAft>
              <a:buSzPts val="2600"/>
              <a:buNone/>
            </a:pPr>
            <a:r>
              <a:rPr lang="en-US" sz="2200" dirty="0"/>
              <a:t>2.) Qualitatively explain why increasing ℷ has the effect it does on the distance between fringes.</a:t>
            </a:r>
            <a:endParaRPr sz="600" dirty="0"/>
          </a:p>
          <a:p>
            <a:pPr marL="0" lvl="0" indent="0" algn="l" rtl="0">
              <a:lnSpc>
                <a:spcPct val="115000"/>
              </a:lnSpc>
              <a:spcBef>
                <a:spcPts val="600"/>
              </a:spcBef>
              <a:spcAft>
                <a:spcPts val="600"/>
              </a:spcAft>
              <a:buSzPts val="2600"/>
              <a:buNone/>
            </a:pPr>
            <a:r>
              <a:rPr lang="en-US" sz="2200" dirty="0"/>
              <a:t>3.) Qualitatively explain why increasing d has the effect it does on the distance between fringes.</a:t>
            </a:r>
            <a:endParaRPr dirty="0"/>
          </a:p>
        </p:txBody>
      </p:sp>
      <p:sp>
        <p:nvSpPr>
          <p:cNvPr id="459" name="Google Shape;459;p30"/>
          <p:cNvSpPr txBox="1">
            <a:spLocks noGrp="1"/>
          </p:cNvSpPr>
          <p:nvPr>
            <p:ph type="title"/>
          </p:nvPr>
        </p:nvSpPr>
        <p:spPr>
          <a:xfrm>
            <a:off x="457200" y="102500"/>
            <a:ext cx="8229600" cy="5901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Behavior of Light As A Wave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1"/>
          <p:cNvSpPr txBox="1">
            <a:spLocks noGrp="1"/>
          </p:cNvSpPr>
          <p:nvPr>
            <p:ph type="body" idx="1"/>
          </p:nvPr>
        </p:nvSpPr>
        <p:spPr>
          <a:xfrm>
            <a:off x="457200" y="1309351"/>
            <a:ext cx="8229600" cy="1080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520"/>
              </a:spcBef>
              <a:spcAft>
                <a:spcPts val="0"/>
              </a:spcAft>
              <a:buSzPct val="108107"/>
              <a:buNone/>
            </a:pPr>
            <a:r>
              <a:rPr lang="en-US"/>
              <a:t>Video about how much water waves diffract based on the size of the opening.</a:t>
            </a:r>
            <a:endParaRPr/>
          </a:p>
          <a:p>
            <a:pPr marL="0" lvl="0" indent="0" algn="l" rtl="0">
              <a:lnSpc>
                <a:spcPct val="100000"/>
              </a:lnSpc>
              <a:spcBef>
                <a:spcPts val="520"/>
              </a:spcBef>
              <a:spcAft>
                <a:spcPts val="0"/>
              </a:spcAft>
              <a:buSzPct val="108107"/>
              <a:buNone/>
            </a:pPr>
            <a:endParaRPr/>
          </a:p>
        </p:txBody>
      </p:sp>
      <p:sp>
        <p:nvSpPr>
          <p:cNvPr id="465" name="Google Shape;465;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Behavior of Light As A Wave</a:t>
            </a:r>
            <a:endParaRPr/>
          </a:p>
        </p:txBody>
      </p:sp>
      <p:pic>
        <p:nvPicPr>
          <p:cNvPr id="466" name="Google Shape;466;p31"/>
          <p:cNvPicPr preferRelativeResize="0"/>
          <p:nvPr/>
        </p:nvPicPr>
        <p:blipFill rotWithShape="1">
          <a:blip r:embed="rId3">
            <a:alphaModFix/>
          </a:blip>
          <a:srcRect/>
          <a:stretch/>
        </p:blipFill>
        <p:spPr>
          <a:xfrm>
            <a:off x="2396900" y="1774125"/>
            <a:ext cx="4714750" cy="2670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2"/>
          <p:cNvSpPr txBox="1">
            <a:spLocks noGrp="1"/>
          </p:cNvSpPr>
          <p:nvPr>
            <p:ph type="body" idx="1"/>
          </p:nvPr>
        </p:nvSpPr>
        <p:spPr>
          <a:xfrm>
            <a:off x="457200" y="926350"/>
            <a:ext cx="8229600" cy="634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Video about how interference pattern of light changes.</a:t>
            </a:r>
            <a:endParaRPr/>
          </a:p>
        </p:txBody>
      </p:sp>
      <p:sp>
        <p:nvSpPr>
          <p:cNvPr id="472" name="Google Shape;472;p32"/>
          <p:cNvSpPr txBox="1">
            <a:spLocks noGrp="1"/>
          </p:cNvSpPr>
          <p:nvPr>
            <p:ph type="title"/>
          </p:nvPr>
        </p:nvSpPr>
        <p:spPr>
          <a:xfrm>
            <a:off x="457200" y="191575"/>
            <a:ext cx="8229600" cy="579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1"/>
              </a:buClr>
              <a:buSzPct val="30554"/>
              <a:buFont typeface="Arial"/>
              <a:buNone/>
            </a:pPr>
            <a:r>
              <a:rPr lang="en-US"/>
              <a:t>Behavior of Light As A Wave</a:t>
            </a:r>
            <a:endParaRPr/>
          </a:p>
        </p:txBody>
      </p:sp>
      <p:pic>
        <p:nvPicPr>
          <p:cNvPr id="473" name="Google Shape;473;p32"/>
          <p:cNvPicPr preferRelativeResize="0"/>
          <p:nvPr/>
        </p:nvPicPr>
        <p:blipFill rotWithShape="1">
          <a:blip r:embed="rId3">
            <a:alphaModFix/>
          </a:blip>
          <a:srcRect/>
          <a:stretch/>
        </p:blipFill>
        <p:spPr>
          <a:xfrm>
            <a:off x="1454975" y="1560850"/>
            <a:ext cx="4958061" cy="24897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3"/>
          <p:cNvSpPr txBox="1">
            <a:spLocks noGrp="1"/>
          </p:cNvSpPr>
          <p:nvPr>
            <p:ph type="body" idx="1"/>
          </p:nvPr>
        </p:nvSpPr>
        <p:spPr>
          <a:xfrm>
            <a:off x="457200" y="1093350"/>
            <a:ext cx="8328000" cy="3905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t>The photoelectric effect became an exciting experiment in the late 19</a:t>
            </a:r>
            <a:r>
              <a:rPr lang="en-US" baseline="30000"/>
              <a:t>th</a:t>
            </a:r>
            <a:r>
              <a:rPr lang="en-US"/>
              <a:t> century. It was discovered that when light was absorbed by a piece of metal, the metal could absorb enough energy from the light to eject electrons with their own kinetic energy. Scientists wanted to use the Classical Wave Theory to explain what was happening.</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100"/>
              <a:buNone/>
            </a:pPr>
            <a:endParaRPr/>
          </a:p>
        </p:txBody>
      </p:sp>
      <p:sp>
        <p:nvSpPr>
          <p:cNvPr id="479" name="Google Shape;479;p33"/>
          <p:cNvSpPr txBox="1">
            <a:spLocks noGrp="1"/>
          </p:cNvSpPr>
          <p:nvPr>
            <p:ph type="title"/>
          </p:nvPr>
        </p:nvSpPr>
        <p:spPr>
          <a:xfrm>
            <a:off x="457200" y="0"/>
            <a:ext cx="8229600" cy="8817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Classical Wave Theory Of Light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2599828803e_1_0"/>
          <p:cNvSpPr txBox="1">
            <a:spLocks noGrp="1"/>
          </p:cNvSpPr>
          <p:nvPr>
            <p:ph type="body" idx="1"/>
          </p:nvPr>
        </p:nvSpPr>
        <p:spPr>
          <a:xfrm>
            <a:off x="559469" y="897178"/>
            <a:ext cx="7056520" cy="3828300"/>
          </a:xfrm>
          <a:prstGeom prst="rect">
            <a:avLst/>
          </a:prstGeom>
          <a:noFill/>
          <a:ln>
            <a:noFill/>
          </a:ln>
        </p:spPr>
        <p:txBody>
          <a:bodyPr spcFirstLastPara="1" wrap="square" lIns="91425" tIns="45700" rIns="91425" bIns="45700" anchor="t" anchorCtr="0">
            <a:noAutofit/>
          </a:bodyPr>
          <a:lstStyle/>
          <a:p>
            <a:pPr marL="342900" indent="-342900">
              <a:lnSpc>
                <a:spcPct val="115000"/>
              </a:lnSpc>
              <a:spcBef>
                <a:spcPts val="0"/>
              </a:spcBef>
              <a:buClr>
                <a:schemeClr val="accent6"/>
              </a:buClr>
              <a:buSzPct val="100000"/>
            </a:pPr>
            <a:r>
              <a:rPr lang="en-US" sz="2000" dirty="0"/>
              <a:t>Classical Wave Theory says that light is an electromagnetic wave that can be described by its brightness and color. </a:t>
            </a:r>
          </a:p>
          <a:p>
            <a:pPr marL="342900" indent="-342900">
              <a:lnSpc>
                <a:spcPct val="115000"/>
              </a:lnSpc>
              <a:spcBef>
                <a:spcPts val="0"/>
              </a:spcBef>
              <a:buClr>
                <a:schemeClr val="accent6"/>
              </a:buClr>
              <a:buSzPct val="100000"/>
            </a:pPr>
            <a:r>
              <a:rPr lang="en-US" sz="2000" dirty="0"/>
              <a:t>The brightness of light is its intensity, which is proportional to the square of the amplitude of the wave. </a:t>
            </a:r>
          </a:p>
          <a:p>
            <a:pPr marL="342900" indent="-342900">
              <a:lnSpc>
                <a:spcPct val="115000"/>
              </a:lnSpc>
              <a:spcBef>
                <a:spcPts val="0"/>
              </a:spcBef>
              <a:buClr>
                <a:schemeClr val="accent6"/>
              </a:buClr>
              <a:buSzPct val="100000"/>
            </a:pPr>
            <a:r>
              <a:rPr lang="en-US" sz="2000" dirty="0"/>
              <a:t>Remember that the amplitude is the distance between the crest of the wave and its equilibrium position. </a:t>
            </a:r>
          </a:p>
          <a:p>
            <a:pPr marL="342900" indent="-342900">
              <a:lnSpc>
                <a:spcPct val="115000"/>
              </a:lnSpc>
              <a:spcBef>
                <a:spcPts val="0"/>
              </a:spcBef>
              <a:buClr>
                <a:schemeClr val="accent6"/>
              </a:buClr>
              <a:buSzPct val="100000"/>
            </a:pPr>
            <a:r>
              <a:rPr lang="en-US" sz="2000" dirty="0"/>
              <a:t>The color of light is related to its frequency, which represents how many cycles per second that it completes. </a:t>
            </a:r>
          </a:p>
          <a:p>
            <a:pPr marL="342900" indent="-342900">
              <a:lnSpc>
                <a:spcPct val="115000"/>
              </a:lnSpc>
              <a:spcBef>
                <a:spcPts val="0"/>
              </a:spcBef>
              <a:buClr>
                <a:schemeClr val="accent6"/>
              </a:buClr>
              <a:buSzPct val="100000"/>
            </a:pPr>
            <a:r>
              <a:rPr lang="en-US" sz="2000" dirty="0"/>
              <a:t>Classic Wave Theory says that the energy of the wave is related to the brightness of the wave, not the color of the wave.</a:t>
            </a:r>
            <a:endParaRPr sz="2000" dirty="0"/>
          </a:p>
          <a:p>
            <a:pPr marL="0" lvl="0" indent="0" algn="l" rtl="0">
              <a:lnSpc>
                <a:spcPct val="100000"/>
              </a:lnSpc>
              <a:spcBef>
                <a:spcPts val="520"/>
              </a:spcBef>
              <a:spcAft>
                <a:spcPts val="0"/>
              </a:spcAft>
              <a:buSzPts val="2600"/>
              <a:buNone/>
            </a:pPr>
            <a:endParaRPr dirty="0"/>
          </a:p>
        </p:txBody>
      </p:sp>
      <p:sp>
        <p:nvSpPr>
          <p:cNvPr id="485" name="Google Shape;485;g2599828803e_1_0"/>
          <p:cNvSpPr txBox="1">
            <a:spLocks noGrp="1"/>
          </p:cNvSpPr>
          <p:nvPr>
            <p:ph type="title"/>
          </p:nvPr>
        </p:nvSpPr>
        <p:spPr>
          <a:xfrm>
            <a:off x="457200" y="307249"/>
            <a:ext cx="8229600" cy="5301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dk1"/>
              </a:buClr>
              <a:buSzPct val="100000"/>
              <a:buFont typeface="Arial"/>
              <a:buNone/>
            </a:pPr>
            <a:r>
              <a:rPr lang="en-US"/>
              <a:t>Classical Wave Theory Of Light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259bb5ce4b3_0_0"/>
          <p:cNvSpPr txBox="1">
            <a:spLocks noGrp="1"/>
          </p:cNvSpPr>
          <p:nvPr>
            <p:ph type="body" idx="1"/>
          </p:nvPr>
        </p:nvSpPr>
        <p:spPr>
          <a:xfrm>
            <a:off x="457200" y="937550"/>
            <a:ext cx="6954253" cy="3972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ct val="359861"/>
              <a:buNone/>
            </a:pPr>
            <a:r>
              <a:rPr lang="en-US" sz="2200" dirty="0"/>
              <a:t>For each of the following four slides follow these instructions:</a:t>
            </a:r>
            <a:endParaRPr sz="1400" dirty="0"/>
          </a:p>
          <a:p>
            <a:pPr marL="514350" lvl="0" indent="-514350" algn="l" rtl="0">
              <a:lnSpc>
                <a:spcPct val="100000"/>
              </a:lnSpc>
              <a:spcBef>
                <a:spcPts val="520"/>
              </a:spcBef>
              <a:spcAft>
                <a:spcPts val="0"/>
              </a:spcAft>
              <a:buSzPct val="100000"/>
              <a:buAutoNum type="arabicParenR"/>
            </a:pPr>
            <a:r>
              <a:rPr lang="en-US" sz="2200" dirty="0"/>
              <a:t>In 2 minutes, individually write down the answer to the question and the justification on a sheet of paper.  </a:t>
            </a:r>
          </a:p>
          <a:p>
            <a:pPr marL="514350" lvl="0" indent="-514350" algn="l" rtl="0">
              <a:lnSpc>
                <a:spcPct val="100000"/>
              </a:lnSpc>
              <a:spcBef>
                <a:spcPts val="520"/>
              </a:spcBef>
              <a:spcAft>
                <a:spcPts val="0"/>
              </a:spcAft>
              <a:buSzPct val="100000"/>
              <a:buAutoNum type="arabicParenR"/>
            </a:pPr>
            <a:r>
              <a:rPr lang="en-US" sz="2200" dirty="0"/>
              <a:t>Each new group will then have approximately 2 minutes to combine and select the group response.</a:t>
            </a:r>
          </a:p>
          <a:p>
            <a:pPr marL="514350" lvl="0" indent="-514350" algn="l" rtl="0">
              <a:lnSpc>
                <a:spcPct val="100000"/>
              </a:lnSpc>
              <a:spcBef>
                <a:spcPts val="520"/>
              </a:spcBef>
              <a:spcAft>
                <a:spcPts val="0"/>
              </a:spcAft>
              <a:buSzPct val="100000"/>
              <a:buAutoNum type="arabicParenR"/>
            </a:pPr>
            <a:r>
              <a:rPr lang="en-US" sz="2200" dirty="0"/>
              <a:t>Grab a partner to be a group of 2.</a:t>
            </a:r>
          </a:p>
          <a:p>
            <a:pPr marL="514350" lvl="0" indent="-514350" algn="l" rtl="0">
              <a:lnSpc>
                <a:spcPct val="100000"/>
              </a:lnSpc>
              <a:spcBef>
                <a:spcPts val="520"/>
              </a:spcBef>
              <a:spcAft>
                <a:spcPts val="0"/>
              </a:spcAft>
              <a:buSzPct val="100000"/>
              <a:buAutoNum type="arabicParenR"/>
            </a:pPr>
            <a:r>
              <a:rPr lang="en-US" sz="2200" dirty="0"/>
              <a:t>Combine with another group to be a group of 4.</a:t>
            </a:r>
          </a:p>
          <a:p>
            <a:pPr marL="514350" lvl="0" indent="-514350" algn="l" rtl="0">
              <a:lnSpc>
                <a:spcPct val="100000"/>
              </a:lnSpc>
              <a:spcBef>
                <a:spcPts val="520"/>
              </a:spcBef>
              <a:spcAft>
                <a:spcPts val="0"/>
              </a:spcAft>
              <a:buSzPct val="100000"/>
              <a:buAutoNum type="arabicParenR"/>
            </a:pPr>
            <a:r>
              <a:rPr lang="en-US" sz="2200" dirty="0"/>
              <a:t>Combine with another group to be a group of 8.</a:t>
            </a:r>
          </a:p>
          <a:p>
            <a:pPr marL="514350" lvl="0" indent="-514350" algn="l" rtl="0">
              <a:lnSpc>
                <a:spcPct val="100000"/>
              </a:lnSpc>
              <a:spcBef>
                <a:spcPts val="520"/>
              </a:spcBef>
              <a:spcAft>
                <a:spcPts val="0"/>
              </a:spcAft>
              <a:buSzPct val="100000"/>
              <a:buAutoNum type="arabicParenR"/>
            </a:pPr>
            <a:r>
              <a:rPr lang="en-US" sz="2000" dirty="0"/>
              <a:t>Share response to class, and use class discussion to build consensus.</a:t>
            </a:r>
            <a:endParaRPr sz="2000" dirty="0"/>
          </a:p>
        </p:txBody>
      </p:sp>
      <p:sp>
        <p:nvSpPr>
          <p:cNvPr id="491" name="Google Shape;491;g259bb5ce4b3_0_0"/>
          <p:cNvSpPr txBox="1">
            <a:spLocks noGrp="1"/>
          </p:cNvSpPr>
          <p:nvPr>
            <p:ph type="title"/>
          </p:nvPr>
        </p:nvSpPr>
        <p:spPr>
          <a:xfrm>
            <a:off x="457200" y="147050"/>
            <a:ext cx="8229600" cy="7905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Classical Wave Theory Of Light</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2599828803e_1_5"/>
          <p:cNvSpPr txBox="1">
            <a:spLocks noGrp="1"/>
          </p:cNvSpPr>
          <p:nvPr>
            <p:ph type="body" idx="1"/>
          </p:nvPr>
        </p:nvSpPr>
        <p:spPr>
          <a:xfrm>
            <a:off x="457200" y="792750"/>
            <a:ext cx="8229600" cy="3950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dirty="0"/>
              <a:t>1) What does Classical Wave Theory predict happens to the kinetic energy of the ejected electrons when the brightness (intensity) of the light is increased? Hint: Think of a wavefront launching a boat across the water. Which wavefront will move the boat more quickly?</a:t>
            </a:r>
            <a:endParaRPr sz="2200" dirty="0"/>
          </a:p>
          <a:p>
            <a:pPr marL="0" lvl="0" indent="0" algn="l" rtl="0">
              <a:lnSpc>
                <a:spcPct val="100000"/>
              </a:lnSpc>
              <a:spcBef>
                <a:spcPts val="520"/>
              </a:spcBef>
              <a:spcAft>
                <a:spcPts val="0"/>
              </a:spcAft>
              <a:buSzPts val="2600"/>
              <a:buNone/>
            </a:pPr>
            <a:endParaRPr dirty="0"/>
          </a:p>
        </p:txBody>
      </p:sp>
      <p:sp>
        <p:nvSpPr>
          <p:cNvPr id="497" name="Google Shape;497;g2599828803e_1_5"/>
          <p:cNvSpPr txBox="1">
            <a:spLocks noGrp="1"/>
          </p:cNvSpPr>
          <p:nvPr>
            <p:ph type="title"/>
          </p:nvPr>
        </p:nvSpPr>
        <p:spPr>
          <a:xfrm>
            <a:off x="457200" y="46850"/>
            <a:ext cx="8229600" cy="6681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Classical Wave Theory Of Light</a:t>
            </a:r>
            <a:endParaRPr/>
          </a:p>
        </p:txBody>
      </p:sp>
      <p:pic>
        <p:nvPicPr>
          <p:cNvPr id="498" name="Google Shape;498;g2599828803e_1_5"/>
          <p:cNvPicPr preferRelativeResize="0"/>
          <p:nvPr/>
        </p:nvPicPr>
        <p:blipFill rotWithShape="1">
          <a:blip r:embed="rId3">
            <a:alphaModFix/>
          </a:blip>
          <a:srcRect/>
          <a:stretch/>
        </p:blipFill>
        <p:spPr>
          <a:xfrm>
            <a:off x="332000" y="2556975"/>
            <a:ext cx="6660651" cy="2186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g2599828803e_1_12"/>
          <p:cNvSpPr txBox="1">
            <a:spLocks noGrp="1"/>
          </p:cNvSpPr>
          <p:nvPr>
            <p:ph type="body" idx="1"/>
          </p:nvPr>
        </p:nvSpPr>
        <p:spPr>
          <a:xfrm>
            <a:off x="457200" y="759350"/>
            <a:ext cx="8229600" cy="3984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dirty="0"/>
              <a:t>2) What does Classical Wave Theory predict happens to the kinetic energy of the ejected electrons when the color (frequency) of the light is increased? Hint: Think of waves launching a boat across the water. Which wavefront will move the boat more quickly?</a:t>
            </a:r>
            <a:endParaRPr sz="2200" dirty="0"/>
          </a:p>
          <a:p>
            <a:pPr marL="0" lvl="0" indent="0" algn="l" rtl="0">
              <a:lnSpc>
                <a:spcPct val="100000"/>
              </a:lnSpc>
              <a:spcBef>
                <a:spcPts val="520"/>
              </a:spcBef>
              <a:spcAft>
                <a:spcPts val="0"/>
              </a:spcAft>
              <a:buSzPts val="2600"/>
              <a:buNone/>
            </a:pPr>
            <a:endParaRPr dirty="0"/>
          </a:p>
        </p:txBody>
      </p:sp>
      <p:sp>
        <p:nvSpPr>
          <p:cNvPr id="504" name="Google Shape;504;g2599828803e_1_12"/>
          <p:cNvSpPr txBox="1">
            <a:spLocks noGrp="1"/>
          </p:cNvSpPr>
          <p:nvPr>
            <p:ph type="title"/>
          </p:nvPr>
        </p:nvSpPr>
        <p:spPr>
          <a:xfrm>
            <a:off x="457200" y="113650"/>
            <a:ext cx="8229600" cy="5901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Classical Wave Theory Of Light</a:t>
            </a:r>
            <a:endParaRPr/>
          </a:p>
        </p:txBody>
      </p:sp>
      <p:pic>
        <p:nvPicPr>
          <p:cNvPr id="505" name="Google Shape;505;g2599828803e_1_12"/>
          <p:cNvPicPr preferRelativeResize="0"/>
          <p:nvPr/>
        </p:nvPicPr>
        <p:blipFill rotWithShape="1">
          <a:blip r:embed="rId3">
            <a:alphaModFix/>
          </a:blip>
          <a:srcRect/>
          <a:stretch/>
        </p:blipFill>
        <p:spPr>
          <a:xfrm>
            <a:off x="789613" y="2451600"/>
            <a:ext cx="6255526" cy="2291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599828803e_1_1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a:t>3) What does Classical Wave Theory predict happens to the rate at which electrons eject from the surface of the metal when the color (frequency) of the light is increased?</a:t>
            </a:r>
            <a:endParaRPr sz="2200"/>
          </a:p>
          <a:p>
            <a:pPr marL="0" lvl="0" indent="0" algn="l" rtl="0">
              <a:lnSpc>
                <a:spcPct val="115000"/>
              </a:lnSpc>
              <a:spcBef>
                <a:spcPts val="0"/>
              </a:spcBef>
              <a:spcAft>
                <a:spcPts val="0"/>
              </a:spcAft>
              <a:buClr>
                <a:schemeClr val="dk1"/>
              </a:buClr>
              <a:buSzPts val="1100"/>
              <a:buFont typeface="Arial"/>
              <a:buNone/>
            </a:pPr>
            <a:r>
              <a:rPr lang="en-US" sz="1200"/>
              <a:t> </a:t>
            </a:r>
            <a:endParaRPr sz="1200"/>
          </a:p>
          <a:p>
            <a:pPr marL="0" lvl="0" indent="0" algn="l" rtl="0">
              <a:lnSpc>
                <a:spcPct val="100000"/>
              </a:lnSpc>
              <a:spcBef>
                <a:spcPts val="520"/>
              </a:spcBef>
              <a:spcAft>
                <a:spcPts val="0"/>
              </a:spcAft>
              <a:buSzPts val="2600"/>
              <a:buNone/>
            </a:pPr>
            <a:endParaRPr/>
          </a:p>
        </p:txBody>
      </p:sp>
      <p:sp>
        <p:nvSpPr>
          <p:cNvPr id="511" name="Google Shape;511;g2599828803e_1_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Classical Wave Theory Of Light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599828803e_1_2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a:t>4) What does Classical Wave Theory predict about the time it takes to eject an electron from different types of metal. The bonds in some materials are stronger, and it takes more energy to enable the electron to break free from the surface.</a:t>
            </a:r>
            <a:endParaRPr sz="2200"/>
          </a:p>
          <a:p>
            <a:pPr marL="0" lvl="0" indent="0" algn="l" rtl="0">
              <a:lnSpc>
                <a:spcPct val="100000"/>
              </a:lnSpc>
              <a:spcBef>
                <a:spcPts val="520"/>
              </a:spcBef>
              <a:spcAft>
                <a:spcPts val="0"/>
              </a:spcAft>
              <a:buSzPts val="2600"/>
              <a:buNone/>
            </a:pPr>
            <a:endParaRPr sz="2200"/>
          </a:p>
        </p:txBody>
      </p:sp>
      <p:sp>
        <p:nvSpPr>
          <p:cNvPr id="517" name="Google Shape;517;g2599828803e_1_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Classical Wave Theory Of Light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title"/>
          </p:nvPr>
        </p:nvSpPr>
        <p:spPr>
          <a:xfrm>
            <a:off x="530350" y="105625"/>
            <a:ext cx="7772400" cy="62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207" name="Google Shape;207;p4"/>
          <p:cNvSpPr txBox="1">
            <a:spLocks noGrp="1"/>
          </p:cNvSpPr>
          <p:nvPr>
            <p:ph type="body" idx="1"/>
          </p:nvPr>
        </p:nvSpPr>
        <p:spPr>
          <a:xfrm>
            <a:off x="90150" y="422375"/>
            <a:ext cx="8737966" cy="4419789"/>
          </a:xfrm>
          <a:prstGeom prst="rect">
            <a:avLst/>
          </a:prstGeom>
          <a:noFill/>
          <a:ln>
            <a:noFill/>
          </a:ln>
        </p:spPr>
        <p:txBody>
          <a:bodyPr spcFirstLastPara="1" wrap="square" lIns="45700" tIns="45700" rIns="45700" bIns="45700" anchor="t" anchorCtr="0">
            <a:normAutofit/>
          </a:bodyPr>
          <a:lstStyle/>
          <a:p>
            <a:pPr marL="457200" lvl="0" indent="0" algn="l" rtl="0">
              <a:lnSpc>
                <a:spcPct val="100000"/>
              </a:lnSpc>
              <a:spcBef>
                <a:spcPts val="0"/>
              </a:spcBef>
              <a:spcAft>
                <a:spcPts val="0"/>
              </a:spcAft>
              <a:buClr>
                <a:schemeClr val="dk1"/>
              </a:buClr>
              <a:buSzPts val="2811"/>
              <a:buFont typeface="Arial"/>
              <a:buNone/>
            </a:pPr>
            <a:endParaRPr sz="1200" dirty="0"/>
          </a:p>
          <a:p>
            <a:pPr marL="457200" lvl="0" indent="-368300" algn="l" rtl="0">
              <a:lnSpc>
                <a:spcPct val="100000"/>
              </a:lnSpc>
              <a:spcBef>
                <a:spcPts val="0"/>
              </a:spcBef>
              <a:spcAft>
                <a:spcPts val="0"/>
              </a:spcAft>
              <a:buSzPts val="2200"/>
              <a:buFont typeface="Arial" panose="020B0604020202020204" pitchFamily="34" charset="0"/>
              <a:buChar char="•"/>
            </a:pPr>
            <a:r>
              <a:rPr lang="en-US" sz="2200" dirty="0"/>
              <a:t>Apply the principle of superposition of waves to visualize the sum of two waves.</a:t>
            </a:r>
            <a:endParaRPr sz="2200" dirty="0"/>
          </a:p>
          <a:p>
            <a:pPr marL="457200" lvl="0" indent="0" algn="l" rtl="0">
              <a:lnSpc>
                <a:spcPct val="100000"/>
              </a:lnSpc>
              <a:spcBef>
                <a:spcPts val="0"/>
              </a:spcBef>
              <a:spcAft>
                <a:spcPts val="0"/>
              </a:spcAft>
              <a:buSzPts val="2600"/>
              <a:buNone/>
            </a:pPr>
            <a:endParaRPr sz="800" dirty="0"/>
          </a:p>
          <a:p>
            <a:pPr marL="457200" lvl="0" indent="-368300" algn="l" rtl="0">
              <a:lnSpc>
                <a:spcPct val="100000"/>
              </a:lnSpc>
              <a:spcBef>
                <a:spcPts val="0"/>
              </a:spcBef>
              <a:spcAft>
                <a:spcPts val="0"/>
              </a:spcAft>
              <a:buSzPts val="2200"/>
              <a:buFont typeface="Arial" panose="020B0604020202020204" pitchFamily="34" charset="0"/>
              <a:buChar char="•"/>
            </a:pPr>
            <a:r>
              <a:rPr lang="en-US" sz="2200" dirty="0"/>
              <a:t>Recognize that interference patterns are created by the constructive and destructive interference of waves.</a:t>
            </a:r>
            <a:endParaRPr sz="800" dirty="0"/>
          </a:p>
          <a:p>
            <a:pPr marL="457200" lvl="0" indent="0" algn="l" rtl="0">
              <a:lnSpc>
                <a:spcPct val="100000"/>
              </a:lnSpc>
              <a:spcBef>
                <a:spcPts val="0"/>
              </a:spcBef>
              <a:spcAft>
                <a:spcPts val="0"/>
              </a:spcAft>
              <a:buSzPts val="2600"/>
              <a:buNone/>
            </a:pPr>
            <a:endParaRPr sz="800" dirty="0"/>
          </a:p>
          <a:p>
            <a:pPr marL="457200" lvl="0" indent="-368300" algn="l" rtl="0">
              <a:lnSpc>
                <a:spcPct val="100000"/>
              </a:lnSpc>
              <a:spcBef>
                <a:spcPts val="0"/>
              </a:spcBef>
              <a:spcAft>
                <a:spcPts val="0"/>
              </a:spcAft>
              <a:buSzPts val="2200"/>
              <a:buFont typeface="Arial" panose="020B0604020202020204" pitchFamily="34" charset="0"/>
              <a:buChar char="•"/>
            </a:pPr>
            <a:r>
              <a:rPr lang="en-US" sz="2200" dirty="0"/>
              <a:t>Justify how changing the wavelength, distance from the screen, and distance between the slits affects the distance between the interference bands in the double slit experiment.</a:t>
            </a:r>
            <a:endParaRPr sz="2200" dirty="0"/>
          </a:p>
          <a:p>
            <a:pPr marL="0" lvl="0" indent="0" algn="l" rtl="0">
              <a:lnSpc>
                <a:spcPct val="100000"/>
              </a:lnSpc>
              <a:spcBef>
                <a:spcPts val="0"/>
              </a:spcBef>
              <a:spcAft>
                <a:spcPts val="0"/>
              </a:spcAft>
              <a:buSzPts val="2600"/>
              <a:buNone/>
            </a:pPr>
            <a:endParaRPr sz="800" dirty="0"/>
          </a:p>
          <a:p>
            <a:pPr marL="457200" lvl="0" indent="-368300" algn="l" rtl="0">
              <a:lnSpc>
                <a:spcPct val="100000"/>
              </a:lnSpc>
              <a:spcBef>
                <a:spcPts val="0"/>
              </a:spcBef>
              <a:spcAft>
                <a:spcPts val="0"/>
              </a:spcAft>
              <a:buSzPts val="2200"/>
              <a:buFont typeface="Arial" panose="020B0604020202020204" pitchFamily="34" charset="0"/>
              <a:buChar char="•"/>
            </a:pPr>
            <a:r>
              <a:rPr lang="en-US" sz="2200" dirty="0"/>
              <a:t>Identify results from the photoelectric effect that contradicted the classical wave theory and showed that the current theory was incomplete.</a:t>
            </a:r>
            <a:endParaRPr sz="22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2599828803e_1_27"/>
          <p:cNvSpPr txBox="1">
            <a:spLocks noGrp="1"/>
          </p:cNvSpPr>
          <p:nvPr>
            <p:ph type="body" idx="1"/>
          </p:nvPr>
        </p:nvSpPr>
        <p:spPr>
          <a:xfrm>
            <a:off x="223750" y="859550"/>
            <a:ext cx="8694900" cy="411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900" dirty="0"/>
              <a:t>Three results from the Photoelectric Effect that contradict Classical Wave Theory.</a:t>
            </a:r>
            <a:endParaRPr sz="1900" dirty="0"/>
          </a:p>
          <a:p>
            <a:pPr marL="0" lvl="0" indent="0" algn="l" rtl="0">
              <a:lnSpc>
                <a:spcPct val="115000"/>
              </a:lnSpc>
              <a:spcBef>
                <a:spcPts val="0"/>
              </a:spcBef>
              <a:spcAft>
                <a:spcPts val="0"/>
              </a:spcAft>
              <a:buClr>
                <a:schemeClr val="dk1"/>
              </a:buClr>
              <a:buSzPts val="1100"/>
              <a:buFont typeface="Arial"/>
              <a:buNone/>
            </a:pPr>
            <a:endParaRPr sz="800" dirty="0"/>
          </a:p>
          <a:p>
            <a:pPr marL="0" lvl="0" indent="0" algn="l" rtl="0">
              <a:lnSpc>
                <a:spcPct val="115000"/>
              </a:lnSpc>
              <a:spcBef>
                <a:spcPts val="0"/>
              </a:spcBef>
              <a:spcAft>
                <a:spcPts val="0"/>
              </a:spcAft>
              <a:buSzPts val="2600"/>
              <a:buNone/>
            </a:pPr>
            <a:r>
              <a:rPr lang="en-US" sz="1900" dirty="0"/>
              <a:t>1) Brightness (Intensity) of light is found to have no effect on the kinetic energy of the ejected electrons. The color (frequency) of light is found to have a direct effect on the kinetic energy of the ejected electrons. </a:t>
            </a:r>
            <a:endParaRPr sz="1900" dirty="0"/>
          </a:p>
          <a:p>
            <a:pPr marL="0" lvl="0" indent="0" algn="l" rtl="0">
              <a:lnSpc>
                <a:spcPct val="115000"/>
              </a:lnSpc>
              <a:spcBef>
                <a:spcPts val="0"/>
              </a:spcBef>
              <a:spcAft>
                <a:spcPts val="0"/>
              </a:spcAft>
              <a:buSzPts val="2600"/>
              <a:buNone/>
            </a:pPr>
            <a:endParaRPr sz="800" dirty="0"/>
          </a:p>
          <a:p>
            <a:pPr marL="0" lvl="0" indent="0" algn="l" rtl="0">
              <a:lnSpc>
                <a:spcPct val="115000"/>
              </a:lnSpc>
              <a:spcBef>
                <a:spcPts val="0"/>
              </a:spcBef>
              <a:spcAft>
                <a:spcPts val="0"/>
              </a:spcAft>
              <a:buClr>
                <a:schemeClr val="dk1"/>
              </a:buClr>
              <a:buSzPts val="1100"/>
              <a:buFont typeface="Arial"/>
              <a:buNone/>
            </a:pPr>
            <a:r>
              <a:rPr lang="en-US" sz="1900" dirty="0"/>
              <a:t>2) Regardless of the energy required to eject the electron from different metal surfaces, there is almost no delay to build up the energy to eject the electrons.</a:t>
            </a:r>
            <a:endParaRPr sz="1900" dirty="0"/>
          </a:p>
          <a:p>
            <a:pPr marL="0" lvl="0" indent="0" algn="l" rtl="0">
              <a:lnSpc>
                <a:spcPct val="115000"/>
              </a:lnSpc>
              <a:spcBef>
                <a:spcPts val="0"/>
              </a:spcBef>
              <a:spcAft>
                <a:spcPts val="0"/>
              </a:spcAft>
              <a:buClr>
                <a:schemeClr val="dk1"/>
              </a:buClr>
              <a:buSzPts val="1100"/>
              <a:buFont typeface="Arial"/>
              <a:buNone/>
            </a:pPr>
            <a:endParaRPr sz="800" dirty="0"/>
          </a:p>
          <a:p>
            <a:pPr marL="0" lvl="0" indent="0" algn="l" rtl="0">
              <a:lnSpc>
                <a:spcPct val="115000"/>
              </a:lnSpc>
              <a:spcBef>
                <a:spcPts val="0"/>
              </a:spcBef>
              <a:spcAft>
                <a:spcPts val="0"/>
              </a:spcAft>
              <a:buClr>
                <a:schemeClr val="dk1"/>
              </a:buClr>
              <a:buSzPts val="1100"/>
              <a:buFont typeface="Arial"/>
              <a:buNone/>
            </a:pPr>
            <a:r>
              <a:rPr lang="en-US" sz="1900" dirty="0"/>
              <a:t>3) There is a threshold frequency required to eject electrons from a specific surface. Regardless of how bright (intense) the light, the electron will not be ejected if the frequency of the light is less than the minimum value.</a:t>
            </a:r>
            <a:endParaRPr sz="1900" dirty="0"/>
          </a:p>
          <a:p>
            <a:pPr marL="0" lvl="0" indent="0" algn="l" rtl="0">
              <a:lnSpc>
                <a:spcPct val="100000"/>
              </a:lnSpc>
              <a:spcBef>
                <a:spcPts val="520"/>
              </a:spcBef>
              <a:spcAft>
                <a:spcPts val="0"/>
              </a:spcAft>
              <a:buSzPts val="2600"/>
              <a:buNone/>
            </a:pPr>
            <a:endParaRPr sz="2200" dirty="0"/>
          </a:p>
        </p:txBody>
      </p:sp>
      <p:sp>
        <p:nvSpPr>
          <p:cNvPr id="523" name="Google Shape;523;g2599828803e_1_27"/>
          <p:cNvSpPr txBox="1">
            <a:spLocks noGrp="1"/>
          </p:cNvSpPr>
          <p:nvPr>
            <p:ph type="title"/>
          </p:nvPr>
        </p:nvSpPr>
        <p:spPr>
          <a:xfrm>
            <a:off x="457200" y="91375"/>
            <a:ext cx="8229600" cy="7125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Classical Wave Theory Of Light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599828803e_1_32"/>
          <p:cNvSpPr txBox="1">
            <a:spLocks noGrp="1"/>
          </p:cNvSpPr>
          <p:nvPr>
            <p:ph type="body" idx="1"/>
          </p:nvPr>
        </p:nvSpPr>
        <p:spPr>
          <a:xfrm>
            <a:off x="457200" y="1169850"/>
            <a:ext cx="7780200" cy="3573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dirty="0"/>
              <a:t>For the following three questions write down on your own paper the explanation of how and why the interference pattern is changing when the following variables change:</a:t>
            </a:r>
          </a:p>
          <a:p>
            <a:pPr marL="742950" lvl="1" indent="-285750">
              <a:spcBef>
                <a:spcPts val="0"/>
              </a:spcBef>
              <a:buClr>
                <a:schemeClr val="accent6"/>
              </a:buClr>
            </a:pPr>
            <a:r>
              <a:rPr lang="en-US" sz="2200" dirty="0"/>
              <a:t>Distance between the slits and the screen (D)</a:t>
            </a:r>
          </a:p>
          <a:p>
            <a:pPr marL="742950" lvl="1" indent="-285750">
              <a:spcBef>
                <a:spcPts val="0"/>
              </a:spcBef>
              <a:buClr>
                <a:schemeClr val="accent6"/>
              </a:buClr>
            </a:pPr>
            <a:r>
              <a:rPr lang="en-US" sz="2200" dirty="0"/>
              <a:t>Wavelength of the light (ℷ)</a:t>
            </a:r>
          </a:p>
          <a:p>
            <a:pPr marL="742950" lvl="1" indent="-285750">
              <a:spcBef>
                <a:spcPts val="0"/>
              </a:spcBef>
              <a:buClr>
                <a:schemeClr val="accent6"/>
              </a:buClr>
            </a:pPr>
            <a:r>
              <a:rPr lang="en-US" sz="2200" dirty="0"/>
              <a:t>Distance between the slits (d)</a:t>
            </a:r>
            <a:endParaRPr sz="2200" dirty="0"/>
          </a:p>
          <a:p>
            <a:pPr marL="0" lvl="0" indent="0" algn="l" rtl="0">
              <a:lnSpc>
                <a:spcPct val="100000"/>
              </a:lnSpc>
              <a:spcBef>
                <a:spcPts val="520"/>
              </a:spcBef>
              <a:spcAft>
                <a:spcPts val="0"/>
              </a:spcAft>
              <a:buSzPts val="2600"/>
              <a:buNone/>
            </a:pPr>
            <a:endParaRPr dirty="0"/>
          </a:p>
        </p:txBody>
      </p:sp>
      <p:sp>
        <p:nvSpPr>
          <p:cNvPr id="529" name="Google Shape;529;g2599828803e_1_32"/>
          <p:cNvSpPr txBox="1">
            <a:spLocks noGrp="1"/>
          </p:cNvSpPr>
          <p:nvPr>
            <p:ph type="title"/>
          </p:nvPr>
        </p:nvSpPr>
        <p:spPr>
          <a:xfrm>
            <a:off x="457200" y="307249"/>
            <a:ext cx="8229600" cy="6693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Exit Ticket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2599828803e_1_46"/>
          <p:cNvSpPr txBox="1">
            <a:spLocks noGrp="1"/>
          </p:cNvSpPr>
          <p:nvPr>
            <p:ph type="body" idx="1"/>
          </p:nvPr>
        </p:nvSpPr>
        <p:spPr>
          <a:xfrm>
            <a:off x="457200" y="575700"/>
            <a:ext cx="8399100" cy="161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dirty="0"/>
              <a:t>1) Red laser light shines through the diffraction grating from a close distance to the screen and a large distance from the screen. In the picture on the left, D is small and in the picture on the right, D is big. </a:t>
            </a:r>
            <a:endParaRPr sz="2200" dirty="0"/>
          </a:p>
        </p:txBody>
      </p:sp>
      <p:sp>
        <p:nvSpPr>
          <p:cNvPr id="535" name="Google Shape;535;g2599828803e_1_46"/>
          <p:cNvSpPr txBox="1">
            <a:spLocks noGrp="1"/>
          </p:cNvSpPr>
          <p:nvPr>
            <p:ph type="title"/>
          </p:nvPr>
        </p:nvSpPr>
        <p:spPr>
          <a:xfrm>
            <a:off x="457200" y="38675"/>
            <a:ext cx="8229600" cy="4932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36" name="Google Shape;536;g2599828803e_1_46"/>
          <p:cNvPicPr preferRelativeResize="0"/>
          <p:nvPr/>
        </p:nvPicPr>
        <p:blipFill rotWithShape="1">
          <a:blip r:embed="rId3">
            <a:alphaModFix/>
          </a:blip>
          <a:srcRect/>
          <a:stretch/>
        </p:blipFill>
        <p:spPr>
          <a:xfrm>
            <a:off x="709862" y="1805676"/>
            <a:ext cx="2946713" cy="2880624"/>
          </a:xfrm>
          <a:prstGeom prst="rect">
            <a:avLst/>
          </a:prstGeom>
          <a:noFill/>
          <a:ln>
            <a:noFill/>
          </a:ln>
        </p:spPr>
      </p:pic>
      <p:pic>
        <p:nvPicPr>
          <p:cNvPr id="537" name="Google Shape;537;g2599828803e_1_46"/>
          <p:cNvPicPr preferRelativeResize="0"/>
          <p:nvPr/>
        </p:nvPicPr>
        <p:blipFill rotWithShape="1">
          <a:blip r:embed="rId4">
            <a:alphaModFix/>
          </a:blip>
          <a:srcRect/>
          <a:stretch/>
        </p:blipFill>
        <p:spPr>
          <a:xfrm>
            <a:off x="3833925" y="2122475"/>
            <a:ext cx="5080400" cy="16191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g1e4fa454752_0_4"/>
          <p:cNvSpPr txBox="1">
            <a:spLocks noGrp="1"/>
          </p:cNvSpPr>
          <p:nvPr>
            <p:ph type="body" idx="1"/>
          </p:nvPr>
        </p:nvSpPr>
        <p:spPr>
          <a:xfrm>
            <a:off x="457200" y="575700"/>
            <a:ext cx="8399100" cy="161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dirty="0"/>
              <a:t>1) Green laser light shines through the diffraction grating from a close distance to the screen and a large distance from the screen. In the top picture, D is small and in the bottom picture, D is big. </a:t>
            </a:r>
            <a:endParaRPr sz="2200" dirty="0"/>
          </a:p>
        </p:txBody>
      </p:sp>
      <p:sp>
        <p:nvSpPr>
          <p:cNvPr id="543" name="Google Shape;543;g1e4fa454752_0_4"/>
          <p:cNvSpPr txBox="1">
            <a:spLocks noGrp="1"/>
          </p:cNvSpPr>
          <p:nvPr>
            <p:ph type="title"/>
          </p:nvPr>
        </p:nvSpPr>
        <p:spPr>
          <a:xfrm>
            <a:off x="457200" y="38675"/>
            <a:ext cx="8229600" cy="4932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44" name="Google Shape;544;g1e4fa454752_0_4"/>
          <p:cNvPicPr preferRelativeResize="0"/>
          <p:nvPr/>
        </p:nvPicPr>
        <p:blipFill rotWithShape="1">
          <a:blip r:embed="rId3">
            <a:alphaModFix/>
          </a:blip>
          <a:srcRect/>
          <a:stretch/>
        </p:blipFill>
        <p:spPr>
          <a:xfrm>
            <a:off x="314450" y="2871475"/>
            <a:ext cx="4074700" cy="2202075"/>
          </a:xfrm>
          <a:prstGeom prst="rect">
            <a:avLst/>
          </a:prstGeom>
          <a:noFill/>
          <a:ln>
            <a:noFill/>
          </a:ln>
        </p:spPr>
      </p:pic>
      <p:pic>
        <p:nvPicPr>
          <p:cNvPr id="545" name="Google Shape;545;g1e4fa454752_0_4"/>
          <p:cNvPicPr preferRelativeResize="0"/>
          <p:nvPr/>
        </p:nvPicPr>
        <p:blipFill rotWithShape="1">
          <a:blip r:embed="rId4">
            <a:alphaModFix/>
          </a:blip>
          <a:srcRect/>
          <a:stretch/>
        </p:blipFill>
        <p:spPr>
          <a:xfrm>
            <a:off x="4572000" y="2010488"/>
            <a:ext cx="4572000" cy="149671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1e4fa454752_0_23"/>
          <p:cNvSpPr txBox="1">
            <a:spLocks noGrp="1"/>
          </p:cNvSpPr>
          <p:nvPr>
            <p:ph type="body" idx="1"/>
          </p:nvPr>
        </p:nvSpPr>
        <p:spPr>
          <a:xfrm>
            <a:off x="457200" y="575700"/>
            <a:ext cx="8399100" cy="1619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dirty="0"/>
              <a:t>1) Blue laser light shines through the diffraction grating from a close distance to the screen and a large distance from the screen. In the top picture, D is small and in the bottom picture, D is big. </a:t>
            </a:r>
            <a:endParaRPr sz="2200" dirty="0"/>
          </a:p>
        </p:txBody>
      </p:sp>
      <p:sp>
        <p:nvSpPr>
          <p:cNvPr id="551" name="Google Shape;551;g1e4fa454752_0_23"/>
          <p:cNvSpPr txBox="1">
            <a:spLocks noGrp="1"/>
          </p:cNvSpPr>
          <p:nvPr>
            <p:ph type="title"/>
          </p:nvPr>
        </p:nvSpPr>
        <p:spPr>
          <a:xfrm>
            <a:off x="457200" y="38675"/>
            <a:ext cx="8229600" cy="4932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52" name="Google Shape;552;g1e4fa454752_0_23"/>
          <p:cNvPicPr preferRelativeResize="0"/>
          <p:nvPr/>
        </p:nvPicPr>
        <p:blipFill rotWithShape="1">
          <a:blip r:embed="rId3">
            <a:alphaModFix/>
          </a:blip>
          <a:srcRect/>
          <a:stretch/>
        </p:blipFill>
        <p:spPr>
          <a:xfrm>
            <a:off x="4619625" y="1747775"/>
            <a:ext cx="4067175" cy="1895475"/>
          </a:xfrm>
          <a:prstGeom prst="rect">
            <a:avLst/>
          </a:prstGeom>
          <a:noFill/>
          <a:ln>
            <a:noFill/>
          </a:ln>
        </p:spPr>
      </p:pic>
      <p:pic>
        <p:nvPicPr>
          <p:cNvPr id="553" name="Google Shape;553;g1e4fa454752_0_23"/>
          <p:cNvPicPr preferRelativeResize="0"/>
          <p:nvPr/>
        </p:nvPicPr>
        <p:blipFill rotWithShape="1">
          <a:blip r:embed="rId4">
            <a:alphaModFix/>
          </a:blip>
          <a:srcRect/>
          <a:stretch/>
        </p:blipFill>
        <p:spPr>
          <a:xfrm>
            <a:off x="345750" y="2936950"/>
            <a:ext cx="4171950" cy="21050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2599828803e_1_56"/>
          <p:cNvSpPr txBox="1">
            <a:spLocks noGrp="1"/>
          </p:cNvSpPr>
          <p:nvPr>
            <p:ph type="body" idx="1"/>
          </p:nvPr>
        </p:nvSpPr>
        <p:spPr>
          <a:xfrm>
            <a:off x="270700" y="609100"/>
            <a:ext cx="4002600" cy="4134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200" dirty="0"/>
              <a:t>2) Laser light of different wavelength shines through the diffraction grating at the same distance from the screen and the same number of slits/mm (red laser = 650nm, green laser = 510nm, and blue laser = 475nm). </a:t>
            </a:r>
            <a:endParaRPr dirty="0"/>
          </a:p>
        </p:txBody>
      </p:sp>
      <p:sp>
        <p:nvSpPr>
          <p:cNvPr id="559" name="Google Shape;559;g2599828803e_1_56"/>
          <p:cNvSpPr txBox="1">
            <a:spLocks noGrp="1"/>
          </p:cNvSpPr>
          <p:nvPr>
            <p:ph type="title"/>
          </p:nvPr>
        </p:nvSpPr>
        <p:spPr>
          <a:xfrm>
            <a:off x="457200" y="58000"/>
            <a:ext cx="8229600" cy="5028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60" name="Google Shape;560;g2599828803e_1_56"/>
          <p:cNvPicPr preferRelativeResize="0"/>
          <p:nvPr/>
        </p:nvPicPr>
        <p:blipFill rotWithShape="1">
          <a:blip r:embed="rId3">
            <a:alphaModFix/>
          </a:blip>
          <a:srcRect/>
          <a:stretch/>
        </p:blipFill>
        <p:spPr>
          <a:xfrm>
            <a:off x="403058" y="3267841"/>
            <a:ext cx="5570621" cy="1622996"/>
          </a:xfrm>
          <a:prstGeom prst="rect">
            <a:avLst/>
          </a:prstGeom>
          <a:noFill/>
          <a:ln>
            <a:noFill/>
          </a:ln>
        </p:spPr>
      </p:pic>
      <p:pic>
        <p:nvPicPr>
          <p:cNvPr id="561" name="Google Shape;561;g2599828803e_1_56"/>
          <p:cNvPicPr preferRelativeResize="0"/>
          <p:nvPr/>
        </p:nvPicPr>
        <p:blipFill rotWithShape="1">
          <a:blip r:embed="rId4">
            <a:alphaModFix/>
          </a:blip>
          <a:srcRect/>
          <a:stretch/>
        </p:blipFill>
        <p:spPr>
          <a:xfrm>
            <a:off x="4487779" y="502801"/>
            <a:ext cx="4463796" cy="2240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1e4fa454752_0_34"/>
          <p:cNvSpPr txBox="1">
            <a:spLocks noGrp="1"/>
          </p:cNvSpPr>
          <p:nvPr>
            <p:ph type="body" idx="1"/>
          </p:nvPr>
        </p:nvSpPr>
        <p:spPr>
          <a:xfrm>
            <a:off x="457200" y="831475"/>
            <a:ext cx="2549700" cy="3912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200"/>
              <a:t>3) Red laser light shines through the diffraction grating with slits that are close together (bottom line) and with slits that are farther apart (top line) at the same distance from the screen.</a:t>
            </a:r>
            <a:endParaRPr sz="2200"/>
          </a:p>
          <a:p>
            <a:pPr marL="0" lvl="0" indent="0" algn="l" rtl="0">
              <a:lnSpc>
                <a:spcPct val="100000"/>
              </a:lnSpc>
              <a:spcBef>
                <a:spcPts val="520"/>
              </a:spcBef>
              <a:spcAft>
                <a:spcPts val="0"/>
              </a:spcAft>
              <a:buSzPts val="2600"/>
              <a:buNone/>
            </a:pPr>
            <a:endParaRPr sz="2200"/>
          </a:p>
        </p:txBody>
      </p:sp>
      <p:sp>
        <p:nvSpPr>
          <p:cNvPr id="567" name="Google Shape;567;g1e4fa454752_0_34"/>
          <p:cNvSpPr txBox="1">
            <a:spLocks noGrp="1"/>
          </p:cNvSpPr>
          <p:nvPr>
            <p:ph type="title"/>
          </p:nvPr>
        </p:nvSpPr>
        <p:spPr>
          <a:xfrm>
            <a:off x="457200" y="135350"/>
            <a:ext cx="8229600" cy="522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68" name="Google Shape;568;g1e4fa454752_0_34"/>
          <p:cNvPicPr preferRelativeResize="0"/>
          <p:nvPr/>
        </p:nvPicPr>
        <p:blipFill rotWithShape="1">
          <a:blip r:embed="rId3">
            <a:alphaModFix/>
          </a:blip>
          <a:srcRect/>
          <a:stretch/>
        </p:blipFill>
        <p:spPr>
          <a:xfrm>
            <a:off x="3645569" y="211096"/>
            <a:ext cx="3342856" cy="418644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g1e4fa454752_0_62"/>
          <p:cNvSpPr txBox="1">
            <a:spLocks noGrp="1"/>
          </p:cNvSpPr>
          <p:nvPr>
            <p:ph type="body" idx="1"/>
          </p:nvPr>
        </p:nvSpPr>
        <p:spPr>
          <a:xfrm>
            <a:off x="457200" y="831475"/>
            <a:ext cx="2549700" cy="3912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600"/>
              <a:buNone/>
            </a:pPr>
            <a:r>
              <a:rPr lang="en-US" sz="2200"/>
              <a:t>3) Green laser light shines through the diffraction grating with slits that are close together (bottom line) and with slits that are farther apart (top line) at the same distance from the screen.</a:t>
            </a:r>
            <a:endParaRPr sz="2200"/>
          </a:p>
          <a:p>
            <a:pPr marL="0" lvl="0" indent="0" algn="l" rtl="0">
              <a:lnSpc>
                <a:spcPct val="100000"/>
              </a:lnSpc>
              <a:spcBef>
                <a:spcPts val="520"/>
              </a:spcBef>
              <a:spcAft>
                <a:spcPts val="0"/>
              </a:spcAft>
              <a:buSzPts val="2600"/>
              <a:buNone/>
            </a:pPr>
            <a:endParaRPr sz="2200"/>
          </a:p>
        </p:txBody>
      </p:sp>
      <p:sp>
        <p:nvSpPr>
          <p:cNvPr id="574" name="Google Shape;574;g1e4fa454752_0_62"/>
          <p:cNvSpPr txBox="1">
            <a:spLocks noGrp="1"/>
          </p:cNvSpPr>
          <p:nvPr>
            <p:ph type="title"/>
          </p:nvPr>
        </p:nvSpPr>
        <p:spPr>
          <a:xfrm>
            <a:off x="457200" y="135350"/>
            <a:ext cx="8229600" cy="522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75" name="Google Shape;575;g1e4fa454752_0_62"/>
          <p:cNvPicPr preferRelativeResize="0"/>
          <p:nvPr/>
        </p:nvPicPr>
        <p:blipFill rotWithShape="1">
          <a:blip r:embed="rId3">
            <a:alphaModFix/>
          </a:blip>
          <a:srcRect/>
          <a:stretch/>
        </p:blipFill>
        <p:spPr>
          <a:xfrm>
            <a:off x="3453063" y="562125"/>
            <a:ext cx="3383358" cy="40640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1e4fa454752_0_68"/>
          <p:cNvSpPr txBox="1">
            <a:spLocks noGrp="1"/>
          </p:cNvSpPr>
          <p:nvPr>
            <p:ph type="body" idx="1"/>
          </p:nvPr>
        </p:nvSpPr>
        <p:spPr>
          <a:xfrm>
            <a:off x="457200" y="831475"/>
            <a:ext cx="2549700" cy="3912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600"/>
              <a:buNone/>
            </a:pPr>
            <a:r>
              <a:rPr lang="en-US" sz="2200"/>
              <a:t>3) Blue laser light shines through the diffraction grating with slits that are close together (bottom line) and with slits that are farther apart (top line) at the same distance from the screen.</a:t>
            </a:r>
            <a:endParaRPr sz="2200"/>
          </a:p>
          <a:p>
            <a:pPr marL="0" lvl="0" indent="0" algn="l" rtl="0">
              <a:lnSpc>
                <a:spcPct val="100000"/>
              </a:lnSpc>
              <a:spcBef>
                <a:spcPts val="520"/>
              </a:spcBef>
              <a:spcAft>
                <a:spcPts val="0"/>
              </a:spcAft>
              <a:buSzPts val="2600"/>
              <a:buNone/>
            </a:pPr>
            <a:endParaRPr sz="2200"/>
          </a:p>
        </p:txBody>
      </p:sp>
      <p:sp>
        <p:nvSpPr>
          <p:cNvPr id="581" name="Google Shape;581;g1e4fa454752_0_68"/>
          <p:cNvSpPr txBox="1">
            <a:spLocks noGrp="1"/>
          </p:cNvSpPr>
          <p:nvPr>
            <p:ph type="title"/>
          </p:nvPr>
        </p:nvSpPr>
        <p:spPr>
          <a:xfrm>
            <a:off x="457200" y="135350"/>
            <a:ext cx="8229600" cy="5220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Exit Ticket</a:t>
            </a:r>
            <a:endParaRPr/>
          </a:p>
        </p:txBody>
      </p:sp>
      <p:pic>
        <p:nvPicPr>
          <p:cNvPr id="582" name="Google Shape;582;g1e4fa454752_0_68"/>
          <p:cNvPicPr preferRelativeResize="0"/>
          <p:nvPr/>
        </p:nvPicPr>
        <p:blipFill rotWithShape="1">
          <a:blip r:embed="rId3">
            <a:alphaModFix/>
          </a:blip>
          <a:srcRect/>
          <a:stretch/>
        </p:blipFill>
        <p:spPr>
          <a:xfrm>
            <a:off x="3681663" y="276654"/>
            <a:ext cx="3302456" cy="413292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1e4fa454752_0_50"/>
          <p:cNvSpPr txBox="1">
            <a:spLocks noGrp="1"/>
          </p:cNvSpPr>
          <p:nvPr>
            <p:ph type="body" idx="1"/>
          </p:nvPr>
        </p:nvSpPr>
        <p:spPr>
          <a:xfrm>
            <a:off x="457200" y="976500"/>
            <a:ext cx="4009500" cy="3767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a:t>4a) Watch the video on the Arago spot and explain how there is a bright spot in the shadow of an opaque object.</a:t>
            </a:r>
            <a:endParaRPr sz="2200" dirty="0"/>
          </a:p>
          <a:p>
            <a:pPr marL="0" lvl="0" indent="0" algn="l" rtl="0">
              <a:lnSpc>
                <a:spcPct val="100000"/>
              </a:lnSpc>
              <a:spcBef>
                <a:spcPts val="600"/>
              </a:spcBef>
              <a:spcAft>
                <a:spcPts val="0"/>
              </a:spcAft>
              <a:buClr>
                <a:schemeClr val="dk1"/>
              </a:buClr>
              <a:buSzPts val="1100"/>
              <a:buFont typeface="Arial"/>
              <a:buNone/>
            </a:pPr>
            <a:endParaRPr sz="2200" dirty="0">
              <a:solidFill>
                <a:srgbClr val="FF0000"/>
              </a:solidFill>
            </a:endParaRPr>
          </a:p>
          <a:p>
            <a:pPr marL="0" lvl="0" indent="0" algn="l" rtl="0">
              <a:lnSpc>
                <a:spcPct val="100000"/>
              </a:lnSpc>
              <a:spcBef>
                <a:spcPts val="600"/>
              </a:spcBef>
              <a:spcAft>
                <a:spcPts val="600"/>
              </a:spcAft>
              <a:buClr>
                <a:schemeClr val="dk1"/>
              </a:buClr>
              <a:buSzPts val="1100"/>
              <a:buFont typeface="Arial"/>
              <a:buNone/>
            </a:pPr>
            <a:r>
              <a:rPr lang="en-US" sz="2200" dirty="0"/>
              <a:t>4b)  Explain why there is a bright spot in the very middle of the shadow specifically.</a:t>
            </a:r>
            <a:endParaRPr sz="2200" dirty="0"/>
          </a:p>
        </p:txBody>
      </p:sp>
      <p:sp>
        <p:nvSpPr>
          <p:cNvPr id="588" name="Google Shape;588;g1e4fa454752_0_50"/>
          <p:cNvSpPr txBox="1">
            <a:spLocks noGrp="1"/>
          </p:cNvSpPr>
          <p:nvPr>
            <p:ph type="title"/>
          </p:nvPr>
        </p:nvSpPr>
        <p:spPr>
          <a:xfrm>
            <a:off x="457200" y="145025"/>
            <a:ext cx="8229600" cy="6090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Exit Ticket</a:t>
            </a:r>
            <a:endParaRPr/>
          </a:p>
        </p:txBody>
      </p:sp>
      <p:pic>
        <p:nvPicPr>
          <p:cNvPr id="589" name="Google Shape;589;g1e4fa454752_0_50"/>
          <p:cNvPicPr preferRelativeResize="0"/>
          <p:nvPr/>
        </p:nvPicPr>
        <p:blipFill rotWithShape="1">
          <a:blip r:embed="rId3">
            <a:alphaModFix/>
          </a:blip>
          <a:srcRect/>
          <a:stretch/>
        </p:blipFill>
        <p:spPr>
          <a:xfrm>
            <a:off x="4720500" y="754025"/>
            <a:ext cx="3966300" cy="2462300"/>
          </a:xfrm>
          <a:prstGeom prst="rect">
            <a:avLst/>
          </a:prstGeom>
          <a:noFill/>
          <a:ln>
            <a:noFill/>
          </a:ln>
        </p:spPr>
      </p:pic>
      <p:sp>
        <p:nvSpPr>
          <p:cNvPr id="590" name="Google Shape;590;g1e4fa454752_0_50"/>
          <p:cNvSpPr txBox="1"/>
          <p:nvPr/>
        </p:nvSpPr>
        <p:spPr>
          <a:xfrm>
            <a:off x="4814775" y="3412875"/>
            <a:ext cx="3944700" cy="38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sng" strike="noStrike" cap="none">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https://www.youtube.com/watch?v=xHHhbR5evq0</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5"/>
          <p:cNvSpPr txBox="1">
            <a:spLocks noGrp="1"/>
          </p:cNvSpPr>
          <p:nvPr>
            <p:ph type="title"/>
          </p:nvPr>
        </p:nvSpPr>
        <p:spPr>
          <a:xfrm>
            <a:off x="448897" y="202675"/>
            <a:ext cx="7318353"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Setting Up</a:t>
            </a:r>
            <a:endParaRPr b="1"/>
          </a:p>
        </p:txBody>
      </p:sp>
      <p:sp>
        <p:nvSpPr>
          <p:cNvPr id="213" name="Google Shape;213;p5"/>
          <p:cNvSpPr txBox="1">
            <a:spLocks noGrp="1"/>
          </p:cNvSpPr>
          <p:nvPr>
            <p:ph type="body" idx="1"/>
          </p:nvPr>
        </p:nvSpPr>
        <p:spPr>
          <a:xfrm>
            <a:off x="482425" y="1101250"/>
            <a:ext cx="6050700" cy="1991400"/>
          </a:xfrm>
          <a:prstGeom prst="rect">
            <a:avLst/>
          </a:prstGeom>
          <a:noFill/>
          <a:ln>
            <a:noFill/>
          </a:ln>
        </p:spPr>
        <p:txBody>
          <a:bodyPr spcFirstLastPara="1" wrap="square" lIns="91400" tIns="91400" rIns="91400" bIns="91400" anchor="t" anchorCtr="0">
            <a:normAutofit fontScale="85000" lnSpcReduction="20000"/>
          </a:bodyPr>
          <a:lstStyle/>
          <a:p>
            <a:pPr marL="457200" lvl="0" indent="-368935" algn="l" rtl="0">
              <a:lnSpc>
                <a:spcPct val="100000"/>
              </a:lnSpc>
              <a:spcBef>
                <a:spcPts val="520"/>
              </a:spcBef>
              <a:spcAft>
                <a:spcPts val="0"/>
              </a:spcAft>
              <a:buSzPct val="100000"/>
              <a:buChar char="•"/>
            </a:pPr>
            <a:r>
              <a:rPr lang="en-US" dirty="0"/>
              <a:t>Mark off a 6-meter spot on the floor.</a:t>
            </a:r>
            <a:endParaRPr dirty="0"/>
          </a:p>
          <a:p>
            <a:pPr marL="457200" lvl="0" indent="-368935" algn="l" rtl="0">
              <a:lnSpc>
                <a:spcPct val="100000"/>
              </a:lnSpc>
              <a:spcBef>
                <a:spcPts val="0"/>
              </a:spcBef>
              <a:spcAft>
                <a:spcPts val="0"/>
              </a:spcAft>
              <a:buSzPct val="100000"/>
              <a:buChar char="•"/>
            </a:pPr>
            <a:r>
              <a:rPr lang="en-US" dirty="0"/>
              <a:t>Use masking tape to mark the following spots:</a:t>
            </a:r>
            <a:endParaRPr dirty="0"/>
          </a:p>
          <a:p>
            <a:pPr marL="914400" lvl="1" indent="-311181" algn="l" rtl="0">
              <a:lnSpc>
                <a:spcPct val="100000"/>
              </a:lnSpc>
              <a:spcBef>
                <a:spcPts val="0"/>
              </a:spcBef>
              <a:spcAft>
                <a:spcPts val="0"/>
              </a:spcAft>
              <a:buSzPct val="100000"/>
              <a:buFont typeface="Noto Sans Symbols"/>
              <a:buChar char="▪"/>
            </a:pPr>
            <a:r>
              <a:rPr lang="en-US" dirty="0"/>
              <a:t>0 meters (starting location)</a:t>
            </a:r>
            <a:endParaRPr dirty="0"/>
          </a:p>
          <a:p>
            <a:pPr marL="914400" lvl="1" indent="-311181" algn="l" rtl="0">
              <a:lnSpc>
                <a:spcPct val="100000"/>
              </a:lnSpc>
              <a:spcBef>
                <a:spcPts val="0"/>
              </a:spcBef>
              <a:spcAft>
                <a:spcPts val="0"/>
              </a:spcAft>
              <a:buSzPct val="100000"/>
              <a:buFont typeface="Noto Sans Symbols"/>
              <a:buChar char="▪"/>
            </a:pPr>
            <a:r>
              <a:rPr lang="en-US" dirty="0"/>
              <a:t>3 meters (center location)</a:t>
            </a:r>
            <a:endParaRPr dirty="0"/>
          </a:p>
          <a:p>
            <a:pPr marL="914400" lvl="1" indent="-311181" algn="l" rtl="0">
              <a:lnSpc>
                <a:spcPct val="100000"/>
              </a:lnSpc>
              <a:spcBef>
                <a:spcPts val="0"/>
              </a:spcBef>
              <a:spcAft>
                <a:spcPts val="0"/>
              </a:spcAft>
              <a:buSzPct val="100000"/>
              <a:buFont typeface="Noto Sans Symbols"/>
              <a:buChar char="▪"/>
            </a:pPr>
            <a:r>
              <a:rPr lang="en-US" dirty="0"/>
              <a:t>6 meters (ending location)</a:t>
            </a:r>
            <a:endParaRPr dirty="0"/>
          </a:p>
          <a:p>
            <a:pPr marL="457200" lvl="0" indent="-368935" algn="l" rtl="0">
              <a:lnSpc>
                <a:spcPct val="100000"/>
              </a:lnSpc>
              <a:spcBef>
                <a:spcPts val="0"/>
              </a:spcBef>
              <a:spcAft>
                <a:spcPts val="0"/>
              </a:spcAft>
              <a:buSzPct val="100000"/>
              <a:buChar char="•"/>
            </a:pPr>
            <a:r>
              <a:rPr lang="en-US" dirty="0"/>
              <a:t>Each mark should be 1 meter long </a:t>
            </a:r>
            <a:endParaRPr dirty="0"/>
          </a:p>
          <a:p>
            <a:pPr marL="457200" lvl="0" indent="0" algn="l" rtl="0">
              <a:lnSpc>
                <a:spcPct val="100000"/>
              </a:lnSpc>
              <a:spcBef>
                <a:spcPts val="0"/>
              </a:spcBef>
              <a:spcAft>
                <a:spcPts val="0"/>
              </a:spcAft>
              <a:buSzPct val="117647"/>
              <a:buNone/>
            </a:pPr>
            <a:r>
              <a:rPr lang="en-US" dirty="0"/>
              <a:t>to measure the amplitude of the wave.</a:t>
            </a:r>
            <a:endParaRPr dirty="0"/>
          </a:p>
        </p:txBody>
      </p:sp>
      <p:grpSp>
        <p:nvGrpSpPr>
          <p:cNvPr id="214" name="Google Shape;214;p5"/>
          <p:cNvGrpSpPr/>
          <p:nvPr/>
        </p:nvGrpSpPr>
        <p:grpSpPr>
          <a:xfrm>
            <a:off x="66547" y="2704625"/>
            <a:ext cx="8890400" cy="1991400"/>
            <a:chOff x="19250" y="3086150"/>
            <a:chExt cx="8890400" cy="1991400"/>
          </a:xfrm>
        </p:grpSpPr>
        <p:grpSp>
          <p:nvGrpSpPr>
            <p:cNvPr id="215" name="Google Shape;215;p5"/>
            <p:cNvGrpSpPr/>
            <p:nvPr/>
          </p:nvGrpSpPr>
          <p:grpSpPr>
            <a:xfrm>
              <a:off x="19250" y="3690425"/>
              <a:ext cx="6715933" cy="1387125"/>
              <a:chOff x="324050" y="3690425"/>
              <a:chExt cx="6715933" cy="1387125"/>
            </a:xfrm>
          </p:grpSpPr>
          <p:grpSp>
            <p:nvGrpSpPr>
              <p:cNvPr id="216" name="Google Shape;216;p5"/>
              <p:cNvGrpSpPr/>
              <p:nvPr/>
            </p:nvGrpSpPr>
            <p:grpSpPr>
              <a:xfrm>
                <a:off x="324050" y="3767750"/>
                <a:ext cx="6715933" cy="1309800"/>
                <a:chOff x="333964" y="3257425"/>
                <a:chExt cx="8358348" cy="1309800"/>
              </a:xfrm>
            </p:grpSpPr>
            <p:grpSp>
              <p:nvGrpSpPr>
                <p:cNvPr id="217" name="Google Shape;217;p5"/>
                <p:cNvGrpSpPr/>
                <p:nvPr/>
              </p:nvGrpSpPr>
              <p:grpSpPr>
                <a:xfrm>
                  <a:off x="818625" y="3257425"/>
                  <a:ext cx="7389000" cy="811200"/>
                  <a:chOff x="838400" y="3336550"/>
                  <a:chExt cx="7389000" cy="811200"/>
                </a:xfrm>
              </p:grpSpPr>
              <p:cxnSp>
                <p:nvCxnSpPr>
                  <p:cNvPr id="218" name="Google Shape;218;p5"/>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19" name="Google Shape;219;p5"/>
                  <p:cNvGrpSpPr/>
                  <p:nvPr/>
                </p:nvGrpSpPr>
                <p:grpSpPr>
                  <a:xfrm>
                    <a:off x="838400" y="3336550"/>
                    <a:ext cx="7389000" cy="811200"/>
                    <a:chOff x="838400" y="3336550"/>
                    <a:chExt cx="7389000" cy="811200"/>
                  </a:xfrm>
                </p:grpSpPr>
                <p:cxnSp>
                  <p:nvCxnSpPr>
                    <p:cNvPr id="220" name="Google Shape;220;p5"/>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21" name="Google Shape;221;p5"/>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22" name="Google Shape;222;p5"/>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23" name="Google Shape;223;p5"/>
                <p:cNvSpPr txBox="1"/>
                <p:nvPr/>
              </p:nvSpPr>
              <p:spPr>
                <a:xfrm>
                  <a:off x="333964" y="4068625"/>
                  <a:ext cx="969300" cy="49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Starting Location - 0 meters</a:t>
                  </a:r>
                  <a:endParaRPr sz="1400" b="0" i="0" u="none" strike="noStrike" cap="none" dirty="0">
                    <a:solidFill>
                      <a:srgbClr val="000000"/>
                    </a:solidFill>
                    <a:latin typeface="Calibri"/>
                    <a:ea typeface="Calibri"/>
                    <a:cs typeface="Calibri"/>
                    <a:sym typeface="Calibri"/>
                  </a:endParaRPr>
                </a:p>
              </p:txBody>
            </p:sp>
            <p:sp>
              <p:nvSpPr>
                <p:cNvPr id="224" name="Google Shape;224;p5"/>
                <p:cNvSpPr txBox="1"/>
                <p:nvPr/>
              </p:nvSpPr>
              <p:spPr>
                <a:xfrm>
                  <a:off x="4028488" y="4068625"/>
                  <a:ext cx="969300" cy="49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Center Location - 3 meters</a:t>
                  </a:r>
                  <a:endParaRPr sz="1400" b="0" i="0" u="none" strike="noStrike" cap="none" dirty="0">
                    <a:solidFill>
                      <a:srgbClr val="000000"/>
                    </a:solidFill>
                    <a:latin typeface="Calibri"/>
                    <a:ea typeface="Calibri"/>
                    <a:cs typeface="Calibri"/>
                    <a:sym typeface="Calibri"/>
                  </a:endParaRPr>
                </a:p>
              </p:txBody>
            </p:sp>
            <p:sp>
              <p:nvSpPr>
                <p:cNvPr id="225" name="Google Shape;225;p5"/>
                <p:cNvSpPr txBox="1"/>
                <p:nvPr/>
              </p:nvSpPr>
              <p:spPr>
                <a:xfrm>
                  <a:off x="7723012" y="4068625"/>
                  <a:ext cx="969300" cy="49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Ending Location - 6 meters</a:t>
                  </a:r>
                  <a:endParaRPr sz="1400" b="0" i="0" u="none" strike="noStrike" cap="none" dirty="0">
                    <a:solidFill>
                      <a:srgbClr val="000000"/>
                    </a:solidFill>
                    <a:latin typeface="Calibri"/>
                    <a:ea typeface="Calibri"/>
                    <a:cs typeface="Calibri"/>
                    <a:sym typeface="Calibri"/>
                  </a:endParaRPr>
                </a:p>
              </p:txBody>
            </p:sp>
          </p:grpSp>
          <p:sp>
            <p:nvSpPr>
              <p:cNvPr id="226" name="Google Shape;226;p5"/>
              <p:cNvSpPr/>
              <p:nvPr/>
            </p:nvSpPr>
            <p:spPr>
              <a:xfrm>
                <a:off x="818625" y="3697625"/>
                <a:ext cx="2739900" cy="385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txBox="1"/>
              <p:nvPr/>
            </p:nvSpPr>
            <p:spPr>
              <a:xfrm>
                <a:off x="1268625" y="3690425"/>
                <a:ext cx="1839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Meters Distance</a:t>
                </a:r>
                <a:endParaRPr sz="1400" b="0" i="0" u="none" strike="noStrike" cap="none">
                  <a:solidFill>
                    <a:srgbClr val="000000"/>
                  </a:solidFill>
                  <a:latin typeface="Calibri"/>
                  <a:ea typeface="Calibri"/>
                  <a:cs typeface="Calibri"/>
                  <a:sym typeface="Calibri"/>
                </a:endParaRPr>
              </a:p>
            </p:txBody>
          </p:sp>
          <p:sp>
            <p:nvSpPr>
              <p:cNvPr id="228" name="Google Shape;228;p5"/>
              <p:cNvSpPr/>
              <p:nvPr/>
            </p:nvSpPr>
            <p:spPr>
              <a:xfrm>
                <a:off x="3799950" y="3697625"/>
                <a:ext cx="2739900" cy="3858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
              <p:cNvSpPr txBox="1"/>
              <p:nvPr/>
            </p:nvSpPr>
            <p:spPr>
              <a:xfrm>
                <a:off x="4249950" y="3690425"/>
                <a:ext cx="1839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Meters Distance</a:t>
                </a:r>
                <a:endParaRPr sz="1400" b="0" i="0" u="none" strike="noStrike" cap="none">
                  <a:solidFill>
                    <a:srgbClr val="000000"/>
                  </a:solidFill>
                  <a:latin typeface="Calibri"/>
                  <a:ea typeface="Calibri"/>
                  <a:cs typeface="Calibri"/>
                  <a:sym typeface="Calibri"/>
                </a:endParaRPr>
              </a:p>
            </p:txBody>
          </p:sp>
        </p:grpSp>
        <p:sp>
          <p:nvSpPr>
            <p:cNvPr id="230" name="Google Shape;230;p5"/>
            <p:cNvSpPr/>
            <p:nvPr/>
          </p:nvSpPr>
          <p:spPr>
            <a:xfrm rot="8100000">
              <a:off x="6387621" y="3776828"/>
              <a:ext cx="613062" cy="474751"/>
            </a:xfrm>
            <a:prstGeom prst="rightArrow">
              <a:avLst>
                <a:gd name="adj1" fmla="val 50000"/>
                <a:gd name="adj2" fmla="val 50000"/>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
            <p:cNvSpPr txBox="1"/>
            <p:nvPr/>
          </p:nvSpPr>
          <p:spPr>
            <a:xfrm>
              <a:off x="6624850" y="3086150"/>
              <a:ext cx="2284800" cy="615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1 meter long, centered on the 6 </a:t>
              </a:r>
              <a:r>
                <a:rPr lang="en-US" dirty="0">
                  <a:latin typeface="Calibri"/>
                  <a:ea typeface="Calibri"/>
                  <a:cs typeface="Calibri"/>
                  <a:sym typeface="Calibri"/>
                </a:rPr>
                <a:t>m</a:t>
              </a:r>
              <a:r>
                <a:rPr lang="en-US" sz="1400" b="0" i="0" u="none" strike="noStrike" cap="none" dirty="0">
                  <a:solidFill>
                    <a:srgbClr val="000000"/>
                  </a:solidFill>
                  <a:latin typeface="Calibri"/>
                  <a:ea typeface="Calibri"/>
                  <a:cs typeface="Calibri"/>
                  <a:sym typeface="Calibri"/>
                </a:rPr>
                <a:t>eter-long line</a:t>
              </a:r>
              <a:endParaRPr sz="14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6"/>
          <p:cNvSpPr txBox="1">
            <a:spLocks noGrp="1"/>
          </p:cNvSpPr>
          <p:nvPr>
            <p:ph type="title"/>
          </p:nvPr>
        </p:nvSpPr>
        <p:spPr>
          <a:xfrm>
            <a:off x="457200" y="229400"/>
            <a:ext cx="568189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Round 1</a:t>
            </a:r>
            <a:endParaRPr b="1"/>
          </a:p>
        </p:txBody>
      </p:sp>
      <p:sp>
        <p:nvSpPr>
          <p:cNvPr id="237" name="Google Shape;237;p6"/>
          <p:cNvSpPr txBox="1">
            <a:spLocks noGrp="1"/>
          </p:cNvSpPr>
          <p:nvPr>
            <p:ph type="body" idx="1"/>
          </p:nvPr>
        </p:nvSpPr>
        <p:spPr>
          <a:xfrm>
            <a:off x="422516" y="1198026"/>
            <a:ext cx="8229600" cy="21657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520"/>
              </a:spcBef>
              <a:spcAft>
                <a:spcPts val="0"/>
              </a:spcAft>
              <a:buClr>
                <a:schemeClr val="dk1"/>
              </a:buClr>
              <a:buSzPct val="42307"/>
              <a:buFont typeface="Arial"/>
              <a:buNone/>
            </a:pPr>
            <a:r>
              <a:rPr lang="en-US" dirty="0"/>
              <a:t>Student Roles</a:t>
            </a:r>
            <a:endParaRPr dirty="0"/>
          </a:p>
          <a:p>
            <a:pPr marL="457200" lvl="0" indent="-368935" algn="l" rtl="0">
              <a:lnSpc>
                <a:spcPct val="100000"/>
              </a:lnSpc>
              <a:spcBef>
                <a:spcPts val="520"/>
              </a:spcBef>
              <a:spcAft>
                <a:spcPts val="0"/>
              </a:spcAft>
              <a:buSzPct val="100000"/>
              <a:buChar char="•"/>
            </a:pPr>
            <a:r>
              <a:rPr lang="en-US" dirty="0"/>
              <a:t>Student A </a:t>
            </a:r>
            <a:r>
              <a:rPr lang="en-US" u="sng" dirty="0"/>
              <a:t>and</a:t>
            </a:r>
            <a:r>
              <a:rPr lang="en-US" dirty="0"/>
              <a:t> Student C:  Quickly snap the long spring at the same time in the </a:t>
            </a:r>
            <a:r>
              <a:rPr lang="en-US" u="sng" dirty="0"/>
              <a:t>same</a:t>
            </a:r>
            <a:r>
              <a:rPr lang="en-US" dirty="0"/>
              <a:t> direction.</a:t>
            </a:r>
            <a:endParaRPr dirty="0"/>
          </a:p>
          <a:p>
            <a:pPr marL="920750" lvl="1" indent="-342900" algn="l" rtl="0">
              <a:lnSpc>
                <a:spcPct val="100000"/>
              </a:lnSpc>
              <a:spcBef>
                <a:spcPts val="0"/>
              </a:spcBef>
              <a:spcAft>
                <a:spcPts val="0"/>
              </a:spcAft>
              <a:buSzPct val="100000"/>
              <a:buFont typeface="Noto Sans Symbols"/>
              <a:buChar char="▪"/>
            </a:pPr>
            <a:r>
              <a:rPr lang="en-US" dirty="0"/>
              <a:t>Start at the center of the meter marker.</a:t>
            </a:r>
            <a:endParaRPr dirty="0"/>
          </a:p>
          <a:p>
            <a:pPr marL="920750" lvl="1" indent="-342900" algn="l" rtl="0">
              <a:lnSpc>
                <a:spcPct val="100000"/>
              </a:lnSpc>
              <a:spcBef>
                <a:spcPts val="0"/>
              </a:spcBef>
              <a:spcAft>
                <a:spcPts val="0"/>
              </a:spcAft>
              <a:buSzPct val="100000"/>
              <a:buFont typeface="Noto Sans Symbols"/>
              <a:buChar char="▪"/>
            </a:pPr>
            <a:r>
              <a:rPr lang="en-US" dirty="0"/>
              <a:t>Snap to the far left of the meter marker.</a:t>
            </a:r>
            <a:endParaRPr dirty="0"/>
          </a:p>
          <a:p>
            <a:pPr marL="920750" lvl="1" indent="-342900" algn="l" rtl="0">
              <a:lnSpc>
                <a:spcPct val="100000"/>
              </a:lnSpc>
              <a:spcBef>
                <a:spcPts val="0"/>
              </a:spcBef>
              <a:spcAft>
                <a:spcPts val="0"/>
              </a:spcAft>
              <a:buSzPct val="100000"/>
              <a:buFont typeface="Noto Sans Symbols"/>
              <a:buChar char="▪"/>
            </a:pPr>
            <a:r>
              <a:rPr lang="en-US" dirty="0"/>
              <a:t>Return immediately to the center of the meter marker.</a:t>
            </a:r>
            <a:endParaRPr dirty="0"/>
          </a:p>
          <a:p>
            <a:pPr marL="457200" lvl="0" indent="-368935" algn="l" rtl="0">
              <a:lnSpc>
                <a:spcPct val="100000"/>
              </a:lnSpc>
              <a:spcBef>
                <a:spcPts val="0"/>
              </a:spcBef>
              <a:spcAft>
                <a:spcPts val="0"/>
              </a:spcAft>
              <a:buSzPct val="100000"/>
              <a:buChar char="•"/>
            </a:pPr>
            <a:r>
              <a:rPr lang="en-US" dirty="0"/>
              <a:t>Student B:  Makes and records observations of the displacement.</a:t>
            </a:r>
            <a:endParaRPr dirty="0"/>
          </a:p>
        </p:txBody>
      </p:sp>
      <p:grpSp>
        <p:nvGrpSpPr>
          <p:cNvPr id="238" name="Google Shape;238;p6"/>
          <p:cNvGrpSpPr/>
          <p:nvPr/>
        </p:nvGrpSpPr>
        <p:grpSpPr>
          <a:xfrm>
            <a:off x="324050" y="3474881"/>
            <a:ext cx="6715934" cy="1437084"/>
            <a:chOff x="333950" y="3257425"/>
            <a:chExt cx="8358350" cy="1211400"/>
          </a:xfrm>
        </p:grpSpPr>
        <p:grpSp>
          <p:nvGrpSpPr>
            <p:cNvPr id="239" name="Google Shape;239;p6"/>
            <p:cNvGrpSpPr/>
            <p:nvPr/>
          </p:nvGrpSpPr>
          <p:grpSpPr>
            <a:xfrm>
              <a:off x="818625" y="3257425"/>
              <a:ext cx="7389000" cy="811200"/>
              <a:chOff x="838400" y="3336550"/>
              <a:chExt cx="7389000" cy="811200"/>
            </a:xfrm>
          </p:grpSpPr>
          <p:cxnSp>
            <p:nvCxnSpPr>
              <p:cNvPr id="240" name="Google Shape;240;p6"/>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41" name="Google Shape;241;p6"/>
              <p:cNvGrpSpPr/>
              <p:nvPr/>
            </p:nvGrpSpPr>
            <p:grpSpPr>
              <a:xfrm>
                <a:off x="838400" y="3336550"/>
                <a:ext cx="7389000" cy="811200"/>
                <a:chOff x="838400" y="3336550"/>
                <a:chExt cx="7389000" cy="811200"/>
              </a:xfrm>
            </p:grpSpPr>
            <p:cxnSp>
              <p:nvCxnSpPr>
                <p:cNvPr id="242" name="Google Shape;242;p6"/>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43" name="Google Shape;243;p6"/>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44" name="Google Shape;244;p6"/>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45" name="Google Shape;245;p6"/>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Student A - 0 meters</a:t>
              </a:r>
              <a:endParaRPr sz="1000" b="0" i="0" u="none" strike="noStrike" cap="none" dirty="0">
                <a:solidFill>
                  <a:srgbClr val="000000"/>
                </a:solidFill>
                <a:latin typeface="Calibri"/>
                <a:ea typeface="Calibri"/>
                <a:cs typeface="Calibri"/>
                <a:sym typeface="Calibri"/>
              </a:endParaRPr>
            </a:p>
          </p:txBody>
        </p:sp>
        <p:sp>
          <p:nvSpPr>
            <p:cNvPr id="246" name="Google Shape;246;p6"/>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B - 3 meters</a:t>
              </a:r>
              <a:endParaRPr sz="1400" b="0" i="0" u="none" strike="noStrike" cap="none" dirty="0">
                <a:solidFill>
                  <a:srgbClr val="000000"/>
                </a:solidFill>
                <a:latin typeface="Calibri"/>
                <a:ea typeface="Calibri"/>
                <a:cs typeface="Calibri"/>
                <a:sym typeface="Calibri"/>
              </a:endParaRPr>
            </a:p>
          </p:txBody>
        </p:sp>
        <p:sp>
          <p:nvSpPr>
            <p:cNvPr id="247" name="Google Shape;247;p6"/>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C - 6 meters</a:t>
              </a:r>
              <a:endParaRPr sz="14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7"/>
          <p:cNvSpPr txBox="1">
            <a:spLocks noGrp="1"/>
          </p:cNvSpPr>
          <p:nvPr>
            <p:ph type="title"/>
          </p:nvPr>
        </p:nvSpPr>
        <p:spPr>
          <a:xfrm>
            <a:off x="457200" y="155898"/>
            <a:ext cx="593729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Round 1</a:t>
            </a:r>
            <a:endParaRPr b="1"/>
          </a:p>
        </p:txBody>
      </p:sp>
      <p:grpSp>
        <p:nvGrpSpPr>
          <p:cNvPr id="253" name="Google Shape;253;p7"/>
          <p:cNvGrpSpPr/>
          <p:nvPr/>
        </p:nvGrpSpPr>
        <p:grpSpPr>
          <a:xfrm>
            <a:off x="324050" y="3364588"/>
            <a:ext cx="6715934" cy="1514008"/>
            <a:chOff x="333950" y="3257425"/>
            <a:chExt cx="8358350" cy="1211400"/>
          </a:xfrm>
        </p:grpSpPr>
        <p:grpSp>
          <p:nvGrpSpPr>
            <p:cNvPr id="254" name="Google Shape;254;p7"/>
            <p:cNvGrpSpPr/>
            <p:nvPr/>
          </p:nvGrpSpPr>
          <p:grpSpPr>
            <a:xfrm>
              <a:off x="818625" y="3257425"/>
              <a:ext cx="7389000" cy="811200"/>
              <a:chOff x="838400" y="3336550"/>
              <a:chExt cx="7389000" cy="811200"/>
            </a:xfrm>
          </p:grpSpPr>
          <p:cxnSp>
            <p:nvCxnSpPr>
              <p:cNvPr id="255" name="Google Shape;255;p7"/>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56" name="Google Shape;256;p7"/>
              <p:cNvGrpSpPr/>
              <p:nvPr/>
            </p:nvGrpSpPr>
            <p:grpSpPr>
              <a:xfrm>
                <a:off x="838400" y="3336550"/>
                <a:ext cx="7389000" cy="811200"/>
                <a:chOff x="838400" y="3336550"/>
                <a:chExt cx="7389000" cy="811200"/>
              </a:xfrm>
            </p:grpSpPr>
            <p:cxnSp>
              <p:nvCxnSpPr>
                <p:cNvPr id="257" name="Google Shape;257;p7"/>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58" name="Google Shape;258;p7"/>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59" name="Google Shape;259;p7"/>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60" name="Google Shape;260;p7"/>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Student A - 0 meters</a:t>
              </a:r>
              <a:endParaRPr sz="1000" b="0" i="0" u="none" strike="noStrike" cap="none" dirty="0">
                <a:solidFill>
                  <a:srgbClr val="000000"/>
                </a:solidFill>
                <a:latin typeface="Calibri"/>
                <a:ea typeface="Calibri"/>
                <a:cs typeface="Calibri"/>
                <a:sym typeface="Calibri"/>
              </a:endParaRPr>
            </a:p>
          </p:txBody>
        </p:sp>
        <p:sp>
          <p:nvSpPr>
            <p:cNvPr id="261" name="Google Shape;261;p7"/>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B - 3 meters</a:t>
              </a:r>
              <a:endParaRPr sz="1400" b="0" i="0" u="none" strike="noStrike" cap="none" dirty="0">
                <a:solidFill>
                  <a:srgbClr val="000000"/>
                </a:solidFill>
                <a:latin typeface="Calibri"/>
                <a:ea typeface="Calibri"/>
                <a:cs typeface="Calibri"/>
                <a:sym typeface="Calibri"/>
              </a:endParaRPr>
            </a:p>
          </p:txBody>
        </p:sp>
        <p:sp>
          <p:nvSpPr>
            <p:cNvPr id="262" name="Google Shape;262;p7"/>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C - 6 meters</a:t>
              </a:r>
              <a:endParaRPr sz="1400" b="0" i="0" u="none" strike="noStrike" cap="none" dirty="0">
                <a:solidFill>
                  <a:srgbClr val="000000"/>
                </a:solidFill>
                <a:latin typeface="Calibri"/>
                <a:ea typeface="Calibri"/>
                <a:cs typeface="Calibri"/>
                <a:sym typeface="Calibri"/>
              </a:endParaRPr>
            </a:p>
          </p:txBody>
        </p:sp>
      </p:grpSp>
      <p:sp>
        <p:nvSpPr>
          <p:cNvPr id="263" name="Google Shape;263;p7"/>
          <p:cNvSpPr txBox="1">
            <a:spLocks noGrp="1"/>
          </p:cNvSpPr>
          <p:nvPr>
            <p:ph type="body" idx="1"/>
          </p:nvPr>
        </p:nvSpPr>
        <p:spPr>
          <a:xfrm>
            <a:off x="384679" y="1067440"/>
            <a:ext cx="8229600" cy="2051400"/>
          </a:xfrm>
          <a:prstGeom prst="rect">
            <a:avLst/>
          </a:prstGeom>
          <a:noFill/>
          <a:ln>
            <a:noFill/>
          </a:ln>
        </p:spPr>
        <p:txBody>
          <a:bodyPr spcFirstLastPara="1" wrap="square" lIns="91425" tIns="45700" rIns="91425" bIns="45700" anchor="ctr" anchorCtr="0">
            <a:normAutofit lnSpcReduction="10000"/>
          </a:bodyPr>
          <a:lstStyle/>
          <a:p>
            <a:pPr marL="457200" lvl="0" indent="-393700" algn="l" rtl="0">
              <a:lnSpc>
                <a:spcPct val="100000"/>
              </a:lnSpc>
              <a:spcBef>
                <a:spcPts val="520"/>
              </a:spcBef>
              <a:spcAft>
                <a:spcPts val="0"/>
              </a:spcAft>
              <a:buSzPts val="2600"/>
              <a:buChar char="•"/>
            </a:pPr>
            <a:r>
              <a:rPr lang="en-US"/>
              <a:t>How does the displacement at Student B’s location compare to the displacement at Student A’s location?</a:t>
            </a:r>
            <a:endParaRPr/>
          </a:p>
          <a:p>
            <a:pPr marL="457200" lvl="0" indent="-393700" algn="l" rtl="0">
              <a:lnSpc>
                <a:spcPct val="100000"/>
              </a:lnSpc>
              <a:spcBef>
                <a:spcPts val="0"/>
              </a:spcBef>
              <a:spcAft>
                <a:spcPts val="0"/>
              </a:spcAft>
              <a:buSzPts val="2600"/>
              <a:buChar char="•"/>
            </a:pPr>
            <a:r>
              <a:rPr lang="en-US"/>
              <a:t>Draw three (3) pictures of the waves:</a:t>
            </a:r>
            <a:endParaRPr/>
          </a:p>
          <a:p>
            <a:pPr marL="914400" lvl="1" indent="-355600" algn="l" rtl="0">
              <a:lnSpc>
                <a:spcPct val="100000"/>
              </a:lnSpc>
              <a:spcBef>
                <a:spcPts val="0"/>
              </a:spcBef>
              <a:spcAft>
                <a:spcPts val="0"/>
              </a:spcAft>
              <a:buSzPts val="2000"/>
              <a:buFont typeface="Noto Sans Symbols"/>
              <a:buChar char="▪"/>
            </a:pPr>
            <a:r>
              <a:rPr lang="en-US"/>
              <a:t>Before they meet in the middle.</a:t>
            </a:r>
            <a:endParaRPr/>
          </a:p>
          <a:p>
            <a:pPr marL="914400" lvl="1" indent="-355600" algn="l" rtl="0">
              <a:lnSpc>
                <a:spcPct val="100000"/>
              </a:lnSpc>
              <a:spcBef>
                <a:spcPts val="0"/>
              </a:spcBef>
              <a:spcAft>
                <a:spcPts val="0"/>
              </a:spcAft>
              <a:buSzPts val="2000"/>
              <a:buFont typeface="Noto Sans Symbols"/>
              <a:buChar char="▪"/>
            </a:pPr>
            <a:r>
              <a:rPr lang="en-US"/>
              <a:t>When they meet in the middle.</a:t>
            </a:r>
            <a:endParaRPr/>
          </a:p>
          <a:p>
            <a:pPr marL="914400" lvl="1" indent="-355600" algn="l" rtl="0">
              <a:lnSpc>
                <a:spcPct val="100000"/>
              </a:lnSpc>
              <a:spcBef>
                <a:spcPts val="0"/>
              </a:spcBef>
              <a:spcAft>
                <a:spcPts val="0"/>
              </a:spcAft>
              <a:buSzPts val="2000"/>
              <a:buFont typeface="Noto Sans Symbols"/>
              <a:buChar char="▪"/>
            </a:pPr>
            <a:r>
              <a:rPr lang="en-US"/>
              <a:t>After they meet in the middle.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8"/>
          <p:cNvSpPr txBox="1">
            <a:spLocks noGrp="1"/>
          </p:cNvSpPr>
          <p:nvPr>
            <p:ph type="title"/>
          </p:nvPr>
        </p:nvSpPr>
        <p:spPr>
          <a:xfrm>
            <a:off x="457200" y="307247"/>
            <a:ext cx="5738648"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Round 1</a:t>
            </a:r>
            <a:endParaRPr b="1"/>
          </a:p>
        </p:txBody>
      </p:sp>
      <p:grpSp>
        <p:nvGrpSpPr>
          <p:cNvPr id="269" name="Google Shape;269;p8"/>
          <p:cNvGrpSpPr/>
          <p:nvPr/>
        </p:nvGrpSpPr>
        <p:grpSpPr>
          <a:xfrm>
            <a:off x="342957" y="3481869"/>
            <a:ext cx="6715934" cy="1211400"/>
            <a:chOff x="333950" y="3257425"/>
            <a:chExt cx="8358350" cy="1211400"/>
          </a:xfrm>
        </p:grpSpPr>
        <p:grpSp>
          <p:nvGrpSpPr>
            <p:cNvPr id="270" name="Google Shape;270;p8"/>
            <p:cNvGrpSpPr/>
            <p:nvPr/>
          </p:nvGrpSpPr>
          <p:grpSpPr>
            <a:xfrm>
              <a:off x="818625" y="3257425"/>
              <a:ext cx="7389000" cy="811200"/>
              <a:chOff x="838400" y="3336550"/>
              <a:chExt cx="7389000" cy="811200"/>
            </a:xfrm>
          </p:grpSpPr>
          <p:cxnSp>
            <p:nvCxnSpPr>
              <p:cNvPr id="271" name="Google Shape;271;p8"/>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72" name="Google Shape;272;p8"/>
              <p:cNvGrpSpPr/>
              <p:nvPr/>
            </p:nvGrpSpPr>
            <p:grpSpPr>
              <a:xfrm>
                <a:off x="838400" y="3336550"/>
                <a:ext cx="7389000" cy="811200"/>
                <a:chOff x="838400" y="3336550"/>
                <a:chExt cx="7389000" cy="811200"/>
              </a:xfrm>
            </p:grpSpPr>
            <p:cxnSp>
              <p:nvCxnSpPr>
                <p:cNvPr id="273" name="Google Shape;273;p8"/>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74" name="Google Shape;274;p8"/>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75" name="Google Shape;275;p8"/>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76" name="Google Shape;276;p8"/>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Student A - 0 meters</a:t>
              </a:r>
              <a:endParaRPr sz="1000" b="0" i="0" u="none" strike="noStrike" cap="none" dirty="0">
                <a:solidFill>
                  <a:srgbClr val="000000"/>
                </a:solidFill>
                <a:latin typeface="Calibri"/>
                <a:ea typeface="Calibri"/>
                <a:cs typeface="Calibri"/>
                <a:sym typeface="Calibri"/>
              </a:endParaRPr>
            </a:p>
          </p:txBody>
        </p:sp>
        <p:sp>
          <p:nvSpPr>
            <p:cNvPr id="277" name="Google Shape;277;p8"/>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B - 3 meters</a:t>
              </a:r>
              <a:endParaRPr sz="1400" b="0" i="0" u="none" strike="noStrike" cap="none" dirty="0">
                <a:solidFill>
                  <a:srgbClr val="000000"/>
                </a:solidFill>
                <a:latin typeface="Calibri"/>
                <a:ea typeface="Calibri"/>
                <a:cs typeface="Calibri"/>
                <a:sym typeface="Calibri"/>
              </a:endParaRPr>
            </a:p>
          </p:txBody>
        </p:sp>
        <p:sp>
          <p:nvSpPr>
            <p:cNvPr id="278" name="Google Shape;278;p8"/>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C - 6 meters</a:t>
              </a:r>
              <a:endParaRPr sz="1400" b="0" i="0" u="none" strike="noStrike" cap="none" dirty="0">
                <a:solidFill>
                  <a:srgbClr val="000000"/>
                </a:solidFill>
                <a:latin typeface="Calibri"/>
                <a:ea typeface="Calibri"/>
                <a:cs typeface="Calibri"/>
                <a:sym typeface="Calibri"/>
              </a:endParaRPr>
            </a:p>
          </p:txBody>
        </p:sp>
      </p:grpSp>
      <p:sp>
        <p:nvSpPr>
          <p:cNvPr id="279" name="Google Shape;279;p8"/>
          <p:cNvSpPr txBox="1">
            <a:spLocks noGrp="1"/>
          </p:cNvSpPr>
          <p:nvPr>
            <p:ph type="body" idx="1"/>
          </p:nvPr>
        </p:nvSpPr>
        <p:spPr>
          <a:xfrm>
            <a:off x="400444" y="915212"/>
            <a:ext cx="7230066" cy="2051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520"/>
              </a:spcBef>
              <a:spcAft>
                <a:spcPts val="0"/>
              </a:spcAft>
              <a:buSzPts val="2600"/>
              <a:buNone/>
            </a:pPr>
            <a:r>
              <a:rPr lang="en-US"/>
              <a:t>What do you think has happened to the two waves when they combine?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9"/>
          <p:cNvSpPr txBox="1">
            <a:spLocks noGrp="1"/>
          </p:cNvSpPr>
          <p:nvPr>
            <p:ph type="title"/>
          </p:nvPr>
        </p:nvSpPr>
        <p:spPr>
          <a:xfrm>
            <a:off x="466659" y="76236"/>
            <a:ext cx="589945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b="1"/>
              <a:t>Wave Interactions - Round 2</a:t>
            </a:r>
            <a:endParaRPr b="1"/>
          </a:p>
        </p:txBody>
      </p:sp>
      <p:sp>
        <p:nvSpPr>
          <p:cNvPr id="285" name="Google Shape;285;p9"/>
          <p:cNvSpPr txBox="1">
            <a:spLocks noGrp="1"/>
          </p:cNvSpPr>
          <p:nvPr>
            <p:ph type="body" idx="1"/>
          </p:nvPr>
        </p:nvSpPr>
        <p:spPr>
          <a:xfrm>
            <a:off x="469812" y="903663"/>
            <a:ext cx="8229600" cy="2165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600"/>
              <a:buNone/>
            </a:pPr>
            <a:r>
              <a:rPr lang="en-US" dirty="0"/>
              <a:t>Student Roles</a:t>
            </a:r>
            <a:endParaRPr dirty="0"/>
          </a:p>
          <a:p>
            <a:pPr marL="457200" lvl="0" indent="-393700" algn="l" rtl="0">
              <a:lnSpc>
                <a:spcPct val="100000"/>
              </a:lnSpc>
              <a:spcBef>
                <a:spcPts val="520"/>
              </a:spcBef>
              <a:spcAft>
                <a:spcPts val="0"/>
              </a:spcAft>
              <a:buSzPts val="2600"/>
              <a:buChar char="•"/>
            </a:pPr>
            <a:r>
              <a:rPr lang="en-US" dirty="0"/>
              <a:t>Student A </a:t>
            </a:r>
            <a:r>
              <a:rPr lang="en-US" u="sng" dirty="0"/>
              <a:t>and</a:t>
            </a:r>
            <a:r>
              <a:rPr lang="en-US" dirty="0"/>
              <a:t> Student C:  Quickly snap the long spring at the same time but in </a:t>
            </a:r>
            <a:r>
              <a:rPr lang="en-US" b="1" i="1" u="sng" dirty="0"/>
              <a:t>OPPOSITE</a:t>
            </a:r>
            <a:r>
              <a:rPr lang="en-US" dirty="0"/>
              <a:t> directions.</a:t>
            </a:r>
            <a:endParaRPr dirty="0"/>
          </a:p>
          <a:p>
            <a:pPr marL="457200" lvl="0" indent="-393700" algn="l" rtl="0">
              <a:lnSpc>
                <a:spcPct val="100000"/>
              </a:lnSpc>
              <a:spcBef>
                <a:spcPts val="0"/>
              </a:spcBef>
              <a:spcAft>
                <a:spcPts val="0"/>
              </a:spcAft>
              <a:buSzPts val="2600"/>
              <a:buChar char="•"/>
            </a:pPr>
            <a:r>
              <a:rPr lang="en-US" dirty="0"/>
              <a:t>Student B: Makes and records observations of the displacement.</a:t>
            </a:r>
            <a:endParaRPr dirty="0"/>
          </a:p>
        </p:txBody>
      </p:sp>
      <p:grpSp>
        <p:nvGrpSpPr>
          <p:cNvPr id="286" name="Google Shape;286;p9"/>
          <p:cNvGrpSpPr/>
          <p:nvPr/>
        </p:nvGrpSpPr>
        <p:grpSpPr>
          <a:xfrm>
            <a:off x="327191" y="3551237"/>
            <a:ext cx="6715934" cy="1211400"/>
            <a:chOff x="333950" y="3257425"/>
            <a:chExt cx="8358350" cy="1211400"/>
          </a:xfrm>
        </p:grpSpPr>
        <p:grpSp>
          <p:nvGrpSpPr>
            <p:cNvPr id="287" name="Google Shape;287;p9"/>
            <p:cNvGrpSpPr/>
            <p:nvPr/>
          </p:nvGrpSpPr>
          <p:grpSpPr>
            <a:xfrm>
              <a:off x="818625" y="3257425"/>
              <a:ext cx="7389000" cy="811200"/>
              <a:chOff x="838400" y="3336550"/>
              <a:chExt cx="7389000" cy="811200"/>
            </a:xfrm>
          </p:grpSpPr>
          <p:cxnSp>
            <p:nvCxnSpPr>
              <p:cNvPr id="288" name="Google Shape;288;p9"/>
              <p:cNvCxnSpPr/>
              <p:nvPr/>
            </p:nvCxnSpPr>
            <p:spPr>
              <a:xfrm rot="10800000" flipH="1">
                <a:off x="838400" y="3737200"/>
                <a:ext cx="7389000" cy="9900"/>
              </a:xfrm>
              <a:prstGeom prst="straightConnector1">
                <a:avLst/>
              </a:prstGeom>
              <a:noFill/>
              <a:ln w="28575" cap="flat" cmpd="sng">
                <a:solidFill>
                  <a:schemeClr val="dk2"/>
                </a:solidFill>
                <a:prstDash val="solid"/>
                <a:round/>
                <a:headEnd type="none" w="sm" len="sm"/>
                <a:tailEnd type="none" w="sm" len="sm"/>
              </a:ln>
            </p:spPr>
          </p:cxnSp>
          <p:grpSp>
            <p:nvGrpSpPr>
              <p:cNvPr id="289" name="Google Shape;289;p9"/>
              <p:cNvGrpSpPr/>
              <p:nvPr/>
            </p:nvGrpSpPr>
            <p:grpSpPr>
              <a:xfrm>
                <a:off x="838400" y="3336550"/>
                <a:ext cx="7389000" cy="811200"/>
                <a:chOff x="838400" y="3336550"/>
                <a:chExt cx="7389000" cy="811200"/>
              </a:xfrm>
            </p:grpSpPr>
            <p:cxnSp>
              <p:nvCxnSpPr>
                <p:cNvPr id="290" name="Google Shape;290;p9"/>
                <p:cNvCxnSpPr/>
                <p:nvPr/>
              </p:nvCxnSpPr>
              <p:spPr>
                <a:xfrm>
                  <a:off x="45329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91" name="Google Shape;291;p9"/>
                <p:cNvCxnSpPr/>
                <p:nvPr/>
              </p:nvCxnSpPr>
              <p:spPr>
                <a:xfrm>
                  <a:off x="838400" y="3336550"/>
                  <a:ext cx="0" cy="811200"/>
                </a:xfrm>
                <a:prstGeom prst="straightConnector1">
                  <a:avLst/>
                </a:prstGeom>
                <a:noFill/>
                <a:ln w="28575" cap="flat" cmpd="sng">
                  <a:solidFill>
                    <a:schemeClr val="dk2"/>
                  </a:solidFill>
                  <a:prstDash val="solid"/>
                  <a:round/>
                  <a:headEnd type="none" w="sm" len="sm"/>
                  <a:tailEnd type="none" w="sm" len="sm"/>
                </a:ln>
              </p:spPr>
            </p:cxnSp>
            <p:cxnSp>
              <p:nvCxnSpPr>
                <p:cNvPr id="292" name="Google Shape;292;p9"/>
                <p:cNvCxnSpPr/>
                <p:nvPr/>
              </p:nvCxnSpPr>
              <p:spPr>
                <a:xfrm>
                  <a:off x="8227400" y="3336550"/>
                  <a:ext cx="0" cy="811200"/>
                </a:xfrm>
                <a:prstGeom prst="straightConnector1">
                  <a:avLst/>
                </a:prstGeom>
                <a:noFill/>
                <a:ln w="28575" cap="flat" cmpd="sng">
                  <a:solidFill>
                    <a:schemeClr val="dk2"/>
                  </a:solidFill>
                  <a:prstDash val="solid"/>
                  <a:round/>
                  <a:headEnd type="none" w="sm" len="sm"/>
                  <a:tailEnd type="none" w="sm" len="sm"/>
                </a:ln>
              </p:spPr>
            </p:cxnSp>
          </p:grpSp>
        </p:grpSp>
        <p:sp>
          <p:nvSpPr>
            <p:cNvPr id="293" name="Google Shape;293;p9"/>
            <p:cNvSpPr txBox="1"/>
            <p:nvPr/>
          </p:nvSpPr>
          <p:spPr>
            <a:xfrm>
              <a:off x="33395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Calibri"/>
                  <a:ea typeface="Calibri"/>
                  <a:cs typeface="Calibri"/>
                  <a:sym typeface="Calibri"/>
                </a:rPr>
                <a:t>Student A - 0 meters</a:t>
              </a:r>
              <a:endParaRPr sz="1000" b="0" i="0" u="none" strike="noStrike" cap="none" dirty="0">
                <a:solidFill>
                  <a:srgbClr val="000000"/>
                </a:solidFill>
                <a:latin typeface="Calibri"/>
                <a:ea typeface="Calibri"/>
                <a:cs typeface="Calibri"/>
                <a:sym typeface="Calibri"/>
              </a:endParaRPr>
            </a:p>
          </p:txBody>
        </p:sp>
        <p:sp>
          <p:nvSpPr>
            <p:cNvPr id="294" name="Google Shape;294;p9"/>
            <p:cNvSpPr txBox="1"/>
            <p:nvPr/>
          </p:nvSpPr>
          <p:spPr>
            <a:xfrm>
              <a:off x="4028475"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B - 3 meters</a:t>
              </a:r>
              <a:endParaRPr sz="1400" b="0" i="0" u="none" strike="noStrike" cap="none" dirty="0">
                <a:solidFill>
                  <a:srgbClr val="000000"/>
                </a:solidFill>
                <a:latin typeface="Calibri"/>
                <a:ea typeface="Calibri"/>
                <a:cs typeface="Calibri"/>
                <a:sym typeface="Calibri"/>
              </a:endParaRPr>
            </a:p>
          </p:txBody>
        </p:sp>
        <p:sp>
          <p:nvSpPr>
            <p:cNvPr id="295" name="Google Shape;295;p9"/>
            <p:cNvSpPr txBox="1"/>
            <p:nvPr/>
          </p:nvSpPr>
          <p:spPr>
            <a:xfrm>
              <a:off x="7723000" y="4068625"/>
              <a:ext cx="9693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dk1"/>
                  </a:solidFill>
                  <a:latin typeface="Calibri"/>
                  <a:ea typeface="Calibri"/>
                  <a:cs typeface="Calibri"/>
                  <a:sym typeface="Calibri"/>
                </a:rPr>
                <a:t>Student C - 6 meters</a:t>
              </a:r>
              <a:endParaRPr sz="1400" b="0" i="0" u="none" strike="noStrike" cap="none" dirty="0">
                <a:solidFill>
                  <a:srgbClr val="000000"/>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2642</Words>
  <Application>Microsoft Office PowerPoint</Application>
  <PresentationFormat>On-screen Show (16:9)</PresentationFormat>
  <Paragraphs>215</Paragraphs>
  <Slides>49</Slides>
  <Notes>49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49</vt:i4>
      </vt:variant>
    </vt:vector>
  </HeadingPairs>
  <TitlesOfParts>
    <vt:vector size="55" baseType="lpstr">
      <vt:lpstr>Arial</vt:lpstr>
      <vt:lpstr>Calibri</vt:lpstr>
      <vt:lpstr>Noto Sans Symbols</vt:lpstr>
      <vt:lpstr>LEARN theme</vt:lpstr>
      <vt:lpstr>LEARN theme</vt:lpstr>
      <vt:lpstr>LEARN theme</vt:lpstr>
      <vt:lpstr>PowerPoint Presentation</vt:lpstr>
      <vt:lpstr>Wave Properties Of Light</vt:lpstr>
      <vt:lpstr>Essential Question</vt:lpstr>
      <vt:lpstr>Lesson Objectives</vt:lpstr>
      <vt:lpstr>Wave Interactions - Setting Up</vt:lpstr>
      <vt:lpstr>Wave Interactions - Round 1</vt:lpstr>
      <vt:lpstr>Wave Interactions - Round 1</vt:lpstr>
      <vt:lpstr>Wave Interactions - Round 1</vt:lpstr>
      <vt:lpstr>Wave Interactions - Round 2</vt:lpstr>
      <vt:lpstr>Wave Interactions - Round 2</vt:lpstr>
      <vt:lpstr>Wave Interactions - Round 2</vt:lpstr>
      <vt:lpstr>Wave Interactions - Prediction 1</vt:lpstr>
      <vt:lpstr>Wave Interactions - Prediction 2</vt:lpstr>
      <vt:lpstr>Wave Interactions - Prediction 1</vt:lpstr>
      <vt:lpstr>Wave Interactions</vt:lpstr>
      <vt:lpstr>Wave Interactions - Prediction 2</vt:lpstr>
      <vt:lpstr>Wave Interactions</vt:lpstr>
      <vt:lpstr>Wave Interactions</vt:lpstr>
      <vt:lpstr>Wave Interactions</vt:lpstr>
      <vt:lpstr>Wave Interactions</vt:lpstr>
      <vt:lpstr>Wave Interactions</vt:lpstr>
      <vt:lpstr>Part 1: Diffraction of Light</vt:lpstr>
      <vt:lpstr>Part 1: Diffraction of Light</vt:lpstr>
      <vt:lpstr>Part 1: Diffraction of Light</vt:lpstr>
      <vt:lpstr>Part 2: Double Slit Experiment</vt:lpstr>
      <vt:lpstr>Part 2: Double Slit Experiment</vt:lpstr>
      <vt:lpstr>Part 2: Double Slit Experiment</vt:lpstr>
      <vt:lpstr>What Did I Learn Today?</vt:lpstr>
      <vt:lpstr>What Did I Learn Today?</vt:lpstr>
      <vt:lpstr>Behavior of Light As A Wave</vt:lpstr>
      <vt:lpstr>Behavior of Light As A Wave</vt:lpstr>
      <vt:lpstr>Behavior of Light As A Wave</vt:lpstr>
      <vt:lpstr>Classical Wave Theory Of Light</vt:lpstr>
      <vt:lpstr>Classical Wave Theory Of Light</vt:lpstr>
      <vt:lpstr>Classical Wave Theory Of Light</vt:lpstr>
      <vt:lpstr>Classical Wave Theory Of Light</vt:lpstr>
      <vt:lpstr>Classical Wave Theory Of Light</vt:lpstr>
      <vt:lpstr>Classical Wave Theory Of Light</vt:lpstr>
      <vt:lpstr>Classical Wave Theory Of Light</vt:lpstr>
      <vt:lpstr>Classical Wave Theory Of Light</vt:lpstr>
      <vt:lpstr>Exit Ticket</vt:lpstr>
      <vt:lpstr>Exit Ticket</vt:lpstr>
      <vt:lpstr>Exit Ticket</vt:lpstr>
      <vt:lpstr>Exit Ticket</vt:lpstr>
      <vt:lpstr>Exit Ticket</vt:lpstr>
      <vt:lpstr>Exit Ticket</vt:lpstr>
      <vt:lpstr>Exit Ticket</vt:lpstr>
      <vt:lpstr>Exit Ticket</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Halstied, Laura E.</dc:creator>
  <cp:lastModifiedBy>McLeod Porter, Delma</cp:lastModifiedBy>
  <cp:revision>5</cp:revision>
  <dcterms:modified xsi:type="dcterms:W3CDTF">2023-08-17T13:29:45Z</dcterms:modified>
</cp:coreProperties>
</file>