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Cambria Math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igwTlp82Ht4OCqejvWu1tfqHwX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ambriaMath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YouTube. (2010, December 27). </a:t>
            </a:r>
            <a:r>
              <a:rPr i="1" lang="en-US"/>
              <a:t>Dr. Quantum - double slit experiment</a:t>
            </a:r>
            <a:r>
              <a:rPr lang="en-US"/>
              <a:t>. YouTube. https://www.youtube.com/watch?v=Q1YqgPAtzho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/>
              <a:t>Quantum Wave Interference</a:t>
            </a:r>
            <a:r>
              <a:rPr lang="en-US"/>
              <a:t>. PhET. (n.d.-b). https://phet.colorado.edu/en/simulations/quantum-wave-interference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/>
              <a:t>Quantum Wave Interference</a:t>
            </a:r>
            <a:r>
              <a:rPr lang="en-US"/>
              <a:t>. PhET. (n.d.-b). https://phet.colorado.edu/en/simulations/quantum-wave-interference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Phet simulation. (n.d.). https://phet.colorado.edu/sims/cheerpj/quantum-wave-interference/latest/quantum-wave-interference.html?simulation=quantum-wave-interference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/>
              <a:t>Fourier: Making waves</a:t>
            </a:r>
            <a:r>
              <a:rPr lang="en-US"/>
              <a:t>. PhET. (n.d.-a). https://phet.colorado.edu/en/simulations/fourier-making-waves/about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Fourier: Making Waves‬ - Phet Interactive simulations. (n.d.-n). https://phet.colorado.edu/sims/html/fourier-making-waves/latest/fourier-making-waves_en.html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Fourier: Making Waves‬ - Phet Interactive simulations. (n.d.-n). https://phet.colorado.edu/sims/html/fourier-making-waves/latest/fourier-making-waves_en.html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Fourier: Making Waves‬ - Phet Interactive simulations. (n.d.-n). https://phet.colorado.edu/sims/html/fourier-making-waves/latest/fourier-making-waves_en.html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Fourier: Making Waves‬ - Phet Interactive simulations. (n.d.-n). https://phet.colorado.edu/sims/html/fourier-making-waves/latest/fourier-making-waves_en.html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YouTube. (2020d, November 25). </a:t>
            </a:r>
            <a:r>
              <a:rPr i="1" lang="en-US"/>
              <a:t>What is the Heisenberg Uncertainty Principle: Explained in simple words</a:t>
            </a:r>
            <a:r>
              <a:rPr lang="en-US"/>
              <a:t>. YouTube. https://www.youtube.com/watch?v=m7gXgHgQGhw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ARN Logo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1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12" name="Google Shape;12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1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ransport, wheel&#10;&#10;Description automatically generated" id="14" name="Google Shape;14;p31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1">
  <p:cSld name="Strategy v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2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2"/>
          <p:cNvSpPr txBox="1"/>
          <p:nvPr>
            <p:ph idx="1" type="body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19" name="Google Shape;19;p32"/>
          <p:cNvSpPr/>
          <p:nvPr>
            <p:ph idx="2" type="pic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  <p:pic>
        <p:nvPicPr>
          <p:cNvPr descr="A picture containing transport, wheel&#10;&#10;Description automatically generated" id="20" name="Google Shape;20;p32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v2">
  <p:cSld name="Strategy v2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3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3"/>
          <p:cNvSpPr txBox="1"/>
          <p:nvPr>
            <p:ph idx="1" type="body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25" name="Google Shape;25;p33"/>
          <p:cNvSpPr/>
          <p:nvPr>
            <p:ph idx="2" type="pic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cap="flat" cmpd="sng" w="9525">
            <a:solidFill>
              <a:srgbClr val="BCD4E9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descr="A picture containing transport, wheel&#10;&#10;Description automatically generated" id="26" name="Google Shape;26;p33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ll Quote">
  <p:cSld name="Pull Quot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4"/>
          <p:cNvSpPr/>
          <p:nvPr/>
        </p:nvSpPr>
        <p:spPr>
          <a:xfrm>
            <a:off x="1394597" y="1313644"/>
            <a:ext cx="5701048" cy="320684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1C3C5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4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" type="body"/>
          </p:nvPr>
        </p:nvSpPr>
        <p:spPr>
          <a:xfrm>
            <a:off x="2247871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sp>
        <p:nvSpPr>
          <p:cNvPr id="32" name="Google Shape;32;p34"/>
          <p:cNvSpPr txBox="1"/>
          <p:nvPr>
            <p:ph idx="2" type="body"/>
          </p:nvPr>
        </p:nvSpPr>
        <p:spPr>
          <a:xfrm>
            <a:off x="2691070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i="1" sz="1600">
                <a:solidFill>
                  <a:schemeClr val="lt1"/>
                </a:solidFill>
              </a:defRPr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298641" lvl="2" marL="137160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297180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indent="-297180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/>
        </p:txBody>
      </p:sp>
      <p:pic>
        <p:nvPicPr>
          <p:cNvPr descr="A picture containing icon&#10;&#10;Description automatically generated" id="33" name="Google Shape;33;p34"/>
          <p:cNvPicPr preferRelativeResize="0"/>
          <p:nvPr/>
        </p:nvPicPr>
        <p:blipFill rotWithShape="1">
          <a:blip r:embed="rId3">
            <a:alphaModFix/>
          </a:blip>
          <a:srcRect b="56088" l="34179" r="32617" t="21571"/>
          <a:stretch/>
        </p:blipFill>
        <p:spPr>
          <a:xfrm>
            <a:off x="1567134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  <p:pic>
        <p:nvPicPr>
          <p:cNvPr descr="A picture containing transport, wheel&#10;&#10;Description automatically generated" id="34" name="Google Shape;34;p34"/>
          <p:cNvPicPr preferRelativeResize="0"/>
          <p:nvPr/>
        </p:nvPicPr>
        <p:blipFill rotWithShape="1">
          <a:blip r:embed="rId4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5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5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34289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pic>
        <p:nvPicPr>
          <p:cNvPr id="38" name="Google Shape;38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ransport, wheel&#10;&#10;Description automatically generated" id="39" name="Google Shape;39;p35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dered List">
  <p:cSld name="Ordered Lis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indent="-33655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42" name="Google Shape;4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6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ransport, wheel&#10;&#10;Description automatically generated" id="44" name="Google Shape;44;p36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7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48" name="Google Shape;4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ransport, wheel&#10;&#10;Description automatically generated" id="49" name="Google Shape;49;p37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/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8"/>
          <p:cNvSpPr txBox="1"/>
          <p:nvPr>
            <p:ph idx="1" type="body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53" name="Google Shape;53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8"/>
          <p:cNvSpPr txBox="1"/>
          <p:nvPr>
            <p:ph idx="2" type="body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ransport, wheel&#10;&#10;Description automatically generated" id="55" name="Google Shape;55;p38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9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9"/>
          <p:cNvSpPr txBox="1"/>
          <p:nvPr>
            <p:ph idx="1" type="body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39"/>
          <p:cNvSpPr txBox="1"/>
          <p:nvPr>
            <p:ph idx="2" type="body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b="1"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9"/>
          <p:cNvSpPr txBox="1"/>
          <p:nvPr>
            <p:ph idx="3" type="body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61" name="Google Shape;61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9"/>
          <p:cNvSpPr txBox="1"/>
          <p:nvPr>
            <p:ph idx="4" type="body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ransport, wheel&#10;&#10;Description automatically generated" id="63" name="Google Shape;63;p39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Graphic">
  <p:cSld name="Content with Graphic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0"/>
          <p:cNvSpPr txBox="1"/>
          <p:nvPr>
            <p:ph idx="1" type="body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indent="-333883" lvl="1" marL="914400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0513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indent="-284289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40"/>
          <p:cNvSpPr txBox="1"/>
          <p:nvPr>
            <p:ph idx="2" type="body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indent="-311150" lvl="3" marL="182880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67" name="Google Shape;67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40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ransport, wheel&#10;&#10;Description automatically generated" id="69" name="Google Shape;69;p40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">
  <p:cSld name="Video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1"/>
          <p:cNvSpPr/>
          <p:nvPr>
            <p:ph idx="2" type="media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41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ransport, wheel&#10;&#10;Description automatically generated" id="74" name="Google Shape;74;p41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Table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2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ransport, wheel&#10;&#10;Description automatically generated" id="78" name="Google Shape;78;p42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3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ransport, wheel&#10;&#10;Description automatically generated" id="82" name="Google Shape;82;p43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 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ransport, wheel&#10;&#10;Description automatically generated" id="85" name="Google Shape;85;p44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hite BG">
  <p:cSld name="Blank White BG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ransport, wheel&#10;&#10;Description automatically generated" id="88" name="Google Shape;88;p45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9"/>
          <p:cNvSpPr txBox="1"/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9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34289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pic>
        <p:nvPicPr>
          <p:cNvPr id="95" name="Google Shape;95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ransport, wheel&#10;&#10;Description automatically generated" id="96" name="Google Shape;96;p29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0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b="0" sz="500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0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3700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pic>
        <p:nvPicPr>
          <p:cNvPr id="100" name="Google Shape;100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ransport, wheel&#10;&#10;Description automatically generated" id="101" name="Google Shape;101;p30"/>
          <p:cNvPicPr preferRelativeResize="0"/>
          <p:nvPr/>
        </p:nvPicPr>
        <p:blipFill rotWithShape="1">
          <a:blip r:embed="rId3">
            <a:alphaModFix amt="72000"/>
          </a:blip>
          <a:srcRect b="0" l="0" r="0" t="0"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6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8"/>
          <p:cNvSpPr txBox="1"/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28"/>
          <p:cNvSpPr txBox="1"/>
          <p:nvPr>
            <p:ph idx="1" type="body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5755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641" lvl="2" marL="1371600" marR="0" rtl="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b="0" i="0" sz="1575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0513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0513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b="0" i="0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7180" lvl="5" marL="2743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b="0" i="0" sz="13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9560" lvl="6" marL="3200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5275" lvl="8" marL="4114800" marR="0" rtl="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</p:sldLayoutIdLst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youtube.com/watch?v=Q1YqgPAtzho" TargetMode="External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het.colorado.edu/en/simulation/quantum-wave-interference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youtube.com/watch?v=m7gXgHgQGhw&amp;t=3s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/>
          <p:nvPr>
            <p:ph type="ctrTitle"/>
          </p:nvPr>
        </p:nvSpPr>
        <p:spPr>
          <a:xfrm>
            <a:off x="641600" y="1007600"/>
            <a:ext cx="7854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It is a Platypus,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Not a Duck or a Beaver</a:t>
            </a:r>
            <a:endParaRPr/>
          </a:p>
        </p:txBody>
      </p:sp>
      <p:sp>
        <p:nvSpPr>
          <p:cNvPr id="111" name="Google Shape;111;p2"/>
          <p:cNvSpPr txBox="1"/>
          <p:nvPr>
            <p:ph idx="1" type="subTitle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/>
          <a:p>
            <a:pPr indent="0" lvl="0" marL="0" marR="3428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Quantum Mechanics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/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17" name="Google Shape;117;p3"/>
          <p:cNvSpPr txBox="1"/>
          <p:nvPr>
            <p:ph idx="1" type="body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5556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US"/>
              <a:t>Is light a wave or a particle?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>
            <p:ph type="title"/>
          </p:nvPr>
        </p:nvSpPr>
        <p:spPr>
          <a:xfrm>
            <a:off x="530350" y="258185"/>
            <a:ext cx="7772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123" name="Google Shape;123;p4"/>
          <p:cNvSpPr txBox="1"/>
          <p:nvPr>
            <p:ph idx="1" type="body"/>
          </p:nvPr>
        </p:nvSpPr>
        <p:spPr>
          <a:xfrm>
            <a:off x="530350" y="748275"/>
            <a:ext cx="7772400" cy="44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177800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</a:pPr>
            <a:r>
              <a:t/>
            </a:r>
            <a:endParaRPr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1800"/>
              <a:t>Identify when wave and particle behavior will appear in an experiment.</a:t>
            </a:r>
            <a:endParaRPr sz="18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85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1800"/>
              <a:t>Apply De Broglie Wavelength to demonstrate understanding that just like waves exhibit particle properties, particles exhibit wave properties.</a:t>
            </a:r>
            <a:endParaRPr sz="18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sz="8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1800"/>
              <a:t>Demonstrate understanding of the Heisenberg Uncertainty Principle and communicate that it is a property of nature, not a measurement issue.</a:t>
            </a:r>
            <a:endParaRPr sz="18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8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1800"/>
              <a:t>Apply Fourier Transformation to explain why there is some uncertainty in the combination of position and momentum.</a:t>
            </a:r>
            <a:endParaRPr sz="1800"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>
            <p:ph idx="1" type="body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</a:rPr>
              <a:t>On a separate sheet of paper, create a table with two columns labeled “I Notice” and “I Wonder.”</a:t>
            </a:r>
            <a:endParaRPr sz="2400">
              <a:solidFill>
                <a:srgbClr val="000000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</a:rPr>
              <a:t>As you watch the video, write observations in the </a:t>
            </a:r>
            <a:r>
              <a:rPr lang="en-US" sz="2400" u="sng">
                <a:solidFill>
                  <a:srgbClr val="000000"/>
                </a:solidFill>
              </a:rPr>
              <a:t>I Notice </a:t>
            </a:r>
            <a:r>
              <a:rPr lang="en-US" sz="2400">
                <a:solidFill>
                  <a:srgbClr val="000000"/>
                </a:solidFill>
              </a:rPr>
              <a:t>column and questions in the </a:t>
            </a:r>
            <a:r>
              <a:rPr lang="en-US" sz="2400" u="sng">
                <a:solidFill>
                  <a:srgbClr val="000000"/>
                </a:solidFill>
              </a:rPr>
              <a:t>I Wonder </a:t>
            </a:r>
            <a:r>
              <a:rPr lang="en-US" sz="2400">
                <a:solidFill>
                  <a:srgbClr val="000000"/>
                </a:solidFill>
              </a:rPr>
              <a:t>column.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129" name="Google Shape;129;p5"/>
          <p:cNvSpPr txBox="1"/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Is Light a Wave or a Particle?</a:t>
            </a:r>
            <a:endParaRPr/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4625" y="2863263"/>
            <a:ext cx="5562600" cy="1880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>
            <p:ph idx="1" type="body"/>
          </p:nvPr>
        </p:nvSpPr>
        <p:spPr>
          <a:xfrm>
            <a:off x="2638125" y="4197150"/>
            <a:ext cx="34794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https://www.youtube.com/watch?v=Q1YqgPAtzho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6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Is Light a Wave or a Particle?</a:t>
            </a:r>
            <a:endParaRPr/>
          </a:p>
        </p:txBody>
      </p:sp>
      <p:pic>
        <p:nvPicPr>
          <p:cNvPr id="137" name="Google Shape;13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0300" y="1356750"/>
            <a:ext cx="4668025" cy="270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/>
          <p:nvPr>
            <p:ph idx="1" type="body"/>
          </p:nvPr>
        </p:nvSpPr>
        <p:spPr>
          <a:xfrm>
            <a:off x="457200" y="937825"/>
            <a:ext cx="7116554" cy="3385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2200"/>
              <a:t>Watch the video a second time and answer the following questions. Use your notes from your </a:t>
            </a:r>
            <a:r>
              <a:rPr lang="en-US" sz="2200" u="sng"/>
              <a:t>I Notice / I Wonder </a:t>
            </a:r>
            <a:r>
              <a:rPr lang="en-US" sz="2200"/>
              <a:t>table.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200"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Which claims of the video support </a:t>
            </a:r>
            <a:r>
              <a:rPr lang="en-US" sz="2200" u="sng">
                <a:latin typeface="Calibri"/>
                <a:ea typeface="Calibri"/>
                <a:cs typeface="Calibri"/>
                <a:sym typeface="Calibri"/>
              </a:rPr>
              <a:t>light as a wave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as in Lesson 1?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Which claims of the video support </a:t>
            </a:r>
            <a:r>
              <a:rPr lang="en-US" sz="2200" u="sng">
                <a:latin typeface="Calibri"/>
                <a:ea typeface="Calibri"/>
                <a:cs typeface="Calibri"/>
                <a:sym typeface="Calibri"/>
              </a:rPr>
              <a:t>light as a particle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as in Lesson 2?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Which claims of the video are new?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 txBox="1"/>
          <p:nvPr>
            <p:ph type="title"/>
          </p:nvPr>
        </p:nvSpPr>
        <p:spPr>
          <a:xfrm>
            <a:off x="457200" y="183700"/>
            <a:ext cx="82296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Is Light a Wave or a Particle?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 txBox="1"/>
          <p:nvPr>
            <p:ph idx="1" type="body"/>
          </p:nvPr>
        </p:nvSpPr>
        <p:spPr>
          <a:xfrm>
            <a:off x="457200" y="715450"/>
            <a:ext cx="8229600" cy="4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/>
              <a:t>With your partner, open the PhET Wave Simulation: 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https://phet.colorado.edu/en/simulation/quantum-wave-interference</a:t>
            </a:r>
            <a:endParaRPr sz="2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/>
              <a:t>Click play on the simulation.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149" name="Google Shape;149;p8"/>
          <p:cNvSpPr txBox="1"/>
          <p:nvPr>
            <p:ph type="title"/>
          </p:nvPr>
        </p:nvSpPr>
        <p:spPr>
          <a:xfrm>
            <a:off x="457200" y="125675"/>
            <a:ext cx="82296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Quantum Wave Interference</a:t>
            </a:r>
            <a:endParaRPr/>
          </a:p>
        </p:txBody>
      </p:sp>
      <p:pic>
        <p:nvPicPr>
          <p:cNvPr id="150" name="Google Shape;15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5111" y="2082397"/>
            <a:ext cx="4884823" cy="2459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>
            <p:ph idx="1" type="body"/>
          </p:nvPr>
        </p:nvSpPr>
        <p:spPr>
          <a:xfrm>
            <a:off x="457200" y="831475"/>
            <a:ext cx="8229600" cy="3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/>
              <a:t>Click on the “RUN CHEERPJ BROWSER-COMPATIBLE VERSION” option.</a:t>
            </a:r>
            <a:endParaRPr sz="2200"/>
          </a:p>
        </p:txBody>
      </p:sp>
      <p:sp>
        <p:nvSpPr>
          <p:cNvPr id="156" name="Google Shape;156;p9"/>
          <p:cNvSpPr txBox="1"/>
          <p:nvPr>
            <p:ph type="title"/>
          </p:nvPr>
        </p:nvSpPr>
        <p:spPr>
          <a:xfrm>
            <a:off x="457200" y="164350"/>
            <a:ext cx="8229600" cy="599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Quantum Wave Interference</a:t>
            </a:r>
            <a:endParaRPr/>
          </a:p>
        </p:txBody>
      </p:sp>
      <p:pic>
        <p:nvPicPr>
          <p:cNvPr id="157" name="Google Shape;15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825" y="1288297"/>
            <a:ext cx="6134554" cy="273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/>
          <p:nvPr>
            <p:ph idx="1" type="body"/>
          </p:nvPr>
        </p:nvSpPr>
        <p:spPr>
          <a:xfrm>
            <a:off x="5771925" y="1320775"/>
            <a:ext cx="2610300" cy="21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059"/>
              <a:buFont typeface="Arial"/>
              <a:buNone/>
            </a:pPr>
            <a:r>
              <a:rPr lang="en-US" sz="2200"/>
              <a:t>Follow the instructions and answer the questions on the handout.</a:t>
            </a:r>
            <a:endParaRPr sz="2200"/>
          </a:p>
        </p:txBody>
      </p:sp>
      <p:sp>
        <p:nvSpPr>
          <p:cNvPr id="163" name="Google Shape;163;p10"/>
          <p:cNvSpPr txBox="1"/>
          <p:nvPr>
            <p:ph type="title"/>
          </p:nvPr>
        </p:nvSpPr>
        <p:spPr>
          <a:xfrm>
            <a:off x="457200" y="174025"/>
            <a:ext cx="82296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Quantum Wave Interference</a:t>
            </a:r>
            <a:endParaRPr/>
          </a:p>
        </p:txBody>
      </p:sp>
      <p:pic>
        <p:nvPicPr>
          <p:cNvPr id="164" name="Google Shape;16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625" y="865438"/>
            <a:ext cx="4534494" cy="3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 txBox="1"/>
          <p:nvPr>
            <p:ph idx="1" type="body"/>
          </p:nvPr>
        </p:nvSpPr>
        <p:spPr>
          <a:xfrm>
            <a:off x="457200" y="1309350"/>
            <a:ext cx="65613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Take five minutes to write out some of the key ideas covered in class.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Include a list of when an interference pattern will and will not form when using a double slit.</a:t>
            </a:r>
            <a:endParaRPr/>
          </a:p>
        </p:txBody>
      </p:sp>
      <p:sp>
        <p:nvSpPr>
          <p:cNvPr id="170" name="Google Shape;170;p11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/>
              <a:t>What Did I Learn Today?</a:t>
            </a:r>
            <a:endParaRPr/>
          </a:p>
        </p:txBody>
      </p:sp>
      <p:pic>
        <p:nvPicPr>
          <p:cNvPr id="171" name="Google Shape;17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1825" y="813422"/>
            <a:ext cx="1820700" cy="2441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"/>
          <p:cNvSpPr txBox="1"/>
          <p:nvPr>
            <p:ph idx="1" type="body"/>
          </p:nvPr>
        </p:nvSpPr>
        <p:spPr>
          <a:xfrm>
            <a:off x="457200" y="1280702"/>
            <a:ext cx="6861153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200"/>
              <a:t>In groups of two watch videos in the HIVE assigned to your group and take notes over the video content.</a:t>
            </a:r>
            <a:endParaRPr sz="2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200"/>
              <a:t>All groups with the same number will make a presentation over the videos watched and present it to the class.</a:t>
            </a:r>
            <a:endParaRPr sz="2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200"/>
              <a:t>Access videos at </a:t>
            </a:r>
            <a:r>
              <a:rPr b="1" lang="en-US" sz="2200">
                <a:solidFill>
                  <a:schemeClr val="accent6"/>
                </a:solidFill>
              </a:rPr>
              <a:t>https://k20.ou.edu/wt</a:t>
            </a:r>
            <a:endParaRPr b="1" sz="2200">
              <a:solidFill>
                <a:schemeClr val="accent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000"/>
          </a:p>
        </p:txBody>
      </p:sp>
      <p:sp>
        <p:nvSpPr>
          <p:cNvPr id="177" name="Google Shape;177;p12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What Does All Of This Mean?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 txBox="1"/>
          <p:nvPr>
            <p:ph idx="1" type="body"/>
          </p:nvPr>
        </p:nvSpPr>
        <p:spPr>
          <a:xfrm>
            <a:off x="457200" y="1188225"/>
            <a:ext cx="8229600" cy="3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PowerPoint Requirements: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6-8 Slides total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1 Screenshot Per Slide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Follow Guidelines for question prompts for each group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400"/>
          </a:p>
        </p:txBody>
      </p:sp>
      <p:sp>
        <p:nvSpPr>
          <p:cNvPr id="183" name="Google Shape;183;p13"/>
          <p:cNvSpPr txBox="1"/>
          <p:nvPr>
            <p:ph type="title"/>
          </p:nvPr>
        </p:nvSpPr>
        <p:spPr>
          <a:xfrm>
            <a:off x="457200" y="115525"/>
            <a:ext cx="82296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What Does All of This Mean?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"/>
          <p:cNvSpPr txBox="1"/>
          <p:nvPr>
            <p:ph idx="1" type="body"/>
          </p:nvPr>
        </p:nvSpPr>
        <p:spPr>
          <a:xfrm>
            <a:off x="409073" y="1004295"/>
            <a:ext cx="7730289" cy="34534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Create a 3-to-4-minute presentation. 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/>
              <a:t>Plan 30 seconds of explanation on each slide.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Each member must present at least one slide.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Allow a few minutes after presentation for questions and a chance for class to take notes and to sketch diagrams.</a:t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Take notes over presentations in the Note Catcher.</a:t>
            </a:r>
            <a:endParaRPr sz="2400"/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n-US" sz="2400"/>
              <a:t>Notes can be used to answer questions at the end of the lesson.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400"/>
          </a:p>
        </p:txBody>
      </p:sp>
      <p:sp>
        <p:nvSpPr>
          <p:cNvPr id="189" name="Google Shape;189;p14"/>
          <p:cNvSpPr txBox="1"/>
          <p:nvPr>
            <p:ph type="title"/>
          </p:nvPr>
        </p:nvSpPr>
        <p:spPr>
          <a:xfrm>
            <a:off x="457200" y="156775"/>
            <a:ext cx="82296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What Does All of this Mean?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"/>
          <p:cNvSpPr txBox="1"/>
          <p:nvPr>
            <p:ph idx="1" type="body"/>
          </p:nvPr>
        </p:nvSpPr>
        <p:spPr>
          <a:xfrm>
            <a:off x="457200" y="759375"/>
            <a:ext cx="6413100" cy="4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2200"/>
              <a:t>Click the play button.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/>
          </a:p>
        </p:txBody>
      </p:sp>
      <p:sp>
        <p:nvSpPr>
          <p:cNvPr id="195" name="Google Shape;195;p15"/>
          <p:cNvSpPr txBox="1"/>
          <p:nvPr>
            <p:ph type="title"/>
          </p:nvPr>
        </p:nvSpPr>
        <p:spPr>
          <a:xfrm>
            <a:off x="457200" y="57975"/>
            <a:ext cx="82296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Fourier Making Waves Simulation</a:t>
            </a:r>
            <a:endParaRPr/>
          </a:p>
        </p:txBody>
      </p:sp>
      <p:pic>
        <p:nvPicPr>
          <p:cNvPr id="196" name="Google Shape;19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7875" y="1277050"/>
            <a:ext cx="5344525" cy="33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"/>
          <p:cNvSpPr txBox="1"/>
          <p:nvPr>
            <p:ph idx="1" type="body"/>
          </p:nvPr>
        </p:nvSpPr>
        <p:spPr>
          <a:xfrm>
            <a:off x="362607" y="968200"/>
            <a:ext cx="4436416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3053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Click on “Discrete.”</a:t>
            </a:r>
            <a:endParaRPr sz="2000"/>
          </a:p>
          <a:p>
            <a:pPr indent="-36957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Drag the different amplitude bars in the top third of the simulation up or down. </a:t>
            </a:r>
            <a:endParaRPr/>
          </a:p>
          <a:p>
            <a:pPr indent="-36957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US" sz="1800"/>
              <a:t>Each amplitude bar that you move away from 0 amplitude adds another individual wave in the middle section of the simulation. </a:t>
            </a:r>
            <a:endParaRPr/>
          </a:p>
          <a:p>
            <a:pPr indent="-36957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US" sz="1800"/>
              <a:t>The bottom third of the simulation shows the superposition of all the waves together.</a:t>
            </a:r>
            <a:endParaRPr sz="1800"/>
          </a:p>
        </p:txBody>
      </p:sp>
      <p:sp>
        <p:nvSpPr>
          <p:cNvPr id="202" name="Google Shape;202;p16"/>
          <p:cNvSpPr txBox="1"/>
          <p:nvPr>
            <p:ph type="title"/>
          </p:nvPr>
        </p:nvSpPr>
        <p:spPr>
          <a:xfrm>
            <a:off x="457200" y="129275"/>
            <a:ext cx="8229600" cy="729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Fourier Making Waves</a:t>
            </a:r>
            <a:endParaRPr/>
          </a:p>
        </p:txBody>
      </p:sp>
      <p:pic>
        <p:nvPicPr>
          <p:cNvPr descr="A screenshot of a video game&#10;&#10;Description automatically generated" id="203" name="Google Shape;20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2984" y="712974"/>
            <a:ext cx="3922315" cy="212166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6"/>
          <p:cNvSpPr txBox="1"/>
          <p:nvPr/>
        </p:nvSpPr>
        <p:spPr>
          <a:xfrm>
            <a:off x="1873125" y="4103800"/>
            <a:ext cx="50610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"/>
          <p:cNvSpPr txBox="1"/>
          <p:nvPr>
            <p:ph idx="1" type="body"/>
          </p:nvPr>
        </p:nvSpPr>
        <p:spPr>
          <a:xfrm>
            <a:off x="601579" y="1348450"/>
            <a:ext cx="5829299" cy="739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/>
              <a:t>Hit “Wave Game” at the bottom of the screen.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</p:txBody>
      </p:sp>
      <p:sp>
        <p:nvSpPr>
          <p:cNvPr id="210" name="Google Shape;210;p17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Fourier Making Waves</a:t>
            </a:r>
            <a:endParaRPr/>
          </a:p>
        </p:txBody>
      </p:sp>
      <p:pic>
        <p:nvPicPr>
          <p:cNvPr descr="A screenshot of a computer&#10;&#10;Description automatically generated" id="211" name="Google Shape;21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368" y="2081464"/>
            <a:ext cx="4746457" cy="2616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"/>
          <p:cNvSpPr txBox="1"/>
          <p:nvPr>
            <p:ph idx="1" type="body"/>
          </p:nvPr>
        </p:nvSpPr>
        <p:spPr>
          <a:xfrm>
            <a:off x="457200" y="762025"/>
            <a:ext cx="4248900" cy="3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1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200"/>
              <a:t>Choose level 1 to start with and increase the difficulty as you succeed in matching each wave.</a:t>
            </a:r>
            <a:endParaRPr sz="2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200"/>
              <a:t>Spend 10 minutes leveling up on the game trying to match the waves by changing the individual amplitudes of additional waves.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400"/>
          </a:p>
        </p:txBody>
      </p:sp>
      <p:sp>
        <p:nvSpPr>
          <p:cNvPr id="217" name="Google Shape;217;p18"/>
          <p:cNvSpPr txBox="1"/>
          <p:nvPr>
            <p:ph type="title"/>
          </p:nvPr>
        </p:nvSpPr>
        <p:spPr>
          <a:xfrm>
            <a:off x="457200" y="115525"/>
            <a:ext cx="8229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Fourier Making Waves</a:t>
            </a:r>
            <a:endParaRPr/>
          </a:p>
        </p:txBody>
      </p:sp>
      <p:pic>
        <p:nvPicPr>
          <p:cNvPr descr="A screenshot of a game&#10;&#10;Description automatically generated" id="218" name="Google Shape;21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78550" y="560625"/>
            <a:ext cx="3514250" cy="267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"/>
          <p:cNvSpPr txBox="1"/>
          <p:nvPr>
            <p:ph idx="1" type="body"/>
          </p:nvPr>
        </p:nvSpPr>
        <p:spPr>
          <a:xfrm>
            <a:off x="457200" y="885675"/>
            <a:ext cx="4194000" cy="2500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200"/>
              <a:t>Go back to the first simulation by hitting “Discrete” at the bottom of the screen.</a:t>
            </a:r>
            <a:endParaRPr sz="2200"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200"/>
              <a:t>Follow the remaining instructions on the Fourier Making Waves Worksheet.</a:t>
            </a:r>
            <a:endParaRPr sz="2200"/>
          </a:p>
        </p:txBody>
      </p:sp>
      <p:sp>
        <p:nvSpPr>
          <p:cNvPr id="224" name="Google Shape;224;p19"/>
          <p:cNvSpPr txBox="1"/>
          <p:nvPr>
            <p:ph type="title"/>
          </p:nvPr>
        </p:nvSpPr>
        <p:spPr>
          <a:xfrm>
            <a:off x="457200" y="129275"/>
            <a:ext cx="82296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US"/>
              <a:t>Fourier Making Waves</a:t>
            </a:r>
            <a:endParaRPr/>
          </a:p>
        </p:txBody>
      </p:sp>
      <p:pic>
        <p:nvPicPr>
          <p:cNvPr descr="A screenshot of a computer&#10;&#10;Description automatically generated" id="225" name="Google Shape;22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9425" y="1088700"/>
            <a:ext cx="3956800" cy="21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"/>
          <p:cNvSpPr txBox="1"/>
          <p:nvPr>
            <p:ph idx="1" type="body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sz="2400"/>
              <a:t>On notebook paper, summarize the following:</a:t>
            </a:r>
            <a:endParaRPr sz="24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▪"/>
            </a:pPr>
            <a:r>
              <a:rPr lang="en-US"/>
              <a:t>Waves add together. How is it possible to create a wave pulse by adding a number of sine waves? </a:t>
            </a:r>
            <a:endParaRPr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400"/>
              <a:t>Trade with your neighbor and compare answers before turning in your paper.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231" name="Google Shape;231;p20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Addition of Waves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 txBox="1"/>
          <p:nvPr>
            <p:ph idx="1" type="body"/>
          </p:nvPr>
        </p:nvSpPr>
        <p:spPr>
          <a:xfrm>
            <a:off x="457199" y="793691"/>
            <a:ext cx="4735961" cy="3910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AutoNum type="arabicPeriod"/>
            </a:pPr>
            <a:r>
              <a:rPr lang="en-US" sz="2200"/>
              <a:t>Imagine that electrons are being shot through a double slit as shown in the top image and the result is being shown on the screen. </a:t>
            </a:r>
            <a:endParaRPr sz="2200"/>
          </a:p>
          <a:p>
            <a:pPr indent="-342900" lvl="1" marL="800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US" sz="1800"/>
              <a:t>Explain why this result is counterintuitive to what was expected.</a:t>
            </a:r>
            <a:endParaRPr/>
          </a:p>
          <a:p>
            <a:pPr indent="-342900" lvl="1" marL="800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US" sz="1800"/>
              <a:t>How did this result force scientists to view the situation more like the image on the bottom?</a:t>
            </a:r>
            <a:endParaRPr/>
          </a:p>
        </p:txBody>
      </p:sp>
      <p:sp>
        <p:nvSpPr>
          <p:cNvPr id="237" name="Google Shape;237;p21"/>
          <p:cNvSpPr txBox="1"/>
          <p:nvPr>
            <p:ph type="title"/>
          </p:nvPr>
        </p:nvSpPr>
        <p:spPr>
          <a:xfrm>
            <a:off x="608549" y="274577"/>
            <a:ext cx="2967070" cy="564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Exit Ticket</a:t>
            </a:r>
            <a:endParaRPr/>
          </a:p>
        </p:txBody>
      </p:sp>
      <p:pic>
        <p:nvPicPr>
          <p:cNvPr id="238" name="Google Shape;23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3757" y="615496"/>
            <a:ext cx="1975769" cy="1529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78905" y="2269838"/>
            <a:ext cx="2821862" cy="1429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2"/>
          <p:cNvSpPr txBox="1"/>
          <p:nvPr>
            <p:ph idx="1" type="body"/>
          </p:nvPr>
        </p:nvSpPr>
        <p:spPr>
          <a:xfrm>
            <a:off x="570712" y="1309352"/>
            <a:ext cx="7018808" cy="2061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 startAt="2"/>
            </a:pPr>
            <a:r>
              <a:rPr lang="en-US" sz="2200"/>
              <a:t>According to De Broglie Wavelength (</a:t>
            </a:r>
            <a:r>
              <a:rPr lang="en-US" sz="2200">
                <a:latin typeface="Cambria Math"/>
                <a:ea typeface="Cambria Math"/>
                <a:cs typeface="Cambria Math"/>
                <a:sym typeface="Cambria Math"/>
              </a:rPr>
              <a:t>𝜆</a:t>
            </a:r>
            <a:r>
              <a:rPr lang="en-US" sz="2200"/>
              <a:t> = h / p ), why do we not see the wave nature of objects such as a person?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245" name="Google Shape;245;p22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Exit Ticket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"/>
          <p:cNvSpPr txBox="1"/>
          <p:nvPr>
            <p:ph idx="1" type="body"/>
          </p:nvPr>
        </p:nvSpPr>
        <p:spPr>
          <a:xfrm>
            <a:off x="457200" y="1309352"/>
            <a:ext cx="6022428" cy="3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 startAt="3"/>
            </a:pPr>
            <a:r>
              <a:rPr lang="en-US" sz="2200"/>
              <a:t>Heisenberg’s Uncertainty Principle: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200"/>
          </a:p>
          <a:p>
            <a:pPr indent="-457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-US" sz="1800"/>
              <a:t>Explain what each variable on the left side of the equation means.</a:t>
            </a:r>
            <a:endParaRPr/>
          </a:p>
          <a:p>
            <a:pPr indent="-457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lphaLcPeriod"/>
            </a:pPr>
            <a:r>
              <a:rPr lang="en-US" sz="1800"/>
              <a:t>Why do we not notice the effect of the Heisenberg Uncertainty on objects like a soccer ball?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251" name="Google Shape;251;p23"/>
          <p:cNvSpPr txBox="1"/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Exit Ticket</a:t>
            </a:r>
            <a:endParaRPr/>
          </a:p>
        </p:txBody>
      </p:sp>
      <p:pic>
        <p:nvPicPr>
          <p:cNvPr id="252" name="Google Shape;2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5280" y="1870086"/>
            <a:ext cx="2724150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4"/>
          <p:cNvSpPr txBox="1"/>
          <p:nvPr>
            <p:ph idx="1" type="body"/>
          </p:nvPr>
        </p:nvSpPr>
        <p:spPr>
          <a:xfrm>
            <a:off x="466657" y="1180073"/>
            <a:ext cx="8371703" cy="3526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 startAt="4"/>
            </a:pPr>
            <a:r>
              <a:rPr lang="en-US" sz="2200"/>
              <a:t>One way of observing a small particle is to shoot a high energy photon at it. This will give the particle a big kick. 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/>
          </a:p>
          <a:p>
            <a:pPr indent="-457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lphaLcPeriod"/>
            </a:pPr>
            <a:r>
              <a:rPr lang="en-US" sz="1600"/>
              <a:t>Watch the video clip from  the video, “What is the Heisenberg Uncertainty Principle: Explained in Simple Words:” 1:15-2:15. </a:t>
            </a:r>
            <a:endParaRPr/>
          </a:p>
          <a:p>
            <a:pPr indent="-457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lphaLcPeriod"/>
            </a:pPr>
            <a:r>
              <a:rPr lang="en-US" sz="1600"/>
              <a:t>Is the act of measuring a particle’s position or momentum altering the particle’s position or momentum the reason for the uncertainty in Heisenberg’s Uncertainty Principle?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https://www.youtube.com/watch?v=m7gXgHgQGhw&amp;t=3s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258" name="Google Shape;258;p24"/>
          <p:cNvSpPr txBox="1"/>
          <p:nvPr>
            <p:ph type="title"/>
          </p:nvPr>
        </p:nvSpPr>
        <p:spPr>
          <a:xfrm>
            <a:off x="466657" y="23472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Exit Ticket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5"/>
          <p:cNvSpPr txBox="1"/>
          <p:nvPr>
            <p:ph idx="1" type="body"/>
          </p:nvPr>
        </p:nvSpPr>
        <p:spPr>
          <a:xfrm>
            <a:off x="457200" y="885675"/>
            <a:ext cx="8229600" cy="3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AutoNum type="arabicPeriod" startAt="5"/>
            </a:pPr>
            <a:r>
              <a:rPr lang="en-US" sz="2200"/>
              <a:t>How does adding all of the waves on the left to create the wave pulse on the right fit with Heisenberg’s Uncertainty Principle?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  <p:sp>
        <p:nvSpPr>
          <p:cNvPr id="264" name="Google Shape;264;p25"/>
          <p:cNvSpPr txBox="1"/>
          <p:nvPr>
            <p:ph type="title"/>
          </p:nvPr>
        </p:nvSpPr>
        <p:spPr>
          <a:xfrm>
            <a:off x="457200" y="143025"/>
            <a:ext cx="82296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Exit Ticket</a:t>
            </a:r>
            <a:endParaRPr/>
          </a:p>
        </p:txBody>
      </p:sp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5026" y="1877528"/>
            <a:ext cx="5494532" cy="277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Halstied, Laura E.</dc:creator>
</cp:coreProperties>
</file>