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6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75" r:id="rId7"/>
    <p:sldId id="315" r:id="rId8"/>
    <p:sldId id="318" r:id="rId9"/>
    <p:sldId id="317" r:id="rId10"/>
    <p:sldId id="320" r:id="rId11"/>
    <p:sldId id="321" r:id="rId12"/>
    <p:sldId id="322" r:id="rId13"/>
    <p:sldId id="340" r:id="rId14"/>
    <p:sldId id="324" r:id="rId15"/>
    <p:sldId id="325" r:id="rId16"/>
    <p:sldId id="327" r:id="rId17"/>
    <p:sldId id="341" r:id="rId18"/>
    <p:sldId id="342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6" roundtripDataSignature="AMtx7mgy5K3vbtGnfKGzhs4UPKkFTnUf0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737" autoAdjust="0"/>
    <p:restoredTop sz="93138" autoAdjust="0"/>
  </p:normalViewPr>
  <p:slideViewPr>
    <p:cSldViewPr snapToGrid="0">
      <p:cViewPr varScale="1">
        <p:scale>
          <a:sx n="106" d="100"/>
          <a:sy n="106" d="100"/>
        </p:scale>
        <p:origin x="84" y="15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6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66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6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5e152df6a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5e152df6a8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5245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5e152df6a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5e152df6a8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3765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5e152df6a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5e152df6a8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4106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5e152df6a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5e152df6a8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90584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5e152df6a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5e152df6a8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45703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5e152df6a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5e152df6a8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31493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5e152df6a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5e152df6a8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3764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5e152df6a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5e152df6a8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5e152df6a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5e152df6a8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0286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5e152df6a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5e152df6a8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5760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5e152df6a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5e152df6a8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2111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5e152df6a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5e152df6a8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9807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4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1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55" name="Google Shape;55;p41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4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2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60" name="Google Shape;60;p42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3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Google Shape;63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4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3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66" name="Google Shape;66;p43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67" name="Google Shape;67;p43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4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4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5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5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5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7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37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7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37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8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8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3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39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3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4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5e152df6a8_0_30"/>
          <p:cNvSpPr txBox="1">
            <a:spLocks noGrp="1"/>
          </p:cNvSpPr>
          <p:nvPr>
            <p:ph type="body" idx="1"/>
          </p:nvPr>
        </p:nvSpPr>
        <p:spPr>
          <a:xfrm>
            <a:off x="3158048" y="1309352"/>
            <a:ext cx="5528752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Do we have any competitors?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are the selling prices of our competitors or of those with similar products?</a:t>
            </a:r>
            <a:endParaRPr dirty="0"/>
          </a:p>
        </p:txBody>
      </p:sp>
      <p:sp>
        <p:nvSpPr>
          <p:cNvPr id="218" name="Google Shape;218;g25e152df6a8_0_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Market Analysis</a:t>
            </a:r>
            <a:endParaRPr dirty="0"/>
          </a:p>
        </p:txBody>
      </p:sp>
      <p:pic>
        <p:nvPicPr>
          <p:cNvPr id="4" name="Google Shape;219;g25e152df6a8_0_30">
            <a:extLst>
              <a:ext uri="{FF2B5EF4-FFF2-40B4-BE49-F238E27FC236}">
                <a16:creationId xmlns:a16="http://schemas.microsoft.com/office/drawing/2014/main" id="{83BBAA5B-B526-E9E3-391A-636F5B4128F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161639"/>
            <a:ext cx="2257153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8515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5e152df6a8_0_30"/>
          <p:cNvSpPr txBox="1">
            <a:spLocks noGrp="1"/>
          </p:cNvSpPr>
          <p:nvPr>
            <p:ph type="body" idx="1"/>
          </p:nvPr>
        </p:nvSpPr>
        <p:spPr>
          <a:xfrm>
            <a:off x="3158048" y="1309352"/>
            <a:ext cx="5528752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Who is your </a:t>
            </a:r>
            <a:r>
              <a:rPr lang="en-US" b="1" dirty="0">
                <a:solidFill>
                  <a:schemeClr val="accent4"/>
                </a:solidFill>
              </a:rPr>
              <a:t>target audience</a:t>
            </a:r>
            <a:r>
              <a:rPr lang="en-US" dirty="0"/>
              <a:t>?</a:t>
            </a:r>
          </a:p>
          <a:p>
            <a:pPr lvl="1">
              <a:lnSpc>
                <a:spcPct val="90000"/>
              </a:lnSpc>
            </a:pPr>
            <a:r>
              <a:rPr lang="en-US" sz="1900" dirty="0">
                <a:solidFill>
                  <a:schemeClr val="tx1"/>
                </a:solidFill>
              </a:rPr>
              <a:t>A </a:t>
            </a:r>
            <a:r>
              <a:rPr lang="en-US" sz="1900" b="1" dirty="0">
                <a:solidFill>
                  <a:schemeClr val="accent4"/>
                </a:solidFill>
              </a:rPr>
              <a:t>target audience</a:t>
            </a:r>
            <a:r>
              <a:rPr lang="en-US" sz="1900" dirty="0">
                <a:solidFill>
                  <a:schemeClr val="tx1"/>
                </a:solidFill>
              </a:rPr>
              <a:t> is the group you anticipate buying your product/service.</a:t>
            </a:r>
          </a:p>
          <a:p>
            <a:pPr lvl="1">
              <a:lnSpc>
                <a:spcPct val="90000"/>
              </a:lnSpc>
            </a:pPr>
            <a:r>
              <a:rPr lang="en-US" sz="1900" dirty="0">
                <a:solidFill>
                  <a:schemeClr val="tx1"/>
                </a:solidFill>
              </a:rPr>
              <a:t>Examples: parents, </a:t>
            </a:r>
            <a:r>
              <a:rPr lang="en-US" sz="1900" dirty="0" err="1">
                <a:solidFill>
                  <a:schemeClr val="tx1"/>
                </a:solidFill>
              </a:rPr>
              <a:t>OKC</a:t>
            </a:r>
            <a:r>
              <a:rPr lang="en-US" sz="1900" dirty="0">
                <a:solidFill>
                  <a:schemeClr val="tx1"/>
                </a:solidFill>
              </a:rPr>
              <a:t> residents, etc.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How do you plan to promote or advertise your product or service?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How are you going to make sure that your product or service sells?</a:t>
            </a:r>
            <a:endParaRPr dirty="0"/>
          </a:p>
        </p:txBody>
      </p:sp>
      <p:sp>
        <p:nvSpPr>
          <p:cNvPr id="218" name="Google Shape;218;g25e152df6a8_0_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Marketing Strategy</a:t>
            </a:r>
            <a:endParaRPr dirty="0"/>
          </a:p>
        </p:txBody>
      </p:sp>
      <p:pic>
        <p:nvPicPr>
          <p:cNvPr id="4" name="Google Shape;219;g25e152df6a8_0_30">
            <a:extLst>
              <a:ext uri="{FF2B5EF4-FFF2-40B4-BE49-F238E27FC236}">
                <a16:creationId xmlns:a16="http://schemas.microsoft.com/office/drawing/2014/main" id="{83BBAA5B-B526-E9E3-391A-636F5B4128F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161639"/>
            <a:ext cx="2257153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1259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736790-A0E6-4C9C-5906-97C26524F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58048" y="1309352"/>
            <a:ext cx="5528752" cy="343409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What does it cost for your business to operate? </a:t>
            </a:r>
          </a:p>
          <a:p>
            <a:r>
              <a:rPr lang="en-US" dirty="0"/>
              <a:t>It’s the total of </a:t>
            </a:r>
            <a:r>
              <a:rPr lang="en-US" b="1" dirty="0">
                <a:solidFill>
                  <a:schemeClr val="accent4"/>
                </a:solidFill>
              </a:rPr>
              <a:t>fixed</a:t>
            </a:r>
            <a:r>
              <a:rPr lang="en-US" dirty="0"/>
              <a:t> &amp; </a:t>
            </a:r>
            <a:r>
              <a:rPr lang="en-US" b="1" dirty="0">
                <a:solidFill>
                  <a:schemeClr val="accent4"/>
                </a:solidFill>
              </a:rPr>
              <a:t>variable costs</a:t>
            </a:r>
            <a:r>
              <a:rPr lang="en-US" dirty="0"/>
              <a:t>.</a:t>
            </a:r>
          </a:p>
          <a:p>
            <a:pPr lvl="1"/>
            <a:r>
              <a:rPr lang="en-US" b="1" dirty="0">
                <a:solidFill>
                  <a:schemeClr val="accent4"/>
                </a:solidFill>
              </a:rPr>
              <a:t>Fixed costs</a:t>
            </a:r>
            <a:r>
              <a:rPr lang="en-US" dirty="0"/>
              <a:t> are expenses that are not dependent on how many items you sell.</a:t>
            </a:r>
          </a:p>
          <a:p>
            <a:pPr lvl="2"/>
            <a:r>
              <a:rPr lang="en-US" dirty="0"/>
              <a:t>Examples: property, insurance, etc.</a:t>
            </a:r>
          </a:p>
          <a:p>
            <a:pPr lvl="1"/>
            <a:r>
              <a:rPr lang="en-US" b="1" dirty="0">
                <a:solidFill>
                  <a:schemeClr val="accent4"/>
                </a:solidFill>
              </a:rPr>
              <a:t>Variable costs</a:t>
            </a:r>
            <a:r>
              <a:rPr lang="en-US" dirty="0"/>
              <a:t> depend on the number of items you sell.</a:t>
            </a:r>
          </a:p>
          <a:p>
            <a:pPr lvl="2"/>
            <a:r>
              <a:rPr lang="en-US" dirty="0"/>
              <a:t>Example: How many sandwiches you sell determines how much money you</a:t>
            </a:r>
            <a:br>
              <a:rPr lang="en-US" dirty="0"/>
            </a:br>
            <a:r>
              <a:rPr lang="en-US" dirty="0"/>
              <a:t>spend on sandwich supplies.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1914C2-291E-D1BE-722D-9E08CA663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 Plan</a:t>
            </a:r>
          </a:p>
        </p:txBody>
      </p:sp>
      <p:pic>
        <p:nvPicPr>
          <p:cNvPr id="4" name="Google Shape;150;g226a6ccce6a_0_20">
            <a:extLst>
              <a:ext uri="{FF2B5EF4-FFF2-40B4-BE49-F238E27FC236}">
                <a16:creationId xmlns:a16="http://schemas.microsoft.com/office/drawing/2014/main" id="{5DA363AB-3DBC-D971-367B-AB2D39A6E54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200" y="1161639"/>
            <a:ext cx="2469221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141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52;g24f0ce045ab_0_43">
            <a:extLst>
              <a:ext uri="{FF2B5EF4-FFF2-40B4-BE49-F238E27FC236}">
                <a16:creationId xmlns:a16="http://schemas.microsoft.com/office/drawing/2014/main" id="{773E5499-ED0A-3F6D-3B9D-C4E4C0D002B5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161639"/>
            <a:ext cx="2700848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25e152df6a8_0_30"/>
          <p:cNvSpPr txBox="1">
            <a:spLocks noGrp="1"/>
          </p:cNvSpPr>
          <p:nvPr>
            <p:ph type="body" idx="1"/>
          </p:nvPr>
        </p:nvSpPr>
        <p:spPr>
          <a:xfrm>
            <a:off x="3158048" y="1309352"/>
            <a:ext cx="5528752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" indent="0">
              <a:spcBef>
                <a:spcPts val="0"/>
              </a:spcBef>
              <a:buNone/>
            </a:pPr>
            <a:r>
              <a:rPr lang="en-US" i="1" dirty="0"/>
              <a:t>If you want a business to be successful, then you need to understand the financial side.</a:t>
            </a:r>
          </a:p>
          <a:p>
            <a:pPr>
              <a:spcBef>
                <a:spcPts val="0"/>
              </a:spcBef>
            </a:pPr>
            <a:r>
              <a:rPr lang="en-US" dirty="0"/>
              <a:t>Are you going to make or lose money?</a:t>
            </a:r>
          </a:p>
          <a:p>
            <a:pPr>
              <a:spcBef>
                <a:spcPts val="0"/>
              </a:spcBef>
            </a:pPr>
            <a:r>
              <a:rPr lang="en-US" dirty="0"/>
              <a:t>How many items do you need to sell to cover all of your expenses?</a:t>
            </a:r>
          </a:p>
        </p:txBody>
      </p:sp>
      <p:sp>
        <p:nvSpPr>
          <p:cNvPr id="218" name="Google Shape;218;g25e152df6a8_0_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Financial Plan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92625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5e152df6a8_0_3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b="1" dirty="0">
                <a:solidFill>
                  <a:schemeClr val="accent4"/>
                </a:solidFill>
              </a:rPr>
              <a:t>Profit</a:t>
            </a:r>
            <a:r>
              <a:rPr lang="en-US" dirty="0"/>
              <a:t> is the difference between your revenue and your expenses.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endParaRPr lang="en-US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endParaRPr lang="en-US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Your </a:t>
            </a:r>
            <a:r>
              <a:rPr lang="en-US" b="1" dirty="0">
                <a:solidFill>
                  <a:schemeClr val="accent4"/>
                </a:solidFill>
              </a:rPr>
              <a:t>revenue</a:t>
            </a:r>
            <a:r>
              <a:rPr lang="en-US" dirty="0"/>
              <a:t> is the amount of money your company brings in from selling </a:t>
            </a:r>
            <a:r>
              <a:rPr lang="en-US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lang="en-US" dirty="0"/>
              <a:t> items, where </a:t>
            </a:r>
            <a:r>
              <a:rPr lang="en-US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lang="en-US" dirty="0"/>
              <a:t> is the number of items.</a:t>
            </a:r>
          </a:p>
        </p:txBody>
      </p:sp>
      <p:sp>
        <p:nvSpPr>
          <p:cNvPr id="218" name="Google Shape;218;g25e152df6a8_0_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Profit and Revenue</a:t>
            </a:r>
            <a:endParaRPr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ED31C9B-EA67-A2D7-7B9D-D50E57C5DC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3955" y="2031415"/>
          <a:ext cx="4584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584600" imgH="469800" progId="Equation.DSMT4">
                  <p:embed/>
                </p:oleObj>
              </mc:Choice>
              <mc:Fallback>
                <p:oleObj name="Equation" r:id="rId3" imgW="4584600" imgH="4698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0ED31C9B-EA67-A2D7-7B9D-D50E57C5DC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63955" y="2031415"/>
                        <a:ext cx="45847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ADB7885-23FF-D621-8C7E-7DB8EE4832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89355" y="3883753"/>
          <a:ext cx="45339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533840" imgH="952200" progId="Equation.DSMT4">
                  <p:embed/>
                </p:oleObj>
              </mc:Choice>
              <mc:Fallback>
                <p:oleObj name="Equation" r:id="rId5" imgW="4533840" imgH="9522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5ADB7885-23FF-D621-8C7E-7DB8EE4832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89355" y="3883753"/>
                        <a:ext cx="4533900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3748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5e152df6a8_0_3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Your </a:t>
            </a:r>
            <a:r>
              <a:rPr lang="en-US" b="1" dirty="0">
                <a:solidFill>
                  <a:schemeClr val="accent4"/>
                </a:solidFill>
              </a:rPr>
              <a:t>expenses</a:t>
            </a:r>
            <a:r>
              <a:rPr lang="en-US" dirty="0"/>
              <a:t> are the sum of your fixed costs and variable costs.</a:t>
            </a:r>
          </a:p>
        </p:txBody>
      </p:sp>
      <p:sp>
        <p:nvSpPr>
          <p:cNvPr id="218" name="Google Shape;218;g25e152df6a8_0_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Profit and Expenses</a:t>
            </a:r>
            <a:endParaRPr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ADB7885-23FF-D621-8C7E-7DB8EE4832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66850" y="2317238"/>
          <a:ext cx="6210300" cy="199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210000" imgH="1993680" progId="Equation.DSMT4">
                  <p:embed/>
                </p:oleObj>
              </mc:Choice>
              <mc:Fallback>
                <p:oleObj name="Equation" r:id="rId3" imgW="6210000" imgH="19936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5ADB7885-23FF-D621-8C7E-7DB8EE4832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66850" y="2317238"/>
                        <a:ext cx="6210300" cy="199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5950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5e152df6a8_0_3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 </a:t>
            </a:r>
          </a:p>
        </p:txBody>
      </p:sp>
      <p:sp>
        <p:nvSpPr>
          <p:cNvPr id="218" name="Google Shape;218;g25e152df6a8_0_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Profit and Math Modeling</a:t>
            </a:r>
            <a:endParaRPr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ED31C9B-EA67-A2D7-7B9D-D50E57C5DC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84238" y="1393825"/>
          <a:ext cx="7747000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746840" imgH="1841400" progId="Equation.DSMT4">
                  <p:embed/>
                </p:oleObj>
              </mc:Choice>
              <mc:Fallback>
                <p:oleObj name="Equation" r:id="rId3" imgW="7746840" imgH="18414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0ED31C9B-EA67-A2D7-7B9D-D50E57C5DC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4238" y="1393825"/>
                        <a:ext cx="7747000" cy="184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0512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5e152df6a8_0_3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The </a:t>
            </a:r>
            <a:r>
              <a:rPr lang="en-US" b="1" dirty="0">
                <a:solidFill>
                  <a:schemeClr val="accent4"/>
                </a:solidFill>
              </a:rPr>
              <a:t>break-even point</a:t>
            </a:r>
            <a:r>
              <a:rPr lang="en-US" dirty="0"/>
              <a:t> is the number of items you need to sell to cover all of your expenses.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do you think that means for our profit equation?</a:t>
            </a:r>
            <a:endParaRPr dirty="0"/>
          </a:p>
        </p:txBody>
      </p:sp>
      <p:sp>
        <p:nvSpPr>
          <p:cNvPr id="218" name="Google Shape;218;g25e152df6a8_0_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Profit and Breaking Even</a:t>
            </a:r>
            <a:endParaRPr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197431F-00AA-73AB-EE2F-299322A502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79650" y="2791452"/>
          <a:ext cx="4584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584600" imgH="469800" progId="Equation.DSMT4">
                  <p:embed/>
                </p:oleObj>
              </mc:Choice>
              <mc:Fallback>
                <p:oleObj name="Equation" r:id="rId3" imgW="4584600" imgH="4698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4197431F-00AA-73AB-EE2F-299322A502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79650" y="2791452"/>
                        <a:ext cx="45847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225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Watch Out for Sharks!</a:t>
            </a:r>
            <a:endParaRPr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Lesson Vocabulary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What is necessary to develop a business plan?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530351" y="2028497"/>
            <a:ext cx="8430769" cy="2343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Noto Sans Symbols"/>
              <a:buChar char="●"/>
            </a:pPr>
            <a:r>
              <a:rPr lang="en-US" dirty="0"/>
              <a:t>Use elements of a business plan to create a business pitch.</a:t>
            </a:r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Noto Sans Symbols"/>
              <a:buChar char="●"/>
            </a:pPr>
            <a:r>
              <a:rPr lang="en-US" sz="2800"/>
              <a:t>Use mathematical models to represent real-world, business-plan scenarios.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5e152df6a8_0_3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Business Description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Product/Service Description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Market Analysis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Marketing Strategy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Operations Plan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Financial Plan</a:t>
            </a:r>
            <a:endParaRPr dirty="0"/>
          </a:p>
        </p:txBody>
      </p:sp>
      <p:sp>
        <p:nvSpPr>
          <p:cNvPr id="218" name="Google Shape;218;g25e152df6a8_0_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Essential Components of a Business Plan</a:t>
            </a:r>
            <a:endParaRPr dirty="0"/>
          </a:p>
        </p:txBody>
      </p:sp>
      <p:pic>
        <p:nvPicPr>
          <p:cNvPr id="219" name="Google Shape;219;g25e152df6a8_0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735553" y="1634450"/>
            <a:ext cx="2139799" cy="260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57;g226a456b53d_1_10">
            <a:extLst>
              <a:ext uri="{FF2B5EF4-FFF2-40B4-BE49-F238E27FC236}">
                <a16:creationId xmlns:a16="http://schemas.microsoft.com/office/drawing/2014/main" id="{B38ECECC-3B22-4F0D-4F61-DC563A9ADAB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161639"/>
            <a:ext cx="2402399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25e152df6a8_0_30"/>
          <p:cNvSpPr txBox="1">
            <a:spLocks noGrp="1"/>
          </p:cNvSpPr>
          <p:nvPr>
            <p:ph type="body" idx="1"/>
          </p:nvPr>
        </p:nvSpPr>
        <p:spPr>
          <a:xfrm>
            <a:off x="3158048" y="1309352"/>
            <a:ext cx="5528752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is your company name?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Where will your business be located?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How many employees are you going to have?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problem are you trying to solve?</a:t>
            </a:r>
            <a:endParaRPr dirty="0"/>
          </a:p>
        </p:txBody>
      </p:sp>
      <p:sp>
        <p:nvSpPr>
          <p:cNvPr id="218" name="Google Shape;218;g25e152df6a8_0_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Business Description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0855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57;g226a456b53d_1_10">
            <a:extLst>
              <a:ext uri="{FF2B5EF4-FFF2-40B4-BE49-F238E27FC236}">
                <a16:creationId xmlns:a16="http://schemas.microsoft.com/office/drawing/2014/main" id="{B38ECECC-3B22-4F0D-4F61-DC563A9ADAB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161639"/>
            <a:ext cx="2402399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25e152df6a8_0_30"/>
          <p:cNvSpPr txBox="1">
            <a:spLocks noGrp="1"/>
          </p:cNvSpPr>
          <p:nvPr>
            <p:ph type="body" idx="1"/>
          </p:nvPr>
        </p:nvSpPr>
        <p:spPr>
          <a:xfrm>
            <a:off x="3158048" y="1309352"/>
            <a:ext cx="5528752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is the name of your product or service?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How is your product or service different from your competitors?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is your </a:t>
            </a:r>
            <a:r>
              <a:rPr lang="en-US" b="1" dirty="0">
                <a:solidFill>
                  <a:schemeClr val="accent4"/>
                </a:solidFill>
              </a:rPr>
              <a:t>selling price</a:t>
            </a:r>
            <a:r>
              <a:rPr lang="en-US" dirty="0"/>
              <a:t>?</a:t>
            </a:r>
            <a:endParaRPr dirty="0"/>
          </a:p>
        </p:txBody>
      </p:sp>
      <p:sp>
        <p:nvSpPr>
          <p:cNvPr id="218" name="Google Shape;218;g25e152df6a8_0_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Product/Service Description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8683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5e152df6a8_0_3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The </a:t>
            </a:r>
            <a:r>
              <a:rPr lang="en-US" b="1" dirty="0">
                <a:solidFill>
                  <a:schemeClr val="accent4"/>
                </a:solidFill>
              </a:rPr>
              <a:t>selling price</a:t>
            </a:r>
            <a:r>
              <a:rPr lang="en-US" dirty="0"/>
              <a:t> is the amount a customer will pay you for your product or service.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The </a:t>
            </a:r>
            <a:r>
              <a:rPr lang="en-US" b="1" dirty="0">
                <a:solidFill>
                  <a:schemeClr val="accent4"/>
                </a:solidFill>
              </a:rPr>
              <a:t>markup</a:t>
            </a:r>
            <a:r>
              <a:rPr lang="en-US" dirty="0"/>
              <a:t> of a product is the difference between the selling price and the cost of making the product.</a:t>
            </a:r>
          </a:p>
          <a:p>
            <a:pPr lvl="1" indent="-393700">
              <a:spcBef>
                <a:spcPts val="0"/>
              </a:spcBef>
              <a:buSzPts val="2600"/>
            </a:pPr>
            <a:r>
              <a:rPr lang="en-US" dirty="0"/>
              <a:t>For example, if you spend $5 on the supplies to create 1 delicious sandwich, and you sell the 1 sandwich for $8, then the markup is $3.</a:t>
            </a:r>
            <a:endParaRPr dirty="0"/>
          </a:p>
        </p:txBody>
      </p:sp>
      <p:sp>
        <p:nvSpPr>
          <p:cNvPr id="218" name="Google Shape;218;g25e152df6a8_0_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Selling Price and Markup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5135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5e152df6a8_0_3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We can create mathematical models to represent relationships between variables.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b="1" dirty="0">
                <a:solidFill>
                  <a:schemeClr val="accent2"/>
                </a:solidFill>
              </a:rPr>
              <a:t>Verbal Model: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endParaRPr lang="en-US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endParaRPr lang="en-US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accent2"/>
                </a:solidFill>
              </a:rPr>
              <a:t>Algebraic Model: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Solve or Evaluate: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endParaRPr dirty="0"/>
          </a:p>
        </p:txBody>
      </p:sp>
      <p:sp>
        <p:nvSpPr>
          <p:cNvPr id="218" name="Google Shape;218;g25e152df6a8_0_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Verbal Model to Algebraic Model</a:t>
            </a:r>
            <a:endParaRPr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B97D703-75CB-D6A9-A464-11BB77676F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28750" y="2571750"/>
          <a:ext cx="46609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660560" imgH="952200" progId="Equation.DSMT4">
                  <p:embed/>
                </p:oleObj>
              </mc:Choice>
              <mc:Fallback>
                <p:oleObj name="Equation" r:id="rId3" imgW="4660560" imgH="9522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2B97D703-75CB-D6A9-A464-11BB77676F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8750" y="2571750"/>
                        <a:ext cx="4660900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C5CD602-9523-9DA9-A6DF-D8A7DB0AC4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63843" y="3828049"/>
          <a:ext cx="11938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93760" imgH="215640" progId="Equation.DSMT4">
                  <p:embed/>
                </p:oleObj>
              </mc:Choice>
              <mc:Fallback>
                <p:oleObj name="Equation" r:id="rId5" imgW="1193760" imgH="2156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2C5CD602-9523-9DA9-A6DF-D8A7DB0AC4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63843" y="3828049"/>
                        <a:ext cx="11938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ECF2CD6-B0C3-1FBD-6D01-B71C63B09B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82893" y="4112798"/>
          <a:ext cx="2349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349360" imgH="469800" progId="Equation.DSMT4">
                  <p:embed/>
                </p:oleObj>
              </mc:Choice>
              <mc:Fallback>
                <p:oleObj name="Equation" r:id="rId7" imgW="2349360" imgH="469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ECF2CD6-B0C3-1FBD-6D01-B71C63B09B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82893" y="4112798"/>
                        <a:ext cx="23495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6594218"/>
      </p:ext>
    </p:extLst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5024</TotalTime>
  <Words>517</Words>
  <Application>Microsoft Office PowerPoint</Application>
  <PresentationFormat>On-screen Show (16:9)</PresentationFormat>
  <Paragraphs>67</Paragraphs>
  <Slides>17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Noto Sans Symbols</vt:lpstr>
      <vt:lpstr>Times New Roman</vt:lpstr>
      <vt:lpstr>LEARN theme</vt:lpstr>
      <vt:lpstr>LEARN theme</vt:lpstr>
      <vt:lpstr>Equation</vt:lpstr>
      <vt:lpstr>PowerPoint Presentation</vt:lpstr>
      <vt:lpstr>Watch Out for Sharks!</vt:lpstr>
      <vt:lpstr>Essential Question</vt:lpstr>
      <vt:lpstr>Lesson Objectives</vt:lpstr>
      <vt:lpstr>Essential Components of a Business Plan</vt:lpstr>
      <vt:lpstr>Business Description</vt:lpstr>
      <vt:lpstr>Product/Service Description</vt:lpstr>
      <vt:lpstr>Selling Price and Markup</vt:lpstr>
      <vt:lpstr>Verbal Model to Algebraic Model</vt:lpstr>
      <vt:lpstr>Market Analysis</vt:lpstr>
      <vt:lpstr>Marketing Strategy</vt:lpstr>
      <vt:lpstr>Operations Plan</vt:lpstr>
      <vt:lpstr>Financial Plan</vt:lpstr>
      <vt:lpstr>Profit and Revenue</vt:lpstr>
      <vt:lpstr>Profit and Expenses</vt:lpstr>
      <vt:lpstr>Profit and Math Modeling</vt:lpstr>
      <vt:lpstr>Profit and Breaking Even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Watch Out for Sharks!</dc:title>
  <dc:creator>K20 Center</dc:creator>
  <cp:lastModifiedBy>Eike, Michell L.</cp:lastModifiedBy>
  <cp:revision>23</cp:revision>
  <dcterms:created xsi:type="dcterms:W3CDTF">2022-10-07T18:54:01Z</dcterms:created>
  <dcterms:modified xsi:type="dcterms:W3CDTF">2024-03-06T20:39:08Z</dcterms:modified>
</cp:coreProperties>
</file>