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Lst>
  <p:notesMasterIdLst>
    <p:notesMasterId r:id="rId48"/>
  </p:notesMasterIdLst>
  <p:sldIdLst>
    <p:sldId id="256" r:id="rId3"/>
    <p:sldId id="257" r:id="rId4"/>
    <p:sldId id="258" r:id="rId5"/>
    <p:sldId id="259" r:id="rId6"/>
    <p:sldId id="296" r:id="rId7"/>
    <p:sldId id="297" r:id="rId8"/>
    <p:sldId id="298" r:id="rId9"/>
    <p:sldId id="302" r:id="rId10"/>
    <p:sldId id="300" r:id="rId11"/>
    <p:sldId id="303" r:id="rId12"/>
    <p:sldId id="264" r:id="rId13"/>
    <p:sldId id="265" r:id="rId14"/>
    <p:sldId id="266" r:id="rId15"/>
    <p:sldId id="304" r:id="rId16"/>
    <p:sldId id="330" r:id="rId17"/>
    <p:sldId id="269" r:id="rId18"/>
    <p:sldId id="331" r:id="rId19"/>
    <p:sldId id="333" r:id="rId20"/>
    <p:sldId id="334" r:id="rId21"/>
    <p:sldId id="335" r:id="rId22"/>
    <p:sldId id="336" r:id="rId23"/>
    <p:sldId id="337" r:id="rId24"/>
    <p:sldId id="332" r:id="rId25"/>
    <p:sldId id="338" r:id="rId26"/>
    <p:sldId id="339" r:id="rId27"/>
    <p:sldId id="275" r:id="rId28"/>
    <p:sldId id="315" r:id="rId29"/>
    <p:sldId id="318" r:id="rId30"/>
    <p:sldId id="317" r:id="rId31"/>
    <p:sldId id="320" r:id="rId32"/>
    <p:sldId id="321" r:id="rId33"/>
    <p:sldId id="345" r:id="rId34"/>
    <p:sldId id="322" r:id="rId35"/>
    <p:sldId id="346" r:id="rId36"/>
    <p:sldId id="340" r:id="rId37"/>
    <p:sldId id="324" r:id="rId38"/>
    <p:sldId id="325" r:id="rId39"/>
    <p:sldId id="327" r:id="rId40"/>
    <p:sldId id="328" r:id="rId41"/>
    <p:sldId id="326" r:id="rId42"/>
    <p:sldId id="312" r:id="rId43"/>
    <p:sldId id="343" r:id="rId44"/>
    <p:sldId id="344" r:id="rId45"/>
    <p:sldId id="341" r:id="rId46"/>
    <p:sldId id="313" r:id="rId4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gy5K3vbtGnfKGzhs4UPKkFTnUf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37" autoAdjust="0"/>
    <p:restoredTop sz="93445" autoAdjust="0"/>
  </p:normalViewPr>
  <p:slideViewPr>
    <p:cSldViewPr snapToGrid="0">
      <p:cViewPr varScale="1">
        <p:scale>
          <a:sx n="82" d="100"/>
          <a:sy n="82" d="100"/>
        </p:scale>
        <p:origin x="96" y="2274"/>
      </p:cViewPr>
      <p:guideLst/>
    </p:cSldViewPr>
  </p:slideViewPr>
  <p:notesTextViewPr>
    <p:cViewPr>
      <p:scale>
        <a:sx n="1" d="1"/>
        <a:sy n="1" d="1"/>
      </p:scale>
      <p:origin x="0" y="0"/>
    </p:cViewPr>
  </p:notesTextViewPr>
  <p:sorterViewPr>
    <p:cViewPr>
      <p:scale>
        <a:sx n="100" d="100"/>
        <a:sy n="100" d="100"/>
      </p:scale>
      <p:origin x="0" y="-4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66" Type="http://customschemas.google.com/relationships/presentationmetadata" Target="metadata"/><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1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1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287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eekwire.com/2019/coolest-cooler-shuts-5-year-saga-leaving-20000-backers-without-kickstarter-rewar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eekwire.com/2019/coolest-cooler-shuts-5-year-saga-leaving-20000-backers-without-kickstarter-reward/"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nbc.com/2018/08/01/what-moviepasss-problems-mean-for-subscribers.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nbc.com/2018/08/01/what-moviepasss-problems-mean-for-subscriber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amazon.com/Squatty-Potty-Original-Bathroom-Toilet/dp/B07JBPD8K5"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mazon.com/Squatty-Potty-Original-Bathroom-Toilet/dp/B07JBPD8K5"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uteandlittle.com/wp-content/uploads/2017/09/img_5977.jpg"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cuteandlittle.com/sleep-styler-review/"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uteandlittle.com/wp-content/uploads/2017/09/img_5977.jpg"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cuteandlittle.com/sleep-styler-review/"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youtu.be/ULws5gyPTHY?si=bJsxHwnCeCS4RYP1"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ae5MssJ8en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D83MdEeYe6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LxuegyltzTw?si=bCApf6IQutPijdRh"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1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26a456b53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Collective brain dump. Strategies. Retrieved from </a:t>
            </a:r>
            <a:r>
              <a:rPr lang="en-US" u="sng">
                <a:solidFill>
                  <a:schemeClr val="hlink"/>
                </a:solidFill>
                <a:hlinkClick r:id="rId3"/>
              </a:rPr>
              <a:t>https://learn.k20center.ou.edu/strategy/111</a:t>
            </a:r>
            <a:r>
              <a:rPr lang="en-US"/>
              <a:t> </a:t>
            </a:r>
            <a:endParaRPr/>
          </a:p>
        </p:txBody>
      </p:sp>
      <p:sp>
        <p:nvSpPr>
          <p:cNvPr id="132" name="Google Shape;132;g226a456b53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0890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26a456b53d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Gallery walk / carousel. Strategies. Retrieved from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https://learn.k20center.ou.edu/strategy/118</a:t>
            </a:r>
            <a:r>
              <a:rPr lang="en-US"/>
              <a:t> </a:t>
            </a:r>
            <a:endParaRPr/>
          </a:p>
        </p:txBody>
      </p:sp>
      <p:sp>
        <p:nvSpPr>
          <p:cNvPr id="139" name="Google Shape;139;g226a456b53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26a6ccce6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226a6ccce6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26a456b53d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3" name="Google Shape;153;g226a456b53d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dirty="0">
                <a:solidFill>
                  <a:srgbClr val="000000"/>
                </a:solidFill>
                <a:effectLst/>
                <a:latin typeface="Arial" panose="020B0604020202020204" pitchFamily="34" charset="0"/>
              </a:rPr>
              <a:t>K20 Center. (n.d.). TAG Me!. Strategies. </a:t>
            </a:r>
            <a:r>
              <a:rPr lang="en-US" sz="1800" b="0" i="0" u="sng" strike="noStrike" dirty="0">
                <a:solidFill>
                  <a:srgbClr val="1155CC"/>
                </a:solidFill>
                <a:effectLst/>
                <a:latin typeface="Arial" panose="020B0604020202020204" pitchFamily="34" charset="0"/>
                <a:hlinkClick r:id="rId3"/>
              </a:rPr>
              <a:t>https://learn.k20center.ou.edu/strategy/2873</a:t>
            </a:r>
            <a:endParaRPr lang="en-US" sz="1800" b="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640931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F197C1E9-03D2-04D0-7720-58D8856119E8}"/>
            </a:ext>
          </a:extLst>
        </p:cNvPr>
        <p:cNvGrpSpPr/>
        <p:nvPr/>
      </p:nvGrpSpPr>
      <p:grpSpPr>
        <a:xfrm>
          <a:off x="0" y="0"/>
          <a:ext cx="0" cy="0"/>
          <a:chOff x="0" y="0"/>
          <a:chExt cx="0" cy="0"/>
        </a:xfrm>
      </p:grpSpPr>
      <p:sp>
        <p:nvSpPr>
          <p:cNvPr id="152" name="Google Shape;152;g226a456b53d_1_10:notes">
            <a:extLst>
              <a:ext uri="{FF2B5EF4-FFF2-40B4-BE49-F238E27FC236}">
                <a16:creationId xmlns:a16="http://schemas.microsoft.com/office/drawing/2014/main" id="{F16766EA-FF51-46DE-6E7D-13E95774587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3" name="Google Shape;153;g226a456b53d_1_10:notes">
            <a:extLst>
              <a:ext uri="{FF2B5EF4-FFF2-40B4-BE49-F238E27FC236}">
                <a16:creationId xmlns:a16="http://schemas.microsoft.com/office/drawing/2014/main" id="{B3809DBA-7EEC-89AB-ECFA-B3FC398763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3649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4f0ce045a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5" name="Google Shape;175;g24f0ce045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alibri"/>
                <a:ea typeface="Calibri"/>
                <a:cs typeface="Calibri"/>
                <a:sym typeface="Calibri"/>
              </a:rPr>
              <a:t>Schlosser, K. (2019, December 10). Coolest Cooler shuts down after 5-year saga, leaving 20,000 backers without Kickstarter reward. </a:t>
            </a:r>
            <a:r>
              <a:rPr lang="en-US" dirty="0" err="1">
                <a:latin typeface="Calibri"/>
                <a:ea typeface="Calibri"/>
                <a:cs typeface="Calibri"/>
                <a:sym typeface="Calibri"/>
              </a:rPr>
              <a:t>GeekWire</a:t>
            </a:r>
            <a:r>
              <a:rPr lang="en-US" dirty="0">
                <a:latin typeface="Calibri"/>
                <a:ea typeface="Calibri"/>
                <a:cs typeface="Calibri"/>
                <a:sym typeface="Calibri"/>
              </a:rPr>
              <a:t>. </a:t>
            </a:r>
            <a:r>
              <a:rPr lang="en-US" u="sng" dirty="0">
                <a:solidFill>
                  <a:schemeClr val="hlink"/>
                </a:solidFill>
                <a:latin typeface="Calibri"/>
                <a:ea typeface="Calibri"/>
                <a:cs typeface="Calibri"/>
                <a:sym typeface="Calibri"/>
                <a:hlinkClick r:id="rId3"/>
              </a:rPr>
              <a:t>https://www.geekwire.com/2019/coolest-cooler-shuts-5-year-saga-leaving-20000-backers-without-kickstarter-reward/</a:t>
            </a:r>
            <a:r>
              <a:rPr lang="en-US" dirty="0">
                <a:latin typeface="Calibri"/>
                <a:ea typeface="Calibri"/>
                <a:cs typeface="Calibri"/>
                <a:sym typeface="Calibri"/>
              </a:rPr>
              <a:t>  </a:t>
            </a:r>
          </a:p>
          <a:p>
            <a:endParaRPr lang="en-US" dirty="0"/>
          </a:p>
        </p:txBody>
      </p:sp>
    </p:spTree>
    <p:extLst>
      <p:ext uri="{BB962C8B-B14F-4D97-AF65-F5344CB8AC3E}">
        <p14:creationId xmlns:p14="http://schemas.microsoft.com/office/powerpoint/2010/main" val="2543717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D8F12-4F7D-C71E-5C5E-9B06FC4311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2A5DBE-3518-EA6F-753B-6EE9DC91943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3683F22-CF8A-BB31-2B9D-4A5B5DC79BC6}"/>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alibri"/>
                <a:ea typeface="Calibri"/>
                <a:cs typeface="Calibri"/>
                <a:sym typeface="Calibri"/>
              </a:rPr>
              <a:t>Schlosser, K. (2019, December 10). Coolest Cooler shuts down after 5-year saga, leaving 20,000 backers without Kickstarter reward. </a:t>
            </a:r>
            <a:r>
              <a:rPr lang="en-US" dirty="0" err="1">
                <a:latin typeface="Calibri"/>
                <a:ea typeface="Calibri"/>
                <a:cs typeface="Calibri"/>
                <a:sym typeface="Calibri"/>
              </a:rPr>
              <a:t>GeekWire</a:t>
            </a:r>
            <a:r>
              <a:rPr lang="en-US" dirty="0">
                <a:latin typeface="Calibri"/>
                <a:ea typeface="Calibri"/>
                <a:cs typeface="Calibri"/>
                <a:sym typeface="Calibri"/>
              </a:rPr>
              <a:t>. </a:t>
            </a:r>
            <a:r>
              <a:rPr lang="en-US" u="sng" dirty="0">
                <a:solidFill>
                  <a:schemeClr val="hlink"/>
                </a:solidFill>
                <a:latin typeface="Calibri"/>
                <a:ea typeface="Calibri"/>
                <a:cs typeface="Calibri"/>
                <a:sym typeface="Calibri"/>
                <a:hlinkClick r:id="rId3"/>
              </a:rPr>
              <a:t>https://www.geekwire.com/2019/coolest-cooler-shuts-5-year-saga-leaving-20000-backers-without-kickstarter-reward/</a:t>
            </a:r>
            <a:r>
              <a:rPr lang="en-US" dirty="0">
                <a:latin typeface="Calibri"/>
                <a:ea typeface="Calibri"/>
                <a:cs typeface="Calibri"/>
                <a:sym typeface="Calibri"/>
              </a:rPr>
              <a:t>  </a:t>
            </a:r>
          </a:p>
          <a:p>
            <a:endParaRPr lang="en-US" dirty="0"/>
          </a:p>
        </p:txBody>
      </p:sp>
    </p:spTree>
    <p:extLst>
      <p:ext uri="{BB962C8B-B14F-4D97-AF65-F5344CB8AC3E}">
        <p14:creationId xmlns:p14="http://schemas.microsoft.com/office/powerpoint/2010/main" val="3208100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D1F4C-7B31-CB37-7B8A-14D52D317A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F6577-AD9E-5261-5CED-90FBA462CE6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D19433C-BEAD-94D5-00E2-6B522BD80273}"/>
              </a:ext>
            </a:extLst>
          </p:cNvPr>
          <p:cNvSpPr>
            <a:spLocks noGrp="1"/>
          </p:cNvSpPr>
          <p:nvPr>
            <p:ph type="body" idx="1"/>
          </p:nvPr>
        </p:nvSpPr>
        <p:spPr/>
        <p:txBody>
          <a:bodyPr/>
          <a:lstStyle/>
          <a:p>
            <a:pPr marL="355600" lvl="0" indent="-12700" algn="l" rtl="0">
              <a:lnSpc>
                <a:spcPct val="115000"/>
              </a:lnSpc>
              <a:spcBef>
                <a:spcPts val="1200"/>
              </a:spcBef>
              <a:spcAft>
                <a:spcPts val="1200"/>
              </a:spcAft>
              <a:buSzPts val="1100"/>
              <a:buNone/>
            </a:pPr>
            <a:r>
              <a:rPr lang="en-US" dirty="0" err="1">
                <a:latin typeface="Calibri"/>
                <a:ea typeface="Calibri"/>
                <a:cs typeface="Calibri"/>
                <a:sym typeface="Calibri"/>
              </a:rPr>
              <a:t>Sarahelizberger</a:t>
            </a:r>
            <a:r>
              <a:rPr lang="en-US" dirty="0">
                <a:latin typeface="Calibri"/>
                <a:ea typeface="Calibri"/>
                <a:cs typeface="Calibri"/>
                <a:sym typeface="Calibri"/>
              </a:rPr>
              <a:t>, S. (2018, August 1). Here’s what all of MoviePass’s recent problems could mean for you. CNBC. </a:t>
            </a:r>
            <a:r>
              <a:rPr lang="en-US" u="sng" dirty="0">
                <a:solidFill>
                  <a:schemeClr val="hlink"/>
                </a:solidFill>
                <a:latin typeface="Calibri"/>
                <a:ea typeface="Calibri"/>
                <a:cs typeface="Calibri"/>
                <a:sym typeface="Calibri"/>
                <a:hlinkClick r:id="rId3"/>
              </a:rPr>
              <a:t>https://www.cnbc.com/2018/08/01/what-moviepasss-problems-mean-for-subscribers.html</a:t>
            </a:r>
            <a:r>
              <a:rPr lang="en-US" dirty="0">
                <a:latin typeface="Calibri"/>
                <a:ea typeface="Calibri"/>
                <a:cs typeface="Calibri"/>
                <a:sym typeface="Calibri"/>
              </a:rPr>
              <a:t> </a:t>
            </a:r>
          </a:p>
        </p:txBody>
      </p:sp>
    </p:spTree>
    <p:extLst>
      <p:ext uri="{BB962C8B-B14F-4D97-AF65-F5344CB8AC3E}">
        <p14:creationId xmlns:p14="http://schemas.microsoft.com/office/powerpoint/2010/main" val="320627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DE843-81FD-2D50-B213-2D744E1764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6BE00-C344-DF58-BC27-A7C848E3D41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3CB401A-C392-9CAE-9117-858844104613}"/>
              </a:ext>
            </a:extLst>
          </p:cNvPr>
          <p:cNvSpPr>
            <a:spLocks noGrp="1"/>
          </p:cNvSpPr>
          <p:nvPr>
            <p:ph type="body" idx="1"/>
          </p:nvPr>
        </p:nvSpPr>
        <p:spPr/>
        <p:txBody>
          <a:bodyPr/>
          <a:lstStyle/>
          <a:p>
            <a:pPr marL="355600" lvl="0" indent="-12700" algn="l" rtl="0">
              <a:lnSpc>
                <a:spcPct val="115000"/>
              </a:lnSpc>
              <a:spcBef>
                <a:spcPts val="1200"/>
              </a:spcBef>
              <a:spcAft>
                <a:spcPts val="1200"/>
              </a:spcAft>
              <a:buSzPts val="1100"/>
              <a:buNone/>
            </a:pPr>
            <a:r>
              <a:rPr lang="en-US" dirty="0" err="1">
                <a:latin typeface="Calibri"/>
                <a:ea typeface="Calibri"/>
                <a:cs typeface="Calibri"/>
                <a:sym typeface="Calibri"/>
              </a:rPr>
              <a:t>Sarahelizberger</a:t>
            </a:r>
            <a:r>
              <a:rPr lang="en-US" dirty="0">
                <a:latin typeface="Calibri"/>
                <a:ea typeface="Calibri"/>
                <a:cs typeface="Calibri"/>
                <a:sym typeface="Calibri"/>
              </a:rPr>
              <a:t>, S. (2018, August 1). Here’s what all of MoviePass’s recent problems could mean for you. CNBC. </a:t>
            </a:r>
            <a:r>
              <a:rPr lang="en-US" u="sng" dirty="0">
                <a:solidFill>
                  <a:schemeClr val="hlink"/>
                </a:solidFill>
                <a:latin typeface="Calibri"/>
                <a:ea typeface="Calibri"/>
                <a:cs typeface="Calibri"/>
                <a:sym typeface="Calibri"/>
                <a:hlinkClick r:id="rId3"/>
              </a:rPr>
              <a:t>https://www.cnbc.com/2018/08/01/what-moviepasss-problems-mean-for-subscribers.html</a:t>
            </a:r>
            <a:r>
              <a:rPr lang="en-US" dirty="0">
                <a:latin typeface="Calibri"/>
                <a:ea typeface="Calibri"/>
                <a:cs typeface="Calibri"/>
                <a:sym typeface="Calibri"/>
              </a:rPr>
              <a:t> </a:t>
            </a:r>
          </a:p>
        </p:txBody>
      </p:sp>
    </p:spTree>
    <p:extLst>
      <p:ext uri="{BB962C8B-B14F-4D97-AF65-F5344CB8AC3E}">
        <p14:creationId xmlns:p14="http://schemas.microsoft.com/office/powerpoint/2010/main" val="2466124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793B6-2BDE-36A7-5927-6E29E779A3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65C7CC-B7BC-49DB-C13A-D024BFCC549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8DE004D-4C44-ED7E-FE9C-09D20A850BC2}"/>
              </a:ext>
            </a:extLst>
          </p:cNvPr>
          <p:cNvSpPr>
            <a:spLocks noGrp="1"/>
          </p:cNvSpPr>
          <p:nvPr>
            <p:ph type="body" idx="1"/>
          </p:nvPr>
        </p:nvSpPr>
        <p:spPr/>
        <p:txBody>
          <a:bodyPr/>
          <a:lstStyle/>
          <a:p>
            <a:pPr marL="0" lvl="0" indent="0" algn="l" rtl="0">
              <a:spcBef>
                <a:spcPts val="0"/>
              </a:spcBef>
              <a:spcAft>
                <a:spcPts val="0"/>
              </a:spcAft>
              <a:buClr>
                <a:schemeClr val="dk1"/>
              </a:buClr>
              <a:buSzPts val="1400"/>
              <a:buFont typeface="Arial"/>
              <a:buNone/>
            </a:pPr>
            <a:r>
              <a:rPr lang="en-US" b="0" i="0" dirty="0">
                <a:solidFill>
                  <a:srgbClr val="333333"/>
                </a:solidFill>
                <a:effectLst/>
                <a:latin typeface="Arial" panose="020B0604020202020204" pitchFamily="34" charset="0"/>
              </a:rPr>
              <a:t>Amazon. (n.d.). </a:t>
            </a:r>
            <a:r>
              <a:rPr lang="en-US" b="0" i="1" dirty="0">
                <a:solidFill>
                  <a:srgbClr val="333333"/>
                </a:solidFill>
                <a:effectLst/>
                <a:latin typeface="Arial" panose="020B0604020202020204" pitchFamily="34" charset="0"/>
              </a:rPr>
              <a:t>Product description for Squatty Potty original toilet stool 2.0 base 7”, white, 1 count.</a:t>
            </a:r>
            <a:r>
              <a:rPr lang="en-US" b="0" i="0" dirty="0">
                <a:solidFill>
                  <a:srgbClr val="333333"/>
                </a:solidFill>
                <a:effectLst/>
                <a:latin typeface="Arial" panose="020B0604020202020204" pitchFamily="34" charset="0"/>
              </a:rPr>
              <a:t> </a:t>
            </a:r>
            <a:r>
              <a:rPr lang="en-US" u="sng" dirty="0">
                <a:solidFill>
                  <a:schemeClr val="hlink"/>
                </a:solidFill>
                <a:hlinkClick r:id="rId3"/>
              </a:rPr>
              <a:t>https://www.amazon.com/Squatty-Potty-Original-Bathroom-Toilet/dp/B07JBPD8K5</a:t>
            </a:r>
            <a:endParaRPr lang="en-US" dirty="0"/>
          </a:p>
          <a:p>
            <a:pPr marL="0" lvl="0" indent="0" algn="l" rtl="0">
              <a:lnSpc>
                <a:spcPct val="100000"/>
              </a:lnSpc>
              <a:spcBef>
                <a:spcPts val="0"/>
              </a:spcBef>
              <a:spcAft>
                <a:spcPts val="0"/>
              </a:spcAft>
              <a:buSzPts val="1400"/>
              <a:buNone/>
            </a:pPr>
            <a:endParaRPr lang="en-US" dirty="0"/>
          </a:p>
        </p:txBody>
      </p:sp>
    </p:spTree>
    <p:extLst>
      <p:ext uri="{BB962C8B-B14F-4D97-AF65-F5344CB8AC3E}">
        <p14:creationId xmlns:p14="http://schemas.microsoft.com/office/powerpoint/2010/main" val="4145710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965F0-C5EE-A40D-FEB2-E745C61384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B77D0E-8CF4-F90F-1D73-50E950ED62F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A9A3FE5-CDE7-5E9C-A936-D72372EE2B9E}"/>
              </a:ext>
            </a:extLst>
          </p:cNvPr>
          <p:cNvSpPr>
            <a:spLocks noGrp="1"/>
          </p:cNvSpPr>
          <p:nvPr>
            <p:ph type="body" idx="1"/>
          </p:nvPr>
        </p:nvSpPr>
        <p:spPr/>
        <p:txBody>
          <a:bodyPr/>
          <a:lstStyle/>
          <a:p>
            <a:pPr marL="0" lvl="0" indent="0" algn="l" rtl="0">
              <a:spcBef>
                <a:spcPts val="0"/>
              </a:spcBef>
              <a:spcAft>
                <a:spcPts val="0"/>
              </a:spcAft>
              <a:buClr>
                <a:schemeClr val="dk1"/>
              </a:buClr>
              <a:buSzPts val="1400"/>
              <a:buFont typeface="Arial"/>
              <a:buNone/>
            </a:pPr>
            <a:r>
              <a:rPr lang="en-US" b="0" i="0" dirty="0">
                <a:solidFill>
                  <a:srgbClr val="333333"/>
                </a:solidFill>
                <a:effectLst/>
                <a:latin typeface="Arial" panose="020B0604020202020204" pitchFamily="34" charset="0"/>
              </a:rPr>
              <a:t>Amazon. (n.d.). </a:t>
            </a:r>
            <a:r>
              <a:rPr lang="en-US" b="0" i="1" dirty="0">
                <a:solidFill>
                  <a:srgbClr val="333333"/>
                </a:solidFill>
                <a:effectLst/>
                <a:latin typeface="Arial" panose="020B0604020202020204" pitchFamily="34" charset="0"/>
              </a:rPr>
              <a:t>Product description for Squatty Potty original toilet stool 2.0 base 7”, white, 1 count.</a:t>
            </a:r>
            <a:r>
              <a:rPr lang="en-US" b="0" i="0" dirty="0">
                <a:solidFill>
                  <a:srgbClr val="333333"/>
                </a:solidFill>
                <a:effectLst/>
                <a:latin typeface="Arial" panose="020B0604020202020204" pitchFamily="34" charset="0"/>
              </a:rPr>
              <a:t> </a:t>
            </a:r>
            <a:r>
              <a:rPr lang="en-US" u="sng" dirty="0">
                <a:solidFill>
                  <a:schemeClr val="hlink"/>
                </a:solidFill>
                <a:hlinkClick r:id="rId3"/>
              </a:rPr>
              <a:t>https://www.amazon.com/Squatty-Potty-Original-Bathroom-Toilet/dp/B07JBPD8K5</a:t>
            </a:r>
            <a:endParaRPr lang="en-US" dirty="0"/>
          </a:p>
          <a:p>
            <a:pPr marL="0" lvl="0" indent="0" algn="l" rtl="0">
              <a:lnSpc>
                <a:spcPct val="100000"/>
              </a:lnSpc>
              <a:spcBef>
                <a:spcPts val="0"/>
              </a:spcBef>
              <a:spcAft>
                <a:spcPts val="0"/>
              </a:spcAft>
              <a:buSzPts val="1400"/>
              <a:buNone/>
            </a:pPr>
            <a:endParaRPr lang="en-US" dirty="0"/>
          </a:p>
        </p:txBody>
      </p:sp>
    </p:spTree>
    <p:extLst>
      <p:ext uri="{BB962C8B-B14F-4D97-AF65-F5344CB8AC3E}">
        <p14:creationId xmlns:p14="http://schemas.microsoft.com/office/powerpoint/2010/main" val="4037044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FA69C-1141-E885-CFF6-7A142B2CAF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A07-3048-CB18-B62C-11D83B89596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9DFC9F0-0013-D59F-E1F3-B52B67E42292}"/>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err="1"/>
              <a:t>Kileen</a:t>
            </a:r>
            <a:r>
              <a:rPr lang="en-US" dirty="0"/>
              <a:t> (2017). </a:t>
            </a:r>
            <a:r>
              <a:rPr lang="en-US" i="1" dirty="0"/>
              <a:t>MY SLEEP STYLER REVIEW: STYLE YOUR HAIR WHILE YOU SLEEP!</a:t>
            </a:r>
            <a:r>
              <a:rPr lang="en-US" dirty="0"/>
              <a:t> [Photograph]. cute &amp; little: petite fashion + lifestyle</a:t>
            </a:r>
            <a:r>
              <a:rPr lang="en-US" sz="900" dirty="0"/>
              <a:t>. </a:t>
            </a:r>
            <a:r>
              <a:rPr lang="en-US" u="sng" dirty="0">
                <a:solidFill>
                  <a:schemeClr val="hlink"/>
                </a:solidFill>
                <a:hlinkClick r:id="rId3"/>
              </a:rPr>
              <a:t>https://cuteandlittle.com/wp-content/uploads/2017/09/img_5977.jpg</a:t>
            </a:r>
            <a:endParaRPr lang="en-US" dirty="0"/>
          </a:p>
          <a:p>
            <a:pPr marL="0" lvl="0" indent="0" algn="l" rtl="0">
              <a:lnSpc>
                <a:spcPct val="100000"/>
              </a:lnSpc>
              <a:spcBef>
                <a:spcPts val="0"/>
              </a:spcBef>
              <a:spcAft>
                <a:spcPts val="0"/>
              </a:spcAft>
              <a:buSzPts val="1400"/>
              <a:buNone/>
            </a:pPr>
            <a:endParaRPr lang="en-US" dirty="0"/>
          </a:p>
          <a:p>
            <a:pPr marL="0" lvl="0" indent="0" algn="l" rtl="0">
              <a:spcBef>
                <a:spcPts val="0"/>
              </a:spcBef>
              <a:spcAft>
                <a:spcPts val="0"/>
              </a:spcAft>
              <a:buSzPts val="1400"/>
              <a:buNone/>
            </a:pPr>
            <a:r>
              <a:rPr lang="en-US" u="sng" dirty="0">
                <a:solidFill>
                  <a:schemeClr val="hlink"/>
                </a:solidFill>
                <a:hlinkClick r:id="rId4"/>
              </a:rPr>
              <a:t>https://cuteandlittle.com/sleep-styler-review/</a:t>
            </a:r>
            <a:r>
              <a:rPr lang="en-US" dirty="0"/>
              <a:t> </a:t>
            </a:r>
          </a:p>
          <a:p>
            <a:pPr marL="0" lvl="0" indent="0" algn="l" rtl="0">
              <a:spcBef>
                <a:spcPts val="0"/>
              </a:spcBef>
              <a:spcAft>
                <a:spcPts val="0"/>
              </a:spcAft>
              <a:buClr>
                <a:schemeClr val="dk1"/>
              </a:buClr>
              <a:buSzPts val="1400"/>
              <a:buFont typeface="Arial"/>
              <a:buNone/>
            </a:pPr>
            <a:endParaRPr lang="en-US" dirty="0"/>
          </a:p>
          <a:p>
            <a:endParaRPr lang="en-US" dirty="0"/>
          </a:p>
        </p:txBody>
      </p:sp>
    </p:spTree>
    <p:extLst>
      <p:ext uri="{BB962C8B-B14F-4D97-AF65-F5344CB8AC3E}">
        <p14:creationId xmlns:p14="http://schemas.microsoft.com/office/powerpoint/2010/main" val="3686855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938FD-E5F9-846C-A67C-E16CAE3F1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327DCF-02FE-C6E8-61F8-BCB5C7D3F1C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D5C2A75-5CAA-2D3E-A62D-6EE63EEEC1BF}"/>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err="1"/>
              <a:t>Kileen</a:t>
            </a:r>
            <a:r>
              <a:rPr lang="en-US" dirty="0"/>
              <a:t> (2017). </a:t>
            </a:r>
            <a:r>
              <a:rPr lang="en-US" i="1" dirty="0"/>
              <a:t>MY SLEEP STYLER REVIEW: STYLE YOUR HAIR WHILE YOU SLEEP!</a:t>
            </a:r>
            <a:r>
              <a:rPr lang="en-US" dirty="0"/>
              <a:t> [Photograph]. cute &amp; little: petite fashion + lifestyle</a:t>
            </a:r>
            <a:r>
              <a:rPr lang="en-US" sz="900" dirty="0"/>
              <a:t>. </a:t>
            </a:r>
            <a:r>
              <a:rPr lang="en-US" u="sng" dirty="0">
                <a:solidFill>
                  <a:schemeClr val="hlink"/>
                </a:solidFill>
                <a:hlinkClick r:id="rId3"/>
              </a:rPr>
              <a:t>https://cuteandlittle.com/wp-content/uploads/2017/09/img_5977.jpg</a:t>
            </a:r>
            <a:endParaRPr lang="en-US" dirty="0"/>
          </a:p>
          <a:p>
            <a:pPr marL="0" lvl="0" indent="0" algn="l" rtl="0">
              <a:lnSpc>
                <a:spcPct val="100000"/>
              </a:lnSpc>
              <a:spcBef>
                <a:spcPts val="0"/>
              </a:spcBef>
              <a:spcAft>
                <a:spcPts val="0"/>
              </a:spcAft>
              <a:buSzPts val="1400"/>
              <a:buNone/>
            </a:pPr>
            <a:endParaRPr lang="en-US" dirty="0"/>
          </a:p>
          <a:p>
            <a:pPr marL="0" lvl="0" indent="0" algn="l" rtl="0">
              <a:spcBef>
                <a:spcPts val="0"/>
              </a:spcBef>
              <a:spcAft>
                <a:spcPts val="0"/>
              </a:spcAft>
              <a:buSzPts val="1400"/>
              <a:buNone/>
            </a:pPr>
            <a:r>
              <a:rPr lang="en-US" u="sng" dirty="0">
                <a:solidFill>
                  <a:schemeClr val="hlink"/>
                </a:solidFill>
                <a:hlinkClick r:id="rId4"/>
              </a:rPr>
              <a:t>https://cuteandlittle.com/sleep-styler-review/</a:t>
            </a:r>
            <a:r>
              <a:rPr lang="en-US" dirty="0"/>
              <a:t> </a:t>
            </a:r>
          </a:p>
          <a:p>
            <a:pPr marL="0" lvl="0" indent="0" algn="l" rtl="0">
              <a:spcBef>
                <a:spcPts val="0"/>
              </a:spcBef>
              <a:spcAft>
                <a:spcPts val="0"/>
              </a:spcAft>
              <a:buClr>
                <a:schemeClr val="dk1"/>
              </a:buClr>
              <a:buSzPts val="1400"/>
              <a:buFont typeface="Arial"/>
              <a:buNone/>
            </a:pPr>
            <a:endParaRPr lang="en-US" dirty="0"/>
          </a:p>
          <a:p>
            <a:endParaRPr lang="en-US" dirty="0"/>
          </a:p>
        </p:txBody>
      </p:sp>
    </p:spTree>
    <p:extLst>
      <p:ext uri="{BB962C8B-B14F-4D97-AF65-F5344CB8AC3E}">
        <p14:creationId xmlns:p14="http://schemas.microsoft.com/office/powerpoint/2010/main" val="3077497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5e152df6a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5e152df6a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5e152df6a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5e152df6a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0286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5e152df6a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5e152df6a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5760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5e152df6a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5e152df6a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2111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5e152df6a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5e152df6a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980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5e152df6a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5e152df6a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5245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79B3FEFB-C7D6-B5D2-BB65-A16D0A10775F}"/>
            </a:ext>
          </a:extLst>
        </p:cNvPr>
        <p:cNvGrpSpPr/>
        <p:nvPr/>
      </p:nvGrpSpPr>
      <p:grpSpPr>
        <a:xfrm>
          <a:off x="0" y="0"/>
          <a:ext cx="0" cy="0"/>
          <a:chOff x="0" y="0"/>
          <a:chExt cx="0" cy="0"/>
        </a:xfrm>
      </p:grpSpPr>
      <p:sp>
        <p:nvSpPr>
          <p:cNvPr id="214" name="Google Shape;214;g25e152df6a8_0_30:notes">
            <a:extLst>
              <a:ext uri="{FF2B5EF4-FFF2-40B4-BE49-F238E27FC236}">
                <a16:creationId xmlns:a16="http://schemas.microsoft.com/office/drawing/2014/main" id="{FB06DECC-893D-4C42-E05B-5622090271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5e152df6a8_0_30:notes">
            <a:extLst>
              <a:ext uri="{FF2B5EF4-FFF2-40B4-BE49-F238E27FC236}">
                <a16:creationId xmlns:a16="http://schemas.microsoft.com/office/drawing/2014/main" id="{99FB72B2-3DA4-3D90-CDAE-1A7D0B0B36B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7153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5e152df6a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5e152df6a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3765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C750100A-DC7D-763D-D121-3DB314F1B03E}"/>
            </a:ext>
          </a:extLst>
        </p:cNvPr>
        <p:cNvGrpSpPr/>
        <p:nvPr/>
      </p:nvGrpSpPr>
      <p:grpSpPr>
        <a:xfrm>
          <a:off x="0" y="0"/>
          <a:ext cx="0" cy="0"/>
          <a:chOff x="0" y="0"/>
          <a:chExt cx="0" cy="0"/>
        </a:xfrm>
      </p:grpSpPr>
      <p:sp>
        <p:nvSpPr>
          <p:cNvPr id="214" name="Google Shape;214;g25e152df6a8_0_30:notes">
            <a:extLst>
              <a:ext uri="{FF2B5EF4-FFF2-40B4-BE49-F238E27FC236}">
                <a16:creationId xmlns:a16="http://schemas.microsoft.com/office/drawing/2014/main" id="{CF3CF6AF-6290-AAEE-BF00-B7B5EBEFAB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5e152df6a8_0_30:notes">
            <a:extLst>
              <a:ext uri="{FF2B5EF4-FFF2-40B4-BE49-F238E27FC236}">
                <a16:creationId xmlns:a16="http://schemas.microsoft.com/office/drawing/2014/main" id="{3CD45BCE-B22D-7D94-D0BE-F7832C2A1A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6152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5e152df6a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5e152df6a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10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5e152df6a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5e152df6a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90584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5e152df6a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5e152df6a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4570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5e152df6a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5e152df6a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149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5e152df6a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5e152df6a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3764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26a456b53d_1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8" name="Google Shape;228;g226a456b53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35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EBB2A4A4-E798-BAAA-9D6C-6EF7C508EC49}"/>
            </a:ext>
          </a:extLst>
        </p:cNvPr>
        <p:cNvGrpSpPr/>
        <p:nvPr/>
      </p:nvGrpSpPr>
      <p:grpSpPr>
        <a:xfrm>
          <a:off x="0" y="0"/>
          <a:ext cx="0" cy="0"/>
          <a:chOff x="0" y="0"/>
          <a:chExt cx="0" cy="0"/>
        </a:xfrm>
      </p:grpSpPr>
      <p:sp>
        <p:nvSpPr>
          <p:cNvPr id="131" name="Google Shape;131;g226a456b53d_1_0:notes">
            <a:extLst>
              <a:ext uri="{FF2B5EF4-FFF2-40B4-BE49-F238E27FC236}">
                <a16:creationId xmlns:a16="http://schemas.microsoft.com/office/drawing/2014/main" id="{A6614975-6896-8516-F400-AF8866EF883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0" i="0" u="none" strike="noStrike" dirty="0">
                <a:solidFill>
                  <a:srgbClr val="000000"/>
                </a:solidFill>
                <a:effectLst/>
                <a:latin typeface="Arial" panose="020B0604020202020204" pitchFamily="34" charset="0"/>
              </a:rPr>
              <a:t>Shark Tank Global</a:t>
            </a:r>
            <a:r>
              <a:rPr lang="en-US" sz="1800" b="0" i="0" u="none" strike="noStrike" dirty="0">
                <a:solidFill>
                  <a:srgbClr val="292929"/>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(2022, January 25).</a:t>
            </a:r>
            <a:r>
              <a:rPr lang="en-US" sz="1800" b="0" i="0" u="none" strike="noStrike" dirty="0">
                <a:solidFill>
                  <a:srgbClr val="292929"/>
                </a:solidFill>
                <a:effectLst/>
                <a:latin typeface="Arial" panose="020B0604020202020204" pitchFamily="34" charset="0"/>
              </a:rPr>
              <a:t> </a:t>
            </a:r>
            <a:r>
              <a:rPr lang="en-US" sz="1800" b="0" i="1" u="none" strike="noStrike" dirty="0">
                <a:solidFill>
                  <a:srgbClr val="292929"/>
                </a:solidFill>
                <a:effectLst/>
                <a:latin typeface="Arial" panose="020B0604020202020204" pitchFamily="34" charset="0"/>
              </a:rPr>
              <a:t>“It Only Holds Three </a:t>
            </a:r>
            <a:r>
              <a:rPr lang="en-US" sz="1800" b="0" i="1" u="none" strike="noStrike" dirty="0" err="1">
                <a:solidFill>
                  <a:srgbClr val="292929"/>
                </a:solidFill>
                <a:effectLst/>
                <a:latin typeface="Arial" panose="020B0604020202020204" pitchFamily="34" charset="0"/>
              </a:rPr>
              <a:t>ans</a:t>
            </a:r>
            <a:r>
              <a:rPr lang="en-US" sz="1800" b="0" i="1" u="none" strike="noStrike" dirty="0">
                <a:solidFill>
                  <a:srgbClr val="292929"/>
                </a:solidFill>
                <a:effectLst/>
                <a:latin typeface="Arial" panose="020B0604020202020204" pitchFamily="34" charset="0"/>
              </a:rPr>
              <a:t>?” The Sharks Question Chill Systems | Shark Tank US | Shark Tank Global</a:t>
            </a:r>
            <a:r>
              <a:rPr lang="en-US" sz="1800" b="0" i="0" u="none" strike="noStrike" dirty="0">
                <a:solidFill>
                  <a:srgbClr val="292929"/>
                </a:solidFill>
                <a:effectLst/>
                <a:latin typeface="Arial" panose="020B0604020202020204" pitchFamily="34" charset="0"/>
              </a:rPr>
              <a:t> [Video]. YouTube. </a:t>
            </a:r>
            <a:r>
              <a:rPr lang="en-US" sz="1800" b="0" i="0" u="sng" strike="noStrike" dirty="0">
                <a:solidFill>
                  <a:srgbClr val="1155CC"/>
                </a:solidFill>
                <a:effectLst/>
                <a:latin typeface="Arial" panose="020B0604020202020204" pitchFamily="34" charset="0"/>
                <a:hlinkClick r:id="rId3"/>
              </a:rPr>
              <a:t>https://youtu.be/ULws5gyPTHY?si=bJsxHwnCeCS4RYP1</a:t>
            </a:r>
            <a:endParaRPr lang="en-US" dirty="0"/>
          </a:p>
        </p:txBody>
      </p:sp>
      <p:sp>
        <p:nvSpPr>
          <p:cNvPr id="132" name="Google Shape;132;g226a456b53d_1_0:notes">
            <a:extLst>
              <a:ext uri="{FF2B5EF4-FFF2-40B4-BE49-F238E27FC236}">
                <a16:creationId xmlns:a16="http://schemas.microsoft.com/office/drawing/2014/main" id="{15FA1F6B-3359-79BD-EA4C-57161CB919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96954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F03CDD48-F252-6B76-C4A6-E5ECB030D9FE}"/>
            </a:ext>
          </a:extLst>
        </p:cNvPr>
        <p:cNvGrpSpPr/>
        <p:nvPr/>
      </p:nvGrpSpPr>
      <p:grpSpPr>
        <a:xfrm>
          <a:off x="0" y="0"/>
          <a:ext cx="0" cy="0"/>
          <a:chOff x="0" y="0"/>
          <a:chExt cx="0" cy="0"/>
        </a:xfrm>
      </p:grpSpPr>
      <p:sp>
        <p:nvSpPr>
          <p:cNvPr id="227" name="Google Shape;227;g226a456b53d_1_25:notes">
            <a:extLst>
              <a:ext uri="{FF2B5EF4-FFF2-40B4-BE49-F238E27FC236}">
                <a16:creationId xmlns:a16="http://schemas.microsoft.com/office/drawing/2014/main" id="{C2521129-3A58-EB2D-15E9-9962960AACB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8" name="Google Shape;228;g226a456b53d_1_25:notes">
            <a:extLst>
              <a:ext uri="{FF2B5EF4-FFF2-40B4-BE49-F238E27FC236}">
                <a16:creationId xmlns:a16="http://schemas.microsoft.com/office/drawing/2014/main" id="{3FB524B2-AB52-3CD7-A327-9DE50E697C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8047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72AF2532-35EF-9B38-CD30-62FA4736135C}"/>
            </a:ext>
          </a:extLst>
        </p:cNvPr>
        <p:cNvGrpSpPr/>
        <p:nvPr/>
      </p:nvGrpSpPr>
      <p:grpSpPr>
        <a:xfrm>
          <a:off x="0" y="0"/>
          <a:ext cx="0" cy="0"/>
          <a:chOff x="0" y="0"/>
          <a:chExt cx="0" cy="0"/>
        </a:xfrm>
      </p:grpSpPr>
      <p:sp>
        <p:nvSpPr>
          <p:cNvPr id="227" name="Google Shape;227;g226a456b53d_1_25:notes">
            <a:extLst>
              <a:ext uri="{FF2B5EF4-FFF2-40B4-BE49-F238E27FC236}">
                <a16:creationId xmlns:a16="http://schemas.microsoft.com/office/drawing/2014/main" id="{E1DED5D3-B5D9-3642-CA23-1A519A63F5F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8" name="Google Shape;228;g226a456b53d_1_25:notes">
            <a:extLst>
              <a:ext uri="{FF2B5EF4-FFF2-40B4-BE49-F238E27FC236}">
                <a16:creationId xmlns:a16="http://schemas.microsoft.com/office/drawing/2014/main" id="{A132F624-BAFF-8E3B-2EC5-C614955458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2274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26a456b53d_1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8" name="Google Shape;228;g226a456b53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1877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26a456b53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b="0" i="0" u="none" strike="noStrike" dirty="0">
                <a:solidFill>
                  <a:srgbClr val="000000"/>
                </a:solidFill>
                <a:effectLst/>
                <a:latin typeface="Arial" panose="020B0604020202020204" pitchFamily="34" charset="0"/>
              </a:rPr>
              <a:t>Shark Tank Global. (2022, February 25).</a:t>
            </a:r>
            <a:r>
              <a:rPr lang="en-US" sz="1800" b="0" i="0" u="none" strike="noStrike" dirty="0">
                <a:solidFill>
                  <a:srgbClr val="292929"/>
                </a:solidFill>
                <a:effectLst/>
                <a:latin typeface="Arial" panose="020B0604020202020204" pitchFamily="34" charset="0"/>
              </a:rPr>
              <a:t> </a:t>
            </a:r>
            <a:r>
              <a:rPr lang="en-US" sz="1800" b="0" i="1" u="none" strike="noStrike" dirty="0">
                <a:solidFill>
                  <a:srgbClr val="000000"/>
                </a:solidFill>
                <a:effectLst/>
                <a:latin typeface="Arial" panose="020B0604020202020204" pitchFamily="34" charset="0"/>
              </a:rPr>
              <a:t>A Bidding War Breaks Out During Scrub Daddy’s Pitch | Shark Tank US | Shark Tank Global</a:t>
            </a:r>
            <a:r>
              <a:rPr lang="en-US" sz="1800" b="0" i="0" u="none" strike="noStrike" dirty="0">
                <a:solidFill>
                  <a:srgbClr val="292929"/>
                </a:solidFill>
                <a:effectLst/>
                <a:latin typeface="Arial" panose="020B0604020202020204" pitchFamily="34" charset="0"/>
              </a:rPr>
              <a:t> [Video]. YouTube. </a:t>
            </a:r>
            <a:r>
              <a:rPr lang="en-US" sz="1800" b="0" i="0" u="sng" strike="noStrike" dirty="0">
                <a:solidFill>
                  <a:srgbClr val="1155CC"/>
                </a:solidFill>
                <a:effectLst/>
                <a:latin typeface="Arial" panose="020B0604020202020204" pitchFamily="34" charset="0"/>
                <a:hlinkClick r:id="rId3"/>
              </a:rPr>
              <a:t>https://www.youtube.com/watch?v=ae5MssJ8en4</a:t>
            </a:r>
            <a:endParaRPr lang="en-US" dirty="0"/>
          </a:p>
        </p:txBody>
      </p:sp>
      <p:sp>
        <p:nvSpPr>
          <p:cNvPr id="132" name="Google Shape;132;g226a456b53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9684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26a456b53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indent="0" rtl="0" fontAlgn="base">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Shark Tank Global</a:t>
            </a:r>
            <a:r>
              <a:rPr lang="en-US" sz="1800" b="0" i="0" u="none" strike="noStrike" dirty="0">
                <a:solidFill>
                  <a:srgbClr val="292929"/>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(2022, May 27)</a:t>
            </a:r>
            <a:r>
              <a:rPr lang="en-US" sz="1800" b="0" i="0" u="none" strike="noStrike" dirty="0">
                <a:solidFill>
                  <a:srgbClr val="292929"/>
                </a:solidFill>
                <a:effectLst/>
                <a:latin typeface="Arial" panose="020B0604020202020204" pitchFamily="34" charset="0"/>
              </a:rPr>
              <a:t>. </a:t>
            </a:r>
            <a:r>
              <a:rPr lang="en-US" sz="1800" b="0" i="1" u="none" strike="noStrike" dirty="0">
                <a:solidFill>
                  <a:srgbClr val="000000"/>
                </a:solidFill>
                <a:effectLst/>
                <a:latin typeface="Arial" panose="020B0604020202020204" pitchFamily="34" charset="0"/>
              </a:rPr>
              <a:t>The “Best Pitch Ever!” on Shark Tank With Haven | Shark Tank US | Shark Tank Global</a:t>
            </a:r>
            <a:r>
              <a:rPr lang="en-US" sz="1800" b="0" i="0" u="none" strike="noStrike" dirty="0">
                <a:solidFill>
                  <a:srgbClr val="292929"/>
                </a:solidFill>
                <a:effectLst/>
                <a:latin typeface="Arial" panose="020B0604020202020204" pitchFamily="34" charset="0"/>
              </a:rPr>
              <a:t> [Video]. YouTube. </a:t>
            </a:r>
            <a:r>
              <a:rPr lang="en-US" sz="1800" b="0" i="0" u="sng" strike="noStrike" dirty="0">
                <a:solidFill>
                  <a:srgbClr val="1155CC"/>
                </a:solidFill>
                <a:effectLst/>
                <a:latin typeface="Arial" panose="020B0604020202020204" pitchFamily="34" charset="0"/>
                <a:hlinkClick r:id="rId3"/>
              </a:rPr>
              <a:t>https://www.youtube.com/watch?v=D83MdEeYe6g</a:t>
            </a:r>
            <a:endParaRPr lang="en-US" sz="1800" b="0" i="0" u="none" strike="noStrike" dirty="0">
              <a:solidFill>
                <a:srgbClr val="292929"/>
              </a:solidFill>
              <a:effectLst/>
              <a:latin typeface="Arial" panose="020B0604020202020204" pitchFamily="34" charset="0"/>
            </a:endParaRPr>
          </a:p>
        </p:txBody>
      </p:sp>
      <p:sp>
        <p:nvSpPr>
          <p:cNvPr id="132" name="Google Shape;132;g226a456b53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87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26a456b53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0" i="0" u="none" strike="noStrike" dirty="0">
                <a:solidFill>
                  <a:srgbClr val="292929"/>
                </a:solidFill>
                <a:effectLst/>
                <a:latin typeface="Arial" panose="020B0604020202020204" pitchFamily="34" charset="0"/>
              </a:rPr>
              <a:t>Sony Pictures Television. </a:t>
            </a:r>
            <a:r>
              <a:rPr lang="en-US" sz="1800" b="0" i="0" u="none" strike="noStrike" dirty="0">
                <a:solidFill>
                  <a:srgbClr val="000000"/>
                </a:solidFill>
                <a:effectLst/>
                <a:latin typeface="Arial" panose="020B0604020202020204" pitchFamily="34" charset="0"/>
              </a:rPr>
              <a:t>(2022, September 3)</a:t>
            </a:r>
            <a:r>
              <a:rPr lang="en-US" sz="1800" b="0" i="0" u="none" strike="noStrike" dirty="0">
                <a:solidFill>
                  <a:srgbClr val="292929"/>
                </a:solidFill>
                <a:effectLst/>
                <a:latin typeface="Arial" panose="020B0604020202020204" pitchFamily="34" charset="0"/>
              </a:rPr>
              <a:t>. </a:t>
            </a:r>
            <a:r>
              <a:rPr lang="en-US" sz="1800" b="0" i="1" u="none" strike="noStrike" dirty="0">
                <a:solidFill>
                  <a:srgbClr val="000000"/>
                </a:solidFill>
                <a:effectLst/>
                <a:latin typeface="Arial" panose="020B0604020202020204" pitchFamily="34" charset="0"/>
              </a:rPr>
              <a:t>Shark Take US | Sharks Struggle to Get Behind Fort’s Business Model</a:t>
            </a:r>
            <a:r>
              <a:rPr lang="en-US" sz="1800" b="0" i="0" u="none" strike="noStrike" dirty="0">
                <a:solidFill>
                  <a:srgbClr val="292929"/>
                </a:solidFill>
                <a:effectLst/>
                <a:latin typeface="Arial" panose="020B0604020202020204" pitchFamily="34" charset="0"/>
              </a:rPr>
              <a:t> [Video]. YouTube. </a:t>
            </a:r>
            <a:r>
              <a:rPr lang="en-US" sz="1800" b="0" i="0" u="sng" strike="noStrike" dirty="0">
                <a:solidFill>
                  <a:srgbClr val="1155CC"/>
                </a:solidFill>
                <a:effectLst/>
                <a:latin typeface="Arial" panose="020B0604020202020204" pitchFamily="34" charset="0"/>
                <a:hlinkClick r:id="rId3"/>
              </a:rPr>
              <a:t>https://youtu.be/LxuegyltzTw?si=bCApf6IQutPijdRh</a:t>
            </a:r>
            <a:endParaRPr lang="en-US" sz="1800" b="0" i="0" u="none" strike="noStrike" dirty="0">
              <a:solidFill>
                <a:srgbClr val="292929"/>
              </a:solidFill>
              <a:effectLst/>
              <a:latin typeface="Arial" panose="020B0604020202020204" pitchFamily="34" charset="0"/>
            </a:endParaRPr>
          </a:p>
          <a:p>
            <a:pPr marL="0" lvl="0" indent="0" algn="l" rtl="0">
              <a:lnSpc>
                <a:spcPct val="100000"/>
              </a:lnSpc>
              <a:spcBef>
                <a:spcPts val="0"/>
              </a:spcBef>
              <a:spcAft>
                <a:spcPts val="0"/>
              </a:spcAft>
              <a:buSzPts val="1100"/>
              <a:buNone/>
            </a:pPr>
            <a:endParaRPr lang="en-US" dirty="0"/>
          </a:p>
        </p:txBody>
      </p:sp>
      <p:sp>
        <p:nvSpPr>
          <p:cNvPr id="132" name="Google Shape;132;g226a456b53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8395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9102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26a456b53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Collective brain dump. Strategies. Retrieved from </a:t>
            </a:r>
            <a:r>
              <a:rPr lang="en-US" u="sng">
                <a:solidFill>
                  <a:schemeClr val="hlink"/>
                </a:solidFill>
                <a:hlinkClick r:id="rId3"/>
              </a:rPr>
              <a:t>https://learn.k20center.ou.edu/strategy/111</a:t>
            </a:r>
            <a:r>
              <a:rPr lang="en-US"/>
              <a:t> </a:t>
            </a:r>
            <a:endParaRPr/>
          </a:p>
        </p:txBody>
      </p:sp>
      <p:sp>
        <p:nvSpPr>
          <p:cNvPr id="132" name="Google Shape;132;g226a456b53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9553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8"/>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51"/>
        <p:cNvGrpSpPr/>
        <p:nvPr/>
      </p:nvGrpSpPr>
      <p:grpSpPr>
        <a:xfrm>
          <a:off x="0" y="0"/>
          <a:ext cx="0" cy="0"/>
          <a:chOff x="0" y="0"/>
          <a:chExt cx="0" cy="0"/>
        </a:xfrm>
      </p:grpSpPr>
      <p:pic>
        <p:nvPicPr>
          <p:cNvPr id="52" name="Google Shape;52;p4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3" name="Google Shape;53;p4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1"/>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55" name="Google Shape;55;p41"/>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56"/>
        <p:cNvGrpSpPr/>
        <p:nvPr/>
      </p:nvGrpSpPr>
      <p:grpSpPr>
        <a:xfrm>
          <a:off x="0" y="0"/>
          <a:ext cx="0" cy="0"/>
          <a:chOff x="0" y="0"/>
          <a:chExt cx="0" cy="0"/>
        </a:xfrm>
      </p:grpSpPr>
      <p:pic>
        <p:nvPicPr>
          <p:cNvPr id="57" name="Google Shape;57;p4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8" name="Google Shape;58;p4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60" name="Google Shape;60;p42"/>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61"/>
        <p:cNvGrpSpPr/>
        <p:nvPr/>
      </p:nvGrpSpPr>
      <p:grpSpPr>
        <a:xfrm>
          <a:off x="0" y="0"/>
          <a:ext cx="0" cy="0"/>
          <a:chOff x="0" y="0"/>
          <a:chExt cx="0" cy="0"/>
        </a:xfrm>
      </p:grpSpPr>
      <p:sp>
        <p:nvSpPr>
          <p:cNvPr id="62" name="Google Shape;62;p43"/>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3" name="Google Shape;63;p4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4" name="Google Shape;64;p4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3"/>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66" name="Google Shape;66;p43"/>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67" name="Google Shape;67;p43"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8"/>
        <p:cNvGrpSpPr/>
        <p:nvPr/>
      </p:nvGrpSpPr>
      <p:grpSpPr>
        <a:xfrm>
          <a:off x="0" y="0"/>
          <a:ext cx="0" cy="0"/>
          <a:chOff x="0" y="0"/>
          <a:chExt cx="0" cy="0"/>
        </a:xfrm>
      </p:grpSpPr>
      <p:pic>
        <p:nvPicPr>
          <p:cNvPr id="69" name="Google Shape;69;p4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0" name="Google Shape;70;p4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1"/>
        <p:cNvGrpSpPr/>
        <p:nvPr/>
      </p:nvGrpSpPr>
      <p:grpSpPr>
        <a:xfrm>
          <a:off x="0" y="0"/>
          <a:ext cx="0" cy="0"/>
          <a:chOff x="0" y="0"/>
          <a:chExt cx="0" cy="0"/>
        </a:xfrm>
      </p:grpSpPr>
      <p:pic>
        <p:nvPicPr>
          <p:cNvPr id="72" name="Google Shape;72;p4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3"/>
        <p:cNvGrpSpPr/>
        <p:nvPr/>
      </p:nvGrpSpPr>
      <p:grpSpPr>
        <a:xfrm>
          <a:off x="0" y="0"/>
          <a:ext cx="0" cy="0"/>
          <a:chOff x="0" y="0"/>
          <a:chExt cx="0" cy="0"/>
        </a:xfrm>
      </p:grpSpPr>
      <p:pic>
        <p:nvPicPr>
          <p:cNvPr id="74" name="Google Shape;74;p4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31"/>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1"/>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4"/>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1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
        <p:cNvGrpSpPr/>
        <p:nvPr/>
      </p:nvGrpSpPr>
      <p:grpSpPr>
        <a:xfrm>
          <a:off x="0" y="0"/>
          <a:ext cx="0" cy="0"/>
          <a:chOff x="0" y="0"/>
          <a:chExt cx="0" cy="0"/>
        </a:xfrm>
      </p:grpSpPr>
      <p:sp>
        <p:nvSpPr>
          <p:cNvPr id="16" name="Google Shape;16;p35"/>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5"/>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8" name="Google Shape;18;p3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9" name="Google Shape;19;p35"/>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24"/>
        <p:cNvGrpSpPr/>
        <p:nvPr/>
      </p:nvGrpSpPr>
      <p:grpSpPr>
        <a:xfrm>
          <a:off x="0" y="0"/>
          <a:ext cx="0" cy="0"/>
          <a:chOff x="0" y="0"/>
          <a:chExt cx="0" cy="0"/>
        </a:xfrm>
      </p:grpSpPr>
      <p:sp>
        <p:nvSpPr>
          <p:cNvPr id="25" name="Google Shape;25;p3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6" name="Google Shape;26;p3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3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2"/>
        <p:cNvGrpSpPr/>
        <p:nvPr/>
      </p:nvGrpSpPr>
      <p:grpSpPr>
        <a:xfrm>
          <a:off x="0" y="0"/>
          <a:ext cx="0" cy="0"/>
          <a:chOff x="0" y="0"/>
          <a:chExt cx="0" cy="0"/>
        </a:xfrm>
      </p:grpSpPr>
      <p:sp>
        <p:nvSpPr>
          <p:cNvPr id="33" name="Google Shape;33;p3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7"/>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5" name="Google Shape;35;p37"/>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6" name="Google Shape;36;p37"/>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3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37"/>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39"/>
        <p:cNvGrpSpPr/>
        <p:nvPr/>
      </p:nvGrpSpPr>
      <p:grpSpPr>
        <a:xfrm>
          <a:off x="0" y="0"/>
          <a:ext cx="0" cy="0"/>
          <a:chOff x="0" y="0"/>
          <a:chExt cx="0" cy="0"/>
        </a:xfrm>
      </p:grpSpPr>
      <p:sp>
        <p:nvSpPr>
          <p:cNvPr id="40" name="Google Shape;40;p38"/>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1" name="Google Shape;41;p38"/>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3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3" name="Google Shape;43;p3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44"/>
        <p:cNvGrpSpPr/>
        <p:nvPr/>
      </p:nvGrpSpPr>
      <p:grpSpPr>
        <a:xfrm>
          <a:off x="0" y="0"/>
          <a:ext cx="0" cy="0"/>
          <a:chOff x="0" y="0"/>
          <a:chExt cx="0" cy="0"/>
        </a:xfrm>
      </p:grpSpPr>
      <p:pic>
        <p:nvPicPr>
          <p:cNvPr id="45" name="Google Shape;45;p3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6" name="Google Shape;46;p39"/>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47" name="Google Shape;47;p3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48"/>
        <p:cNvGrpSpPr/>
        <p:nvPr/>
      </p:nvGrpSpPr>
      <p:grpSpPr>
        <a:xfrm>
          <a:off x="0" y="0"/>
          <a:ext cx="0" cy="0"/>
          <a:chOff x="0" y="0"/>
          <a:chExt cx="0" cy="0"/>
        </a:xfrm>
      </p:grpSpPr>
      <p:pic>
        <p:nvPicPr>
          <p:cNvPr id="49" name="Google Shape;49;p4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0" name="Google Shape;50;p4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2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2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oleObject" Target="../embeddings/oleObject2.bin"/><Relationship Id="rId4" Type="http://schemas.openxmlformats.org/officeDocument/2006/relationships/image" Target="../media/image18.wmf"/></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oleObject" Target="../embeddings/oleObject5.bin"/><Relationship Id="rId4" Type="http://schemas.openxmlformats.org/officeDocument/2006/relationships/image" Target="../media/image22.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ULws5gyPTHY&amp;t=2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hyperlink" Target="http://www.youtube.com/watch?v=ULws5gyPTHY"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ae5MssJ8en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www.youtube.com/watch?v=ae5MssJ8en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D83MdEeYe6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LxuegyltzTw?feature=oembed" TargetMode="External"/><Relationship Id="rId5" Type="http://schemas.openxmlformats.org/officeDocument/2006/relationships/image" Target="../media/image7.jpeg"/><Relationship Id="rId4" Type="http://schemas.openxmlformats.org/officeDocument/2006/relationships/hyperlink" Target="https://youtu.be/LxuegyltzTw?si=bCApf6IQutPijdRh"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g226a456b53d_1_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Collective Brain Dump</a:t>
            </a:r>
            <a:endParaRPr dirty="0"/>
          </a:p>
        </p:txBody>
      </p:sp>
      <p:pic>
        <p:nvPicPr>
          <p:cNvPr id="136" name="Google Shape;136;g226a456b53d_1_0"/>
          <p:cNvPicPr preferRelativeResize="0"/>
          <p:nvPr/>
        </p:nvPicPr>
        <p:blipFill rotWithShape="1">
          <a:blip r:embed="rId3">
            <a:alphaModFix/>
          </a:blip>
          <a:srcRect/>
          <a:stretch/>
        </p:blipFill>
        <p:spPr>
          <a:xfrm>
            <a:off x="7506097" y="210563"/>
            <a:ext cx="1419953" cy="1419953"/>
          </a:xfrm>
          <a:prstGeom prst="rect">
            <a:avLst/>
          </a:prstGeom>
          <a:noFill/>
          <a:ln>
            <a:noFill/>
          </a:ln>
        </p:spPr>
      </p:pic>
      <p:sp>
        <p:nvSpPr>
          <p:cNvPr id="6" name="Rectangle 5">
            <a:extLst>
              <a:ext uri="{FF2B5EF4-FFF2-40B4-BE49-F238E27FC236}">
                <a16:creationId xmlns:a16="http://schemas.microsoft.com/office/drawing/2014/main" id="{5018E891-0737-6011-4357-F9EBA33C530A}"/>
              </a:ext>
            </a:extLst>
          </p:cNvPr>
          <p:cNvSpPr/>
          <p:nvPr/>
        </p:nvSpPr>
        <p:spPr>
          <a:xfrm>
            <a:off x="457199" y="1309688"/>
            <a:ext cx="2371214" cy="3323303"/>
          </a:xfrm>
          <a:prstGeom prst="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41;g226a456b53d_1_5">
            <a:extLst>
              <a:ext uri="{FF2B5EF4-FFF2-40B4-BE49-F238E27FC236}">
                <a16:creationId xmlns:a16="http://schemas.microsoft.com/office/drawing/2014/main" id="{93215163-8DD4-6995-9906-FEF301296A58}"/>
              </a:ext>
            </a:extLst>
          </p:cNvPr>
          <p:cNvSpPr txBox="1">
            <a:spLocks noGrp="1"/>
          </p:cNvSpPr>
          <p:nvPr>
            <p:ph type="body" idx="1"/>
          </p:nvPr>
        </p:nvSpPr>
        <p:spPr>
          <a:xfrm>
            <a:off x="457200" y="1402735"/>
            <a:ext cx="2371213" cy="455562"/>
          </a:xfrm>
          <a:prstGeom prst="rect">
            <a:avLst/>
          </a:prstGeom>
          <a:noFill/>
          <a:ln>
            <a:noFill/>
          </a:ln>
        </p:spPr>
        <p:txBody>
          <a:bodyPr spcFirstLastPara="1" wrap="square" lIns="91425" tIns="45700" rIns="91425" bIns="45700" anchor="t" anchorCtr="0">
            <a:normAutofit/>
          </a:bodyPr>
          <a:lstStyle/>
          <a:p>
            <a:pPr marL="0" lvl="0" indent="0" algn="ctr" rtl="0">
              <a:spcBef>
                <a:spcPts val="240"/>
              </a:spcBef>
              <a:spcAft>
                <a:spcPts val="0"/>
              </a:spcAft>
              <a:buNone/>
            </a:pPr>
            <a:r>
              <a:rPr lang="en-US" sz="2000" b="1" i="1" dirty="0"/>
              <a:t>Community Problem</a:t>
            </a:r>
          </a:p>
        </p:txBody>
      </p:sp>
      <p:sp>
        <p:nvSpPr>
          <p:cNvPr id="9" name="Rectangle: Folded Corner 8">
            <a:extLst>
              <a:ext uri="{FF2B5EF4-FFF2-40B4-BE49-F238E27FC236}">
                <a16:creationId xmlns:a16="http://schemas.microsoft.com/office/drawing/2014/main" id="{550BF73B-D917-10ED-0CCB-83D59602D6FF}"/>
              </a:ext>
            </a:extLst>
          </p:cNvPr>
          <p:cNvSpPr/>
          <p:nvPr/>
        </p:nvSpPr>
        <p:spPr>
          <a:xfrm rot="21261201">
            <a:off x="1004881" y="2043517"/>
            <a:ext cx="1275850" cy="1109273"/>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i="1" dirty="0">
                <a:latin typeface="Calibri" panose="020F0502020204030204" pitchFamily="34" charset="0"/>
                <a:ea typeface="Calibri" panose="020F0502020204030204" pitchFamily="34" charset="0"/>
                <a:cs typeface="Calibri" panose="020F0502020204030204" pitchFamily="34" charset="0"/>
              </a:rPr>
              <a:t>Dog owners not picking up pet waste</a:t>
            </a:r>
          </a:p>
        </p:txBody>
      </p:sp>
      <p:sp>
        <p:nvSpPr>
          <p:cNvPr id="10" name="Rectangle 9">
            <a:extLst>
              <a:ext uri="{FF2B5EF4-FFF2-40B4-BE49-F238E27FC236}">
                <a16:creationId xmlns:a16="http://schemas.microsoft.com/office/drawing/2014/main" id="{E26C4323-8AB2-5BFE-0134-BFF8E1C4C981}"/>
              </a:ext>
            </a:extLst>
          </p:cNvPr>
          <p:cNvSpPr/>
          <p:nvPr/>
        </p:nvSpPr>
        <p:spPr>
          <a:xfrm>
            <a:off x="2989829" y="1309688"/>
            <a:ext cx="2371214" cy="3323303"/>
          </a:xfrm>
          <a:prstGeom prst="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1;g226a456b53d_1_5">
            <a:extLst>
              <a:ext uri="{FF2B5EF4-FFF2-40B4-BE49-F238E27FC236}">
                <a16:creationId xmlns:a16="http://schemas.microsoft.com/office/drawing/2014/main" id="{4B208D59-CD1B-E725-4076-8DF7E8482F23}"/>
              </a:ext>
            </a:extLst>
          </p:cNvPr>
          <p:cNvSpPr txBox="1">
            <a:spLocks/>
          </p:cNvSpPr>
          <p:nvPr/>
        </p:nvSpPr>
        <p:spPr>
          <a:xfrm>
            <a:off x="2989830" y="1402735"/>
            <a:ext cx="2371213" cy="4555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340"/>
              </a:spcBef>
              <a:spcAft>
                <a:spcPts val="0"/>
              </a:spcAft>
              <a:buClr>
                <a:schemeClr val="accent2"/>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accent3"/>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14325" algn="l" rtl="0">
              <a:lnSpc>
                <a:spcPct val="100000"/>
              </a:lnSpc>
              <a:spcBef>
                <a:spcPts val="270"/>
              </a:spcBef>
              <a:spcAft>
                <a:spcPts val="0"/>
              </a:spcAft>
              <a:buClr>
                <a:schemeClr val="accent4"/>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20039" algn="l" rtl="0">
              <a:lnSpc>
                <a:spcPct val="100000"/>
              </a:lnSpc>
              <a:spcBef>
                <a:spcPts val="360"/>
              </a:spcBef>
              <a:spcAft>
                <a:spcPts val="0"/>
              </a:spcAft>
              <a:buClr>
                <a:schemeClr val="accent5"/>
              </a:buClr>
              <a:buSzPts val="1440"/>
              <a:buFont typeface="Noto Sans Symbols"/>
              <a:buChar char="⚫"/>
              <a:defRPr sz="1350" b="0" i="0" u="none" strike="noStrike" cap="none">
                <a:solidFill>
                  <a:schemeClr val="dk1"/>
                </a:solidFill>
                <a:latin typeface="Calibri"/>
                <a:ea typeface="Calibri"/>
                <a:cs typeface="Calibri"/>
                <a:sym typeface="Calibri"/>
              </a:defRPr>
            </a:lvl6pPr>
            <a:lvl7pPr marL="3200400" marR="0" lvl="6" indent="-320039" algn="l" rtl="0">
              <a:lnSpc>
                <a:spcPct val="100000"/>
              </a:lnSpc>
              <a:spcBef>
                <a:spcPts val="360"/>
              </a:spcBef>
              <a:spcAft>
                <a:spcPts val="0"/>
              </a:spcAft>
              <a:buClr>
                <a:schemeClr val="accent6"/>
              </a:buClr>
              <a:buSzPts val="1440"/>
              <a:buFont typeface="Noto Sans Symbols"/>
              <a:buChar char="⚫"/>
              <a:defRPr sz="12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2"/>
              </a:buClr>
              <a:buSzPts val="1800"/>
              <a:buFont typeface="Calibri"/>
              <a:buChar char="•"/>
              <a:defRPr sz="12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2"/>
              </a:buClr>
              <a:buSzPts val="1800"/>
              <a:buFont typeface="Calibri"/>
              <a:buChar char="•"/>
              <a:defRPr sz="1050" b="0" i="0" u="none" strike="noStrike" cap="none">
                <a:solidFill>
                  <a:schemeClr val="dk1"/>
                </a:solidFill>
                <a:latin typeface="Calibri"/>
                <a:ea typeface="Calibri"/>
                <a:cs typeface="Calibri"/>
                <a:sym typeface="Calibri"/>
              </a:defRPr>
            </a:lvl9pPr>
          </a:lstStyle>
          <a:p>
            <a:pPr marL="0" indent="0" algn="ctr">
              <a:spcBef>
                <a:spcPts val="240"/>
              </a:spcBef>
              <a:buFont typeface="Arial"/>
              <a:buNone/>
            </a:pPr>
            <a:r>
              <a:rPr lang="en-US" sz="2000" b="1" i="1" dirty="0"/>
              <a:t>Tough Situation</a:t>
            </a:r>
          </a:p>
        </p:txBody>
      </p:sp>
      <p:sp>
        <p:nvSpPr>
          <p:cNvPr id="12" name="Rectangle: Folded Corner 11">
            <a:extLst>
              <a:ext uri="{FF2B5EF4-FFF2-40B4-BE49-F238E27FC236}">
                <a16:creationId xmlns:a16="http://schemas.microsoft.com/office/drawing/2014/main" id="{7E8EA8B3-8B6D-9978-7178-5BE08273DAD9}"/>
              </a:ext>
            </a:extLst>
          </p:cNvPr>
          <p:cNvSpPr/>
          <p:nvPr/>
        </p:nvSpPr>
        <p:spPr>
          <a:xfrm rot="285384">
            <a:off x="3537511" y="2054324"/>
            <a:ext cx="1275850" cy="1109273"/>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i="1" dirty="0">
                <a:latin typeface="Calibri" panose="020F0502020204030204" pitchFamily="34" charset="0"/>
                <a:ea typeface="Calibri" panose="020F0502020204030204" pitchFamily="34" charset="0"/>
                <a:cs typeface="Calibri" panose="020F0502020204030204" pitchFamily="34" charset="0"/>
              </a:rPr>
              <a:t>Taking care of family members</a:t>
            </a:r>
          </a:p>
        </p:txBody>
      </p:sp>
      <p:sp>
        <p:nvSpPr>
          <p:cNvPr id="13" name="Rectangle 12">
            <a:extLst>
              <a:ext uri="{FF2B5EF4-FFF2-40B4-BE49-F238E27FC236}">
                <a16:creationId xmlns:a16="http://schemas.microsoft.com/office/drawing/2014/main" id="{13FD3F6C-2C8F-6129-327D-B6A18555CC0A}"/>
              </a:ext>
            </a:extLst>
          </p:cNvPr>
          <p:cNvSpPr/>
          <p:nvPr/>
        </p:nvSpPr>
        <p:spPr>
          <a:xfrm>
            <a:off x="5522459" y="1309688"/>
            <a:ext cx="2371214" cy="3323303"/>
          </a:xfrm>
          <a:prstGeom prst="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141;g226a456b53d_1_5">
            <a:extLst>
              <a:ext uri="{FF2B5EF4-FFF2-40B4-BE49-F238E27FC236}">
                <a16:creationId xmlns:a16="http://schemas.microsoft.com/office/drawing/2014/main" id="{F09D5444-2A83-7C90-B8F9-68A0EC79DD47}"/>
              </a:ext>
            </a:extLst>
          </p:cNvPr>
          <p:cNvSpPr txBox="1">
            <a:spLocks/>
          </p:cNvSpPr>
          <p:nvPr/>
        </p:nvSpPr>
        <p:spPr>
          <a:xfrm>
            <a:off x="5522460" y="1402735"/>
            <a:ext cx="2371213" cy="4555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340"/>
              </a:spcBef>
              <a:spcAft>
                <a:spcPts val="0"/>
              </a:spcAft>
              <a:buClr>
                <a:schemeClr val="accent2"/>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accent3"/>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14325" algn="l" rtl="0">
              <a:lnSpc>
                <a:spcPct val="100000"/>
              </a:lnSpc>
              <a:spcBef>
                <a:spcPts val="270"/>
              </a:spcBef>
              <a:spcAft>
                <a:spcPts val="0"/>
              </a:spcAft>
              <a:buClr>
                <a:schemeClr val="accent4"/>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20039" algn="l" rtl="0">
              <a:lnSpc>
                <a:spcPct val="100000"/>
              </a:lnSpc>
              <a:spcBef>
                <a:spcPts val="360"/>
              </a:spcBef>
              <a:spcAft>
                <a:spcPts val="0"/>
              </a:spcAft>
              <a:buClr>
                <a:schemeClr val="accent5"/>
              </a:buClr>
              <a:buSzPts val="1440"/>
              <a:buFont typeface="Noto Sans Symbols"/>
              <a:buChar char="⚫"/>
              <a:defRPr sz="1350" b="0" i="0" u="none" strike="noStrike" cap="none">
                <a:solidFill>
                  <a:schemeClr val="dk1"/>
                </a:solidFill>
                <a:latin typeface="Calibri"/>
                <a:ea typeface="Calibri"/>
                <a:cs typeface="Calibri"/>
                <a:sym typeface="Calibri"/>
              </a:defRPr>
            </a:lvl6pPr>
            <a:lvl7pPr marL="3200400" marR="0" lvl="6" indent="-320039" algn="l" rtl="0">
              <a:lnSpc>
                <a:spcPct val="100000"/>
              </a:lnSpc>
              <a:spcBef>
                <a:spcPts val="360"/>
              </a:spcBef>
              <a:spcAft>
                <a:spcPts val="0"/>
              </a:spcAft>
              <a:buClr>
                <a:schemeClr val="accent6"/>
              </a:buClr>
              <a:buSzPts val="1440"/>
              <a:buFont typeface="Noto Sans Symbols"/>
              <a:buChar char="⚫"/>
              <a:defRPr sz="12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2"/>
              </a:buClr>
              <a:buSzPts val="1800"/>
              <a:buFont typeface="Calibri"/>
              <a:buChar char="•"/>
              <a:defRPr sz="12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2"/>
              </a:buClr>
              <a:buSzPts val="1800"/>
              <a:buFont typeface="Calibri"/>
              <a:buChar char="•"/>
              <a:defRPr sz="1050" b="0" i="0" u="none" strike="noStrike" cap="none">
                <a:solidFill>
                  <a:schemeClr val="dk1"/>
                </a:solidFill>
                <a:latin typeface="Calibri"/>
                <a:ea typeface="Calibri"/>
                <a:cs typeface="Calibri"/>
                <a:sym typeface="Calibri"/>
              </a:defRPr>
            </a:lvl9pPr>
          </a:lstStyle>
          <a:p>
            <a:pPr marL="0" indent="0" algn="ctr">
              <a:spcBef>
                <a:spcPts val="240"/>
              </a:spcBef>
              <a:buFont typeface="Arial"/>
              <a:buNone/>
            </a:pPr>
            <a:r>
              <a:rPr lang="en-US" sz="2000" b="1" i="1" dirty="0"/>
              <a:t>Money Maker</a:t>
            </a:r>
          </a:p>
        </p:txBody>
      </p:sp>
      <p:sp>
        <p:nvSpPr>
          <p:cNvPr id="15" name="Rectangle: Folded Corner 14">
            <a:extLst>
              <a:ext uri="{FF2B5EF4-FFF2-40B4-BE49-F238E27FC236}">
                <a16:creationId xmlns:a16="http://schemas.microsoft.com/office/drawing/2014/main" id="{686DC1FE-466D-D826-3F9E-18AFC883387D}"/>
              </a:ext>
            </a:extLst>
          </p:cNvPr>
          <p:cNvSpPr/>
          <p:nvPr/>
        </p:nvSpPr>
        <p:spPr>
          <a:xfrm rot="21261201">
            <a:off x="6070141" y="2054324"/>
            <a:ext cx="1275850" cy="1109273"/>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br>
              <a:rPr lang="en-US" sz="1050" i="1" dirty="0">
                <a:latin typeface="Calibri" panose="020F0502020204030204" pitchFamily="34" charset="0"/>
                <a:ea typeface="Calibri" panose="020F0502020204030204" pitchFamily="34" charset="0"/>
                <a:cs typeface="Calibri" panose="020F0502020204030204" pitchFamily="34" charset="0"/>
              </a:rPr>
            </a:br>
            <a:r>
              <a:rPr lang="en-US" sz="1600" i="1" dirty="0">
                <a:latin typeface="Calibri" panose="020F0502020204030204" pitchFamily="34" charset="0"/>
                <a:ea typeface="Calibri" panose="020F0502020204030204" pitchFamily="34" charset="0"/>
                <a:cs typeface="Calibri" panose="020F0502020204030204" pitchFamily="34" charset="0"/>
              </a:rPr>
              <a:t>Food truck that serves cold food and drinks</a:t>
            </a:r>
          </a:p>
        </p:txBody>
      </p:sp>
    </p:spTree>
    <p:extLst>
      <p:ext uri="{BB962C8B-B14F-4D97-AF65-F5344CB8AC3E}">
        <p14:creationId xmlns:p14="http://schemas.microsoft.com/office/powerpoint/2010/main" val="41897354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26a456b53d_1_5"/>
          <p:cNvSpPr txBox="1">
            <a:spLocks noGrp="1"/>
          </p:cNvSpPr>
          <p:nvPr>
            <p:ph type="body" idx="1"/>
          </p:nvPr>
        </p:nvSpPr>
        <p:spPr>
          <a:xfrm>
            <a:off x="457200" y="1309350"/>
            <a:ext cx="8400600" cy="3434100"/>
          </a:xfrm>
          <a:prstGeom prst="rect">
            <a:avLst/>
          </a:prstGeom>
          <a:noFill/>
          <a:ln>
            <a:noFill/>
          </a:ln>
        </p:spPr>
        <p:txBody>
          <a:bodyPr spcFirstLastPara="1" wrap="square" lIns="91425" tIns="45700" rIns="91425" bIns="45700" anchor="t" anchorCtr="0">
            <a:normAutofit/>
          </a:bodyPr>
          <a:lstStyle/>
          <a:p>
            <a:pPr marL="0" lvl="0" indent="0" algn="l" rtl="0">
              <a:spcBef>
                <a:spcPts val="240"/>
              </a:spcBef>
              <a:spcAft>
                <a:spcPts val="0"/>
              </a:spcAft>
              <a:buNone/>
            </a:pPr>
            <a:r>
              <a:rPr lang="en-US" dirty="0"/>
              <a:t>In groups:</a:t>
            </a:r>
            <a:endParaRPr dirty="0"/>
          </a:p>
          <a:p>
            <a:pPr marL="577850" lvl="0" indent="-514350" algn="l" rtl="0">
              <a:lnSpc>
                <a:spcPct val="100000"/>
              </a:lnSpc>
              <a:spcBef>
                <a:spcPts val="240"/>
              </a:spcBef>
              <a:spcAft>
                <a:spcPts val="0"/>
              </a:spcAft>
              <a:buSzPts val="2600"/>
              <a:buFont typeface="+mj-lt"/>
              <a:buAutoNum type="arabicParenR"/>
            </a:pPr>
            <a:r>
              <a:rPr lang="en-US" dirty="0"/>
              <a:t>Go to each of the three posters.</a:t>
            </a:r>
            <a:endParaRPr dirty="0"/>
          </a:p>
          <a:p>
            <a:pPr marL="577850" lvl="0" indent="-514350" algn="l" rtl="0">
              <a:lnSpc>
                <a:spcPct val="100000"/>
              </a:lnSpc>
              <a:spcBef>
                <a:spcPts val="240"/>
              </a:spcBef>
              <a:spcAft>
                <a:spcPts val="0"/>
              </a:spcAft>
              <a:buSzPts val="2600"/>
              <a:buFont typeface="+mj-lt"/>
              <a:buAutoNum type="arabicParenR"/>
            </a:pPr>
            <a:r>
              <a:rPr lang="en-US" dirty="0"/>
              <a:t>Read all the ideas.</a:t>
            </a:r>
            <a:endParaRPr dirty="0"/>
          </a:p>
          <a:p>
            <a:pPr marL="577850" lvl="0" indent="-514350" algn="l" rtl="0">
              <a:lnSpc>
                <a:spcPct val="100000"/>
              </a:lnSpc>
              <a:spcBef>
                <a:spcPts val="0"/>
              </a:spcBef>
              <a:spcAft>
                <a:spcPts val="0"/>
              </a:spcAft>
              <a:buSzPts val="2600"/>
              <a:buFont typeface="+mj-lt"/>
              <a:buAutoNum type="arabicParenR"/>
            </a:pPr>
            <a:r>
              <a:rPr lang="en-US" dirty="0"/>
              <a:t>Return to each poster and take one sticky note from each poster.</a:t>
            </a:r>
          </a:p>
        </p:txBody>
      </p:sp>
      <p:sp>
        <p:nvSpPr>
          <p:cNvPr id="142" name="Google Shape;142;g226a456b53d_1_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Gallery Walk</a:t>
            </a:r>
            <a:endParaRPr dirty="0"/>
          </a:p>
        </p:txBody>
      </p:sp>
      <p:pic>
        <p:nvPicPr>
          <p:cNvPr id="143" name="Google Shape;143;g226a456b53d_1_5"/>
          <p:cNvPicPr preferRelativeResize="0"/>
          <p:nvPr/>
        </p:nvPicPr>
        <p:blipFill rotWithShape="1">
          <a:blip r:embed="rId3">
            <a:alphaModFix/>
          </a:blip>
          <a:srcRect/>
          <a:stretch/>
        </p:blipFill>
        <p:spPr>
          <a:xfrm flipH="1">
            <a:off x="5783724" y="219298"/>
            <a:ext cx="3074076" cy="1555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47"/>
        <p:cNvGrpSpPr/>
        <p:nvPr/>
      </p:nvGrpSpPr>
      <p:grpSpPr>
        <a:xfrm>
          <a:off x="0" y="0"/>
          <a:ext cx="0" cy="0"/>
          <a:chOff x="0" y="0"/>
          <a:chExt cx="0" cy="0"/>
        </a:xfrm>
      </p:grpSpPr>
      <p:sp>
        <p:nvSpPr>
          <p:cNvPr id="148" name="Google Shape;148;g226a6ccce6a_0_20"/>
          <p:cNvSpPr txBox="1">
            <a:spLocks noGrp="1"/>
          </p:cNvSpPr>
          <p:nvPr>
            <p:ph type="body" idx="1"/>
          </p:nvPr>
        </p:nvSpPr>
        <p:spPr>
          <a:xfrm>
            <a:off x="457200" y="1309350"/>
            <a:ext cx="76380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dirty="0"/>
              <a:t>Work together to complete your handout.</a:t>
            </a:r>
            <a:endParaRPr dirty="0"/>
          </a:p>
          <a:p>
            <a:pPr marL="914400" lvl="1" indent="-355600" algn="l" rtl="0">
              <a:lnSpc>
                <a:spcPct val="100000"/>
              </a:lnSpc>
              <a:spcBef>
                <a:spcPts val="520"/>
              </a:spcBef>
              <a:spcAft>
                <a:spcPts val="0"/>
              </a:spcAft>
              <a:buSzPts val="2000"/>
              <a:buChar char="•"/>
            </a:pPr>
            <a:r>
              <a:rPr lang="en-US" kern="1200" dirty="0">
                <a:solidFill>
                  <a:schemeClr val="tx1"/>
                </a:solidFill>
                <a:ea typeface="+mn-ea"/>
              </a:rPr>
              <a:t>Place the sticky note you collected from each poster on the corresponding page of the handout.</a:t>
            </a:r>
            <a:endParaRPr kern="1200" dirty="0">
              <a:solidFill>
                <a:schemeClr val="tx1"/>
              </a:solidFill>
              <a:ea typeface="+mn-ea"/>
            </a:endParaRPr>
          </a:p>
          <a:p>
            <a:pPr marL="457200" lvl="0" indent="-393700" algn="l" rtl="0">
              <a:lnSpc>
                <a:spcPct val="100000"/>
              </a:lnSpc>
              <a:spcBef>
                <a:spcPts val="0"/>
              </a:spcBef>
              <a:spcAft>
                <a:spcPts val="0"/>
              </a:spcAft>
              <a:buSzPts val="2600"/>
              <a:buChar char="•"/>
            </a:pPr>
            <a:r>
              <a:rPr lang="en-US" dirty="0"/>
              <a:t>After completing the first three pages:</a:t>
            </a:r>
            <a:endParaRPr dirty="0"/>
          </a:p>
          <a:p>
            <a:pPr marL="914400" lvl="1" indent="-355600" algn="l" rtl="0">
              <a:lnSpc>
                <a:spcPct val="100000"/>
              </a:lnSpc>
              <a:spcBef>
                <a:spcPts val="0"/>
              </a:spcBef>
              <a:spcAft>
                <a:spcPts val="0"/>
              </a:spcAft>
              <a:buSzPts val="2000"/>
              <a:buChar char="•"/>
            </a:pPr>
            <a:r>
              <a:rPr lang="en-US" dirty="0"/>
              <a:t>Choose one or combine two ideas to determine what</a:t>
            </a:r>
            <a:br>
              <a:rPr lang="en-US" dirty="0"/>
            </a:br>
            <a:r>
              <a:rPr lang="en-US" dirty="0"/>
              <a:t>product or service you want for your business.</a:t>
            </a:r>
            <a:endParaRPr dirty="0"/>
          </a:p>
          <a:p>
            <a:pPr marL="914400" lvl="1" indent="-355600" algn="l" rtl="0">
              <a:lnSpc>
                <a:spcPct val="100000"/>
              </a:lnSpc>
              <a:spcBef>
                <a:spcPts val="0"/>
              </a:spcBef>
              <a:spcAft>
                <a:spcPts val="0"/>
              </a:spcAft>
              <a:buSzPts val="2000"/>
              <a:buChar char="•"/>
            </a:pPr>
            <a:r>
              <a:rPr lang="en-US" dirty="0"/>
              <a:t>Name the product and the company.</a:t>
            </a:r>
            <a:endParaRPr dirty="0"/>
          </a:p>
        </p:txBody>
      </p:sp>
      <p:sp>
        <p:nvSpPr>
          <p:cNvPr id="149" name="Google Shape;149;g226a6ccce6a_0_2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Company Brainstorming</a:t>
            </a:r>
            <a:endParaRPr dirty="0"/>
          </a:p>
        </p:txBody>
      </p:sp>
      <p:pic>
        <p:nvPicPr>
          <p:cNvPr id="150" name="Google Shape;150;g226a6ccce6a_0_20"/>
          <p:cNvPicPr preferRelativeResize="0"/>
          <p:nvPr/>
        </p:nvPicPr>
        <p:blipFill>
          <a:blip r:embed="rId3">
            <a:alphaModFix/>
          </a:blip>
          <a:stretch>
            <a:fillRect/>
          </a:stretch>
        </p:blipFill>
        <p:spPr>
          <a:xfrm flipH="1">
            <a:off x="6833936" y="2689893"/>
            <a:ext cx="1931991" cy="21463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26a456b53d_1_10"/>
          <p:cNvSpPr txBox="1">
            <a:spLocks noGrp="1"/>
          </p:cNvSpPr>
          <p:nvPr>
            <p:ph type="body" idx="1"/>
          </p:nvPr>
        </p:nvSpPr>
        <p:spPr>
          <a:xfrm>
            <a:off x="457200" y="1309350"/>
            <a:ext cx="85233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240"/>
              </a:spcBef>
              <a:spcAft>
                <a:spcPts val="0"/>
              </a:spcAft>
              <a:buSzPts val="2600"/>
              <a:buChar char="•"/>
            </a:pPr>
            <a:r>
              <a:rPr lang="en-US" dirty="0"/>
              <a:t>Each group will share with the class their </a:t>
            </a:r>
            <a:br>
              <a:rPr lang="en-US" dirty="0"/>
            </a:br>
            <a:r>
              <a:rPr lang="en-US" dirty="0"/>
              <a:t>idea for their company.</a:t>
            </a:r>
          </a:p>
          <a:p>
            <a:pPr marL="457200" lvl="0" indent="-393700" algn="l" rtl="0">
              <a:lnSpc>
                <a:spcPct val="100000"/>
              </a:lnSpc>
              <a:spcBef>
                <a:spcPts val="240"/>
              </a:spcBef>
              <a:spcAft>
                <a:spcPts val="0"/>
              </a:spcAft>
              <a:buSzPts val="2600"/>
              <a:buChar char="•"/>
            </a:pPr>
            <a:r>
              <a:rPr lang="en-US" dirty="0"/>
              <a:t>Let’s help each other by listening and asking questions to help improve their product/service.</a:t>
            </a:r>
            <a:endParaRPr dirty="0"/>
          </a:p>
          <a:p>
            <a:pPr marL="914400" lvl="1" indent="-355600" algn="l" rtl="0">
              <a:lnSpc>
                <a:spcPct val="100000"/>
              </a:lnSpc>
              <a:spcBef>
                <a:spcPts val="0"/>
              </a:spcBef>
              <a:spcAft>
                <a:spcPts val="0"/>
              </a:spcAft>
              <a:buSzPts val="2000"/>
              <a:buChar char="•"/>
            </a:pPr>
            <a:r>
              <a:rPr lang="en-US" dirty="0"/>
              <a:t>It is legal?</a:t>
            </a:r>
            <a:endParaRPr dirty="0"/>
          </a:p>
          <a:p>
            <a:pPr marL="914400" lvl="1" indent="-355600" algn="l" rtl="0">
              <a:lnSpc>
                <a:spcPct val="100000"/>
              </a:lnSpc>
              <a:spcBef>
                <a:spcPts val="0"/>
              </a:spcBef>
              <a:spcAft>
                <a:spcPts val="0"/>
              </a:spcAft>
              <a:buSzPts val="2000"/>
              <a:buChar char="•"/>
            </a:pPr>
            <a:r>
              <a:rPr lang="en-US" dirty="0"/>
              <a:t>It is feasible?</a:t>
            </a:r>
            <a:endParaRPr dirty="0"/>
          </a:p>
          <a:p>
            <a:pPr marL="914400" lvl="1" indent="-355600" algn="l" rtl="0">
              <a:lnSpc>
                <a:spcPct val="100000"/>
              </a:lnSpc>
              <a:spcBef>
                <a:spcPts val="0"/>
              </a:spcBef>
              <a:spcAft>
                <a:spcPts val="0"/>
              </a:spcAft>
              <a:buSzPts val="2000"/>
              <a:buChar char="•"/>
            </a:pPr>
            <a:r>
              <a:rPr lang="en-US" dirty="0"/>
              <a:t>What questions do you have about the product or service?</a:t>
            </a:r>
          </a:p>
          <a:p>
            <a:pPr marL="914400" lvl="1" indent="-355600" algn="l" rtl="0">
              <a:lnSpc>
                <a:spcPct val="100000"/>
              </a:lnSpc>
              <a:spcBef>
                <a:spcPts val="0"/>
              </a:spcBef>
              <a:spcAft>
                <a:spcPts val="0"/>
              </a:spcAft>
              <a:buSzPts val="2000"/>
              <a:buChar char="•"/>
            </a:pPr>
            <a:r>
              <a:rPr lang="en-US" dirty="0"/>
              <a:t>Will the company be web-based, brick and mortar, etc.?</a:t>
            </a:r>
          </a:p>
        </p:txBody>
      </p:sp>
      <p:sp>
        <p:nvSpPr>
          <p:cNvPr id="156" name="Google Shape;156;g226a456b53d_1_1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Sharing Company Ideas</a:t>
            </a:r>
            <a:endParaRPr dirty="0"/>
          </a:p>
        </p:txBody>
      </p:sp>
      <p:pic>
        <p:nvPicPr>
          <p:cNvPr id="157" name="Google Shape;157;g226a456b53d_1_10"/>
          <p:cNvPicPr preferRelativeResize="0"/>
          <p:nvPr/>
        </p:nvPicPr>
        <p:blipFill>
          <a:blip r:embed="rId3">
            <a:alphaModFix/>
          </a:blip>
          <a:stretch>
            <a:fillRect/>
          </a:stretch>
        </p:blipFill>
        <p:spPr>
          <a:xfrm flipH="1">
            <a:off x="6809751" y="165337"/>
            <a:ext cx="1877049" cy="21433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b="1" dirty="0">
                <a:solidFill>
                  <a:schemeClr val="accent4"/>
                </a:solidFill>
              </a:rPr>
              <a:t>T</a:t>
            </a:r>
            <a:r>
              <a:rPr lang="en-US" dirty="0"/>
              <a:t>: </a:t>
            </a:r>
            <a:r>
              <a:rPr lang="en-US" b="1" dirty="0"/>
              <a:t>Tell</a:t>
            </a:r>
            <a:r>
              <a:rPr lang="en-US" dirty="0"/>
              <a:t> what you like about their idea.</a:t>
            </a:r>
          </a:p>
          <a:p>
            <a:r>
              <a:rPr lang="en-US" b="1" dirty="0">
                <a:solidFill>
                  <a:schemeClr val="accent4"/>
                </a:solidFill>
              </a:rPr>
              <a:t>A</a:t>
            </a:r>
            <a:r>
              <a:rPr lang="en-US" dirty="0"/>
              <a:t>: </a:t>
            </a:r>
            <a:r>
              <a:rPr lang="en-US" b="1" dirty="0"/>
              <a:t>Ask</a:t>
            </a:r>
            <a:r>
              <a:rPr lang="en-US" dirty="0"/>
              <a:t> a question about their idea.</a:t>
            </a:r>
          </a:p>
          <a:p>
            <a:r>
              <a:rPr lang="en-US" b="1" dirty="0">
                <a:solidFill>
                  <a:schemeClr val="accent4"/>
                </a:solidFill>
              </a:rPr>
              <a:t>G</a:t>
            </a:r>
            <a:r>
              <a:rPr lang="en-US" dirty="0"/>
              <a:t>: </a:t>
            </a:r>
            <a:r>
              <a:rPr lang="en-US" b="1" dirty="0"/>
              <a:t>Give</a:t>
            </a:r>
            <a:r>
              <a:rPr lang="en-US" dirty="0"/>
              <a:t> one suggestion about their idea.</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Collaboration Time</a:t>
            </a:r>
          </a:p>
        </p:txBody>
      </p:sp>
      <p:pic>
        <p:nvPicPr>
          <p:cNvPr id="3" name="Picture 2" descr="Cartoon characters with text overlay&#10;&#10;Description automatically generated">
            <a:extLst>
              <a:ext uri="{FF2B5EF4-FFF2-40B4-BE49-F238E27FC236}">
                <a16:creationId xmlns:a16="http://schemas.microsoft.com/office/drawing/2014/main" id="{EF060685-F0BE-9E39-2EFB-1934333D5461}"/>
              </a:ext>
            </a:extLst>
          </p:cNvPr>
          <p:cNvPicPr>
            <a:picLocks noChangeAspect="1"/>
          </p:cNvPicPr>
          <p:nvPr/>
        </p:nvPicPr>
        <p:blipFill>
          <a:blip r:embed="rId3"/>
          <a:stretch>
            <a:fillRect/>
          </a:stretch>
        </p:blipFill>
        <p:spPr>
          <a:xfrm>
            <a:off x="6512149" y="262393"/>
            <a:ext cx="2378617" cy="291514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437409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E3E2808E-4BEE-37E8-DA02-F934B7E58EEF}"/>
            </a:ext>
          </a:extLst>
        </p:cNvPr>
        <p:cNvGrpSpPr/>
        <p:nvPr/>
      </p:nvGrpSpPr>
      <p:grpSpPr>
        <a:xfrm>
          <a:off x="0" y="0"/>
          <a:ext cx="0" cy="0"/>
          <a:chOff x="0" y="0"/>
          <a:chExt cx="0" cy="0"/>
        </a:xfrm>
      </p:grpSpPr>
      <p:sp>
        <p:nvSpPr>
          <p:cNvPr id="155" name="Google Shape;155;g226a456b53d_1_10">
            <a:extLst>
              <a:ext uri="{FF2B5EF4-FFF2-40B4-BE49-F238E27FC236}">
                <a16:creationId xmlns:a16="http://schemas.microsoft.com/office/drawing/2014/main" id="{BD8A89D0-8977-9B1D-9998-9EE3AB87EEFC}"/>
              </a:ext>
            </a:extLst>
          </p:cNvPr>
          <p:cNvSpPr txBox="1">
            <a:spLocks noGrp="1"/>
          </p:cNvSpPr>
          <p:nvPr>
            <p:ph type="body" idx="1"/>
          </p:nvPr>
        </p:nvSpPr>
        <p:spPr>
          <a:xfrm>
            <a:off x="457200" y="1309350"/>
            <a:ext cx="85233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240"/>
              </a:spcBef>
              <a:spcAft>
                <a:spcPts val="0"/>
              </a:spcAft>
              <a:buSzPts val="2600"/>
              <a:buChar char="•"/>
            </a:pPr>
            <a:r>
              <a:rPr lang="en-US" dirty="0"/>
              <a:t>In your group, discuss the feedback you</a:t>
            </a:r>
            <a:br>
              <a:rPr lang="en-US" dirty="0"/>
            </a:br>
            <a:r>
              <a:rPr lang="en-US" dirty="0"/>
              <a:t>received.</a:t>
            </a:r>
          </a:p>
          <a:p>
            <a:pPr lvl="1" indent="-393700">
              <a:spcBef>
                <a:spcPts val="240"/>
              </a:spcBef>
              <a:buSzPts val="2600"/>
            </a:pPr>
            <a:r>
              <a:rPr lang="en-US" dirty="0"/>
              <a:t>What changes do you want to make?</a:t>
            </a:r>
          </a:p>
          <a:p>
            <a:pPr lvl="1" indent="-393700">
              <a:spcBef>
                <a:spcPts val="240"/>
              </a:spcBef>
              <a:buSzPts val="2600"/>
            </a:pPr>
            <a:r>
              <a:rPr lang="en-US" dirty="0"/>
              <a:t>What do you still need to figure out?</a:t>
            </a:r>
          </a:p>
          <a:p>
            <a:pPr lvl="1" indent="-393700">
              <a:spcBef>
                <a:spcPts val="240"/>
              </a:spcBef>
              <a:buSzPts val="2600"/>
            </a:pPr>
            <a:r>
              <a:rPr lang="en-US" dirty="0"/>
              <a:t>What are you going to keep (and not change)?</a:t>
            </a:r>
          </a:p>
          <a:p>
            <a:pPr>
              <a:spcBef>
                <a:spcPts val="240"/>
              </a:spcBef>
            </a:pPr>
            <a:r>
              <a:rPr lang="en-US" dirty="0"/>
              <a:t>Work towards a final decision. You will develop your business around this product or service for the remainder of this project. </a:t>
            </a:r>
            <a:r>
              <a:rPr lang="en-US" b="1" i="1" dirty="0"/>
              <a:t>Choose wisely.</a:t>
            </a:r>
            <a:endParaRPr b="1" i="1" dirty="0"/>
          </a:p>
        </p:txBody>
      </p:sp>
      <p:sp>
        <p:nvSpPr>
          <p:cNvPr id="156" name="Google Shape;156;g226a456b53d_1_10">
            <a:extLst>
              <a:ext uri="{FF2B5EF4-FFF2-40B4-BE49-F238E27FC236}">
                <a16:creationId xmlns:a16="http://schemas.microsoft.com/office/drawing/2014/main" id="{71E619CB-4A8A-D351-5B1D-A44D2FC7E268}"/>
              </a:ext>
            </a:extLst>
          </p:cNvPr>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Company Revisions</a:t>
            </a:r>
            <a:endParaRPr dirty="0"/>
          </a:p>
        </p:txBody>
      </p:sp>
      <p:pic>
        <p:nvPicPr>
          <p:cNvPr id="2" name="Google Shape;157;g226a456b53d_1_10">
            <a:extLst>
              <a:ext uri="{FF2B5EF4-FFF2-40B4-BE49-F238E27FC236}">
                <a16:creationId xmlns:a16="http://schemas.microsoft.com/office/drawing/2014/main" id="{C7F13926-9D77-1D05-7F03-7E390ECCE5F8}"/>
              </a:ext>
            </a:extLst>
          </p:cNvPr>
          <p:cNvPicPr preferRelativeResize="0"/>
          <p:nvPr/>
        </p:nvPicPr>
        <p:blipFill>
          <a:blip r:embed="rId3">
            <a:alphaModFix/>
          </a:blip>
          <a:stretch>
            <a:fillRect/>
          </a:stretch>
        </p:blipFill>
        <p:spPr>
          <a:xfrm flipH="1">
            <a:off x="6809751" y="400050"/>
            <a:ext cx="1877049" cy="2143324"/>
          </a:xfrm>
          <a:prstGeom prst="rect">
            <a:avLst/>
          </a:prstGeom>
          <a:noFill/>
          <a:ln>
            <a:noFill/>
          </a:ln>
        </p:spPr>
      </p:pic>
    </p:spTree>
    <p:extLst>
      <p:ext uri="{BB962C8B-B14F-4D97-AF65-F5344CB8AC3E}">
        <p14:creationId xmlns:p14="http://schemas.microsoft.com/office/powerpoint/2010/main" val="1898873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4f0ce045ab_0_0"/>
          <p:cNvSpPr txBox="1">
            <a:spLocks noGrp="1"/>
          </p:cNvSpPr>
          <p:nvPr>
            <p:ph type="body" idx="1"/>
          </p:nvPr>
        </p:nvSpPr>
        <p:spPr>
          <a:xfrm>
            <a:off x="457200" y="1309350"/>
            <a:ext cx="8137200" cy="3434100"/>
          </a:xfrm>
          <a:prstGeom prst="rect">
            <a:avLst/>
          </a:prstGeom>
          <a:noFill/>
          <a:ln>
            <a:noFill/>
          </a:ln>
        </p:spPr>
        <p:txBody>
          <a:bodyPr spcFirstLastPara="1" wrap="square" lIns="91425" tIns="45700" rIns="91425" bIns="45700" anchor="t" anchorCtr="0">
            <a:normAutofit/>
          </a:bodyPr>
          <a:lstStyle/>
          <a:p>
            <a:pPr marL="63500" lvl="0" indent="0" algn="l" rtl="0">
              <a:lnSpc>
                <a:spcPct val="100000"/>
              </a:lnSpc>
              <a:spcBef>
                <a:spcPts val="240"/>
              </a:spcBef>
              <a:spcAft>
                <a:spcPts val="0"/>
              </a:spcAft>
              <a:buSzPts val="2600"/>
              <a:buNone/>
            </a:pPr>
            <a:r>
              <a:rPr lang="en-US" i="1" dirty="0"/>
              <a:t>A document setting out a business’s future objectives and strategies for achieving them</a:t>
            </a:r>
            <a:endParaRPr i="1" dirty="0"/>
          </a:p>
          <a:p>
            <a:pPr marL="457200" lvl="0" indent="-393700" algn="l" rtl="0">
              <a:lnSpc>
                <a:spcPct val="100000"/>
              </a:lnSpc>
              <a:spcBef>
                <a:spcPts val="240"/>
              </a:spcBef>
              <a:spcAft>
                <a:spcPts val="0"/>
              </a:spcAft>
              <a:buSzPts val="2600"/>
              <a:buChar char="•"/>
            </a:pPr>
            <a:r>
              <a:rPr lang="en-US" dirty="0"/>
              <a:t>A business plan is a roadmap that outlines the goals, strategies, and financial projections of a business.</a:t>
            </a:r>
            <a:endParaRPr dirty="0"/>
          </a:p>
          <a:p>
            <a:pPr marL="457200" lvl="0" indent="-393700" algn="l" rtl="0">
              <a:lnSpc>
                <a:spcPct val="100000"/>
              </a:lnSpc>
              <a:spcBef>
                <a:spcPts val="0"/>
              </a:spcBef>
              <a:spcAft>
                <a:spcPts val="0"/>
              </a:spcAft>
              <a:buSzPts val="2600"/>
              <a:buChar char="•"/>
            </a:pPr>
            <a:r>
              <a:rPr lang="en-US" dirty="0"/>
              <a:t>Business plans help individuals clarify their vision, identify potential challenges, and make informed decisions.</a:t>
            </a:r>
            <a:endParaRPr dirty="0"/>
          </a:p>
        </p:txBody>
      </p:sp>
      <p:sp>
        <p:nvSpPr>
          <p:cNvPr id="178" name="Google Shape;178;g24f0ce045ab_0_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Business Plan</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15A7B7-5D87-3C09-8E37-C4172BBEF69C}"/>
              </a:ext>
            </a:extLst>
          </p:cNvPr>
          <p:cNvSpPr>
            <a:spLocks noGrp="1"/>
          </p:cNvSpPr>
          <p:nvPr>
            <p:ph type="body" idx="1"/>
          </p:nvPr>
        </p:nvSpPr>
        <p:spPr/>
        <p:txBody>
          <a:bodyPr>
            <a:normAutofit/>
          </a:bodyPr>
          <a:lstStyle/>
          <a:p>
            <a:pPr marL="101600" lvl="0" indent="0" algn="l" rtl="0">
              <a:lnSpc>
                <a:spcPct val="100000"/>
              </a:lnSpc>
              <a:spcBef>
                <a:spcPts val="0"/>
              </a:spcBef>
              <a:spcAft>
                <a:spcPts val="0"/>
              </a:spcAft>
              <a:buSzPts val="2000"/>
              <a:buNone/>
            </a:pPr>
            <a:r>
              <a:rPr lang="en-US" dirty="0"/>
              <a:t>Some of the amazing features:</a:t>
            </a:r>
          </a:p>
          <a:p>
            <a:pPr indent="-355600">
              <a:spcBef>
                <a:spcPts val="0"/>
              </a:spcBef>
              <a:buSzPts val="2000"/>
            </a:pPr>
            <a:r>
              <a:rPr lang="en-US" dirty="0"/>
              <a:t>Built-in blender &amp; LED-lit lid</a:t>
            </a:r>
          </a:p>
          <a:p>
            <a:pPr marL="457200" lvl="0" indent="-355600" algn="l" rtl="0">
              <a:lnSpc>
                <a:spcPct val="100000"/>
              </a:lnSpc>
              <a:spcBef>
                <a:spcPts val="0"/>
              </a:spcBef>
              <a:spcAft>
                <a:spcPts val="0"/>
              </a:spcAft>
              <a:buSzPts val="2000"/>
              <a:buChar char="•"/>
            </a:pPr>
            <a:r>
              <a:rPr lang="en-US" dirty="0"/>
              <a:t>Removable Bluetooth speaker</a:t>
            </a:r>
          </a:p>
          <a:p>
            <a:pPr marL="457200" lvl="0" indent="-355600" algn="l" rtl="0">
              <a:lnSpc>
                <a:spcPct val="100000"/>
              </a:lnSpc>
              <a:spcBef>
                <a:spcPts val="0"/>
              </a:spcBef>
              <a:spcAft>
                <a:spcPts val="0"/>
              </a:spcAft>
              <a:buSzPts val="2000"/>
              <a:buChar char="•"/>
            </a:pPr>
            <a:r>
              <a:rPr lang="en-US" dirty="0"/>
              <a:t>Waterproof USB charger</a:t>
            </a:r>
          </a:p>
          <a:p>
            <a:pPr marL="457200" lvl="0" indent="-355600" algn="l" rtl="0">
              <a:lnSpc>
                <a:spcPct val="100000"/>
              </a:lnSpc>
              <a:spcBef>
                <a:spcPts val="0"/>
              </a:spcBef>
              <a:spcAft>
                <a:spcPts val="0"/>
              </a:spcAft>
              <a:buSzPts val="2000"/>
              <a:buChar char="•"/>
            </a:pPr>
            <a:r>
              <a:rPr lang="en-US" dirty="0"/>
              <a:t>Tie-down bungee to stack</a:t>
            </a:r>
          </a:p>
          <a:p>
            <a:pPr marL="457200" lvl="0" indent="-355600" algn="l" rtl="0">
              <a:lnSpc>
                <a:spcPct val="100000"/>
              </a:lnSpc>
              <a:spcBef>
                <a:spcPts val="0"/>
              </a:spcBef>
              <a:spcAft>
                <a:spcPts val="0"/>
              </a:spcAft>
              <a:buSzPts val="2000"/>
              <a:buChar char="•"/>
            </a:pPr>
            <a:r>
              <a:rPr lang="en-US" dirty="0"/>
              <a:t>Built-in organization and storage</a:t>
            </a:r>
          </a:p>
          <a:p>
            <a:pPr marL="457200" lvl="0" indent="-355600" algn="l" rtl="0">
              <a:lnSpc>
                <a:spcPct val="100000"/>
              </a:lnSpc>
              <a:spcBef>
                <a:spcPts val="0"/>
              </a:spcBef>
              <a:spcAft>
                <a:spcPts val="0"/>
              </a:spcAft>
              <a:buSzPts val="2000"/>
              <a:buChar char="•"/>
            </a:pPr>
            <a:r>
              <a:rPr lang="en-US" dirty="0"/>
              <a:t>Wide wheels</a:t>
            </a:r>
          </a:p>
          <a:p>
            <a:pPr marL="101600" lvl="0" indent="0" algn="ctr" rtl="0">
              <a:lnSpc>
                <a:spcPct val="100000"/>
              </a:lnSpc>
              <a:spcBef>
                <a:spcPts val="0"/>
              </a:spcBef>
              <a:spcAft>
                <a:spcPts val="0"/>
              </a:spcAft>
              <a:buSzPts val="2000"/>
              <a:buNone/>
            </a:pPr>
            <a:r>
              <a:rPr lang="en-US" b="1" i="1" dirty="0"/>
              <a:t>What would you pay for it?</a:t>
            </a:r>
          </a:p>
        </p:txBody>
      </p:sp>
      <p:sp>
        <p:nvSpPr>
          <p:cNvPr id="3" name="Title 2">
            <a:extLst>
              <a:ext uri="{FF2B5EF4-FFF2-40B4-BE49-F238E27FC236}">
                <a16:creationId xmlns:a16="http://schemas.microsoft.com/office/drawing/2014/main" id="{8FA9E7FD-3499-2C68-B743-927126980D92}"/>
              </a:ext>
            </a:extLst>
          </p:cNvPr>
          <p:cNvSpPr>
            <a:spLocks noGrp="1"/>
          </p:cNvSpPr>
          <p:nvPr>
            <p:ph type="title"/>
          </p:nvPr>
        </p:nvSpPr>
        <p:spPr/>
        <p:txBody>
          <a:bodyPr/>
          <a:lstStyle/>
          <a:p>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Failed Businesses: </a:t>
            </a:r>
            <a:r>
              <a:rPr lang="en-US" b="1"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The Coolest Cooler</a:t>
            </a:r>
            <a:endParaRPr lang="en-US" b="1" i="1" dirty="0"/>
          </a:p>
        </p:txBody>
      </p:sp>
      <p:pic>
        <p:nvPicPr>
          <p:cNvPr id="5" name="Google Shape;185;g24f0ce045ab_0_5">
            <a:extLst>
              <a:ext uri="{FF2B5EF4-FFF2-40B4-BE49-F238E27FC236}">
                <a16:creationId xmlns:a16="http://schemas.microsoft.com/office/drawing/2014/main" id="{9470BF06-DE51-1404-A126-D201E853C64C}"/>
              </a:ext>
            </a:extLst>
          </p:cNvPr>
          <p:cNvPicPr preferRelativeResize="0"/>
          <p:nvPr/>
        </p:nvPicPr>
        <p:blipFill rotWithShape="1">
          <a:blip r:embed="rId3">
            <a:alphaModFix/>
          </a:blip>
          <a:srcRect/>
          <a:stretch/>
        </p:blipFill>
        <p:spPr>
          <a:xfrm>
            <a:off x="6010401" y="1164497"/>
            <a:ext cx="2676399" cy="1672724"/>
          </a:xfrm>
          <a:prstGeom prst="rect">
            <a:avLst/>
          </a:prstGeom>
          <a:noFill/>
          <a:ln>
            <a:noFill/>
          </a:ln>
        </p:spPr>
      </p:pic>
    </p:spTree>
    <p:extLst>
      <p:ext uri="{BB962C8B-B14F-4D97-AF65-F5344CB8AC3E}">
        <p14:creationId xmlns:p14="http://schemas.microsoft.com/office/powerpoint/2010/main" val="3304555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826C1CD-9080-0FE6-ECEC-7026AB5F389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CBCB7BB-6777-ED86-2068-0FB5B8C0DFD4}"/>
              </a:ext>
            </a:extLst>
          </p:cNvPr>
          <p:cNvSpPr>
            <a:spLocks noGrp="1"/>
          </p:cNvSpPr>
          <p:nvPr>
            <p:ph type="body" idx="1"/>
          </p:nvPr>
        </p:nvSpPr>
        <p:spPr/>
        <p:txBody>
          <a:bodyPr>
            <a:normAutofit/>
          </a:bodyPr>
          <a:lstStyle/>
          <a:p>
            <a:pPr marL="457200" lvl="0" indent="-355600" algn="l" rtl="0">
              <a:lnSpc>
                <a:spcPct val="100000"/>
              </a:lnSpc>
              <a:spcBef>
                <a:spcPts val="0"/>
              </a:spcBef>
              <a:spcAft>
                <a:spcPts val="0"/>
              </a:spcAft>
              <a:buSzPts val="2000"/>
              <a:buChar char="•"/>
            </a:pPr>
            <a:r>
              <a:rPr lang="en-US" dirty="0"/>
              <a:t>The selling price was $200</a:t>
            </a:r>
            <a:br>
              <a:rPr lang="en-US" dirty="0"/>
            </a:br>
            <a:r>
              <a:rPr lang="en-US" dirty="0"/>
              <a:t>(including shipping).</a:t>
            </a:r>
          </a:p>
          <a:p>
            <a:pPr marL="457200" lvl="0" indent="-355600" algn="l" rtl="0">
              <a:lnSpc>
                <a:spcPct val="100000"/>
              </a:lnSpc>
              <a:spcBef>
                <a:spcPts val="0"/>
              </a:spcBef>
              <a:spcAft>
                <a:spcPts val="0"/>
              </a:spcAft>
              <a:buSzPts val="2000"/>
              <a:buChar char="•"/>
            </a:pPr>
            <a:r>
              <a:rPr lang="en-US" dirty="0"/>
              <a:t>Just over $13 million raised through</a:t>
            </a:r>
            <a:br>
              <a:rPr lang="en-US" dirty="0"/>
            </a:br>
            <a:r>
              <a:rPr lang="en-US" dirty="0"/>
              <a:t>Kickstarter BEFORE they calculated</a:t>
            </a:r>
            <a:br>
              <a:rPr lang="en-US" dirty="0"/>
            </a:br>
            <a:r>
              <a:rPr lang="en-US" dirty="0"/>
              <a:t>the expenses of the company.</a:t>
            </a:r>
          </a:p>
          <a:p>
            <a:pPr marL="457200" lvl="0" indent="-355600" algn="l" rtl="0">
              <a:lnSpc>
                <a:spcPct val="100000"/>
              </a:lnSpc>
              <a:spcBef>
                <a:spcPts val="0"/>
              </a:spcBef>
              <a:spcAft>
                <a:spcPts val="0"/>
              </a:spcAft>
              <a:buSzPts val="2000"/>
              <a:buChar char="•"/>
            </a:pPr>
            <a:r>
              <a:rPr lang="en-US" dirty="0"/>
              <a:t>The amount they sold the cooler for was less than the amount it costs to make the cooler. Very few original purchasers ever got their product or their money back.</a:t>
            </a:r>
          </a:p>
        </p:txBody>
      </p:sp>
      <p:sp>
        <p:nvSpPr>
          <p:cNvPr id="3" name="Title 2">
            <a:extLst>
              <a:ext uri="{FF2B5EF4-FFF2-40B4-BE49-F238E27FC236}">
                <a16:creationId xmlns:a16="http://schemas.microsoft.com/office/drawing/2014/main" id="{2BF7422F-BCCC-4D0C-6DE8-F2ED23E93F3F}"/>
              </a:ext>
            </a:extLst>
          </p:cNvPr>
          <p:cNvSpPr>
            <a:spLocks noGrp="1"/>
          </p:cNvSpPr>
          <p:nvPr>
            <p:ph type="title"/>
          </p:nvPr>
        </p:nvSpPr>
        <p:spPr/>
        <p:txBody>
          <a:bodyPr/>
          <a:lstStyle/>
          <a:p>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Failed Businesses: </a:t>
            </a:r>
            <a:r>
              <a:rPr lang="en-US" b="1"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The Coolest Cooler</a:t>
            </a:r>
            <a:endParaRPr lang="en-US" b="1" i="1" dirty="0"/>
          </a:p>
        </p:txBody>
      </p:sp>
      <p:pic>
        <p:nvPicPr>
          <p:cNvPr id="4" name="Google Shape;185;g24f0ce045ab_0_5">
            <a:extLst>
              <a:ext uri="{FF2B5EF4-FFF2-40B4-BE49-F238E27FC236}">
                <a16:creationId xmlns:a16="http://schemas.microsoft.com/office/drawing/2014/main" id="{B5833BC6-92BA-4F85-DC62-68B045041770}"/>
              </a:ext>
            </a:extLst>
          </p:cNvPr>
          <p:cNvPicPr preferRelativeResize="0"/>
          <p:nvPr/>
        </p:nvPicPr>
        <p:blipFill rotWithShape="1">
          <a:blip r:embed="rId3">
            <a:alphaModFix/>
          </a:blip>
          <a:srcRect/>
          <a:stretch/>
        </p:blipFill>
        <p:spPr>
          <a:xfrm>
            <a:off x="6010401" y="1164497"/>
            <a:ext cx="2676399" cy="1672724"/>
          </a:xfrm>
          <a:prstGeom prst="rect">
            <a:avLst/>
          </a:prstGeom>
          <a:noFill/>
          <a:ln>
            <a:noFill/>
          </a:ln>
        </p:spPr>
      </p:pic>
    </p:spTree>
    <p:extLst>
      <p:ext uri="{BB962C8B-B14F-4D97-AF65-F5344CB8AC3E}">
        <p14:creationId xmlns:p14="http://schemas.microsoft.com/office/powerpoint/2010/main" val="1809836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F8A60-2F6E-7ACE-626B-C8FE3F30C88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34C894-8B6B-2B1E-EB01-B42492BE5549}"/>
              </a:ext>
            </a:extLst>
          </p:cNvPr>
          <p:cNvSpPr>
            <a:spLocks noGrp="1"/>
          </p:cNvSpPr>
          <p:nvPr>
            <p:ph type="body" idx="1"/>
          </p:nvPr>
        </p:nvSpPr>
        <p:spPr/>
        <p:txBody>
          <a:bodyPr>
            <a:normAutofit/>
          </a:bodyPr>
          <a:lstStyle/>
          <a:p>
            <a:pPr marL="101600" lvl="0" indent="0" algn="l" rtl="0">
              <a:lnSpc>
                <a:spcPct val="100000"/>
              </a:lnSpc>
              <a:spcBef>
                <a:spcPts val="0"/>
              </a:spcBef>
              <a:spcAft>
                <a:spcPts val="0"/>
              </a:spcAft>
              <a:buSzPts val="2000"/>
              <a:buNone/>
            </a:pPr>
            <a:r>
              <a:rPr lang="en-US" dirty="0"/>
              <a:t>Some of the amazing features:</a:t>
            </a:r>
          </a:p>
          <a:p>
            <a:pPr marL="457200" lvl="0" indent="-355600" algn="l" rtl="0">
              <a:lnSpc>
                <a:spcPct val="100000"/>
              </a:lnSpc>
              <a:spcBef>
                <a:spcPts val="0"/>
              </a:spcBef>
              <a:spcAft>
                <a:spcPts val="0"/>
              </a:spcAft>
              <a:buSzPts val="2000"/>
              <a:buChar char="•"/>
            </a:pPr>
            <a:r>
              <a:rPr lang="en-US" dirty="0"/>
              <a:t>For a monthly fee, you could go see</a:t>
            </a:r>
            <a:br>
              <a:rPr lang="en-US" dirty="0"/>
            </a:br>
            <a:r>
              <a:rPr lang="en-US" dirty="0"/>
              <a:t>one movie per day.</a:t>
            </a:r>
          </a:p>
          <a:p>
            <a:pPr marL="457200" lvl="0" indent="-355600" algn="l" rtl="0">
              <a:lnSpc>
                <a:spcPct val="100000"/>
              </a:lnSpc>
              <a:spcBef>
                <a:spcPts val="0"/>
              </a:spcBef>
              <a:spcAft>
                <a:spcPts val="0"/>
              </a:spcAft>
              <a:buSzPts val="2000"/>
              <a:buChar char="•"/>
            </a:pPr>
            <a:r>
              <a:rPr lang="en-US" dirty="0"/>
              <a:t>You pick the theater and show time</a:t>
            </a:r>
            <a:br>
              <a:rPr lang="en-US" dirty="0"/>
            </a:br>
            <a:r>
              <a:rPr lang="en-US" dirty="0"/>
              <a:t>from the available options in the app.</a:t>
            </a:r>
          </a:p>
          <a:p>
            <a:pPr marL="457200" lvl="0" indent="-355600" algn="l" rtl="0">
              <a:lnSpc>
                <a:spcPct val="100000"/>
              </a:lnSpc>
              <a:spcBef>
                <a:spcPts val="0"/>
              </a:spcBef>
              <a:spcAft>
                <a:spcPts val="0"/>
              </a:spcAft>
              <a:buSzPts val="2000"/>
              <a:buChar char="•"/>
            </a:pPr>
            <a:endParaRPr lang="en-US" dirty="0"/>
          </a:p>
          <a:p>
            <a:pPr marL="101600" lvl="0" indent="0" algn="ctr" rtl="0">
              <a:lnSpc>
                <a:spcPct val="100000"/>
              </a:lnSpc>
              <a:spcBef>
                <a:spcPts val="0"/>
              </a:spcBef>
              <a:spcAft>
                <a:spcPts val="0"/>
              </a:spcAft>
              <a:buSzPts val="2000"/>
              <a:buNone/>
            </a:pPr>
            <a:r>
              <a:rPr lang="en-US" b="1" i="1" dirty="0"/>
              <a:t>What would you pay for it?</a:t>
            </a:r>
          </a:p>
        </p:txBody>
      </p:sp>
      <p:sp>
        <p:nvSpPr>
          <p:cNvPr id="3" name="Title 2">
            <a:extLst>
              <a:ext uri="{FF2B5EF4-FFF2-40B4-BE49-F238E27FC236}">
                <a16:creationId xmlns:a16="http://schemas.microsoft.com/office/drawing/2014/main" id="{44668134-1536-347D-B2A5-A58A77AE9E3D}"/>
              </a:ext>
            </a:extLst>
          </p:cNvPr>
          <p:cNvSpPr>
            <a:spLocks noGrp="1"/>
          </p:cNvSpPr>
          <p:nvPr>
            <p:ph type="title"/>
          </p:nvPr>
        </p:nvSpPr>
        <p:spPr/>
        <p:txBody>
          <a:bodyPr/>
          <a:lstStyle/>
          <a:p>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Failed Businesses: </a:t>
            </a:r>
            <a:r>
              <a:rPr lang="en-US" b="1"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MoviePass</a:t>
            </a:r>
            <a:endParaRPr lang="en-US" b="1" i="1" dirty="0"/>
          </a:p>
        </p:txBody>
      </p:sp>
      <p:pic>
        <p:nvPicPr>
          <p:cNvPr id="5" name="Google Shape;192;g231546c46fd_0_0">
            <a:extLst>
              <a:ext uri="{FF2B5EF4-FFF2-40B4-BE49-F238E27FC236}">
                <a16:creationId xmlns:a16="http://schemas.microsoft.com/office/drawing/2014/main" id="{16FA5FD0-9A82-F3DD-2AFF-FFB127C015F5}"/>
              </a:ext>
            </a:extLst>
          </p:cNvPr>
          <p:cNvPicPr preferRelativeResize="0"/>
          <p:nvPr/>
        </p:nvPicPr>
        <p:blipFill rotWithShape="1">
          <a:blip r:embed="rId3">
            <a:alphaModFix/>
          </a:blip>
          <a:srcRect/>
          <a:stretch/>
        </p:blipFill>
        <p:spPr>
          <a:xfrm>
            <a:off x="6353626" y="1164497"/>
            <a:ext cx="2333174" cy="1749900"/>
          </a:xfrm>
          <a:prstGeom prst="rect">
            <a:avLst/>
          </a:prstGeom>
          <a:noFill/>
          <a:ln>
            <a:noFill/>
          </a:ln>
        </p:spPr>
      </p:pic>
    </p:spTree>
    <p:extLst>
      <p:ext uri="{BB962C8B-B14F-4D97-AF65-F5344CB8AC3E}">
        <p14:creationId xmlns:p14="http://schemas.microsoft.com/office/powerpoint/2010/main" val="24097236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Watch Out for Sharks!</a:t>
            </a:r>
            <a:endParaRPr dirty="0"/>
          </a:p>
        </p:txBody>
      </p:sp>
      <p:sp>
        <p:nvSpPr>
          <p:cNvPr id="95" name="Google Shape;95;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8" lvl="0" indent="0" algn="l" rtl="0">
              <a:lnSpc>
                <a:spcPct val="100000"/>
              </a:lnSpc>
              <a:spcBef>
                <a:spcPts val="0"/>
              </a:spcBef>
              <a:spcAft>
                <a:spcPts val="0"/>
              </a:spcAft>
              <a:buSzPts val="2600"/>
              <a:buNone/>
            </a:pPr>
            <a:r>
              <a:rPr lang="en-US" dirty="0"/>
              <a:t>Draft a Business Plan Using Shark Tank</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30758-BE56-91A2-B4D3-5FECA5F6B5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8F4530-E4DD-EA3A-299B-895134895B7B}"/>
              </a:ext>
            </a:extLst>
          </p:cNvPr>
          <p:cNvSpPr>
            <a:spLocks noGrp="1"/>
          </p:cNvSpPr>
          <p:nvPr>
            <p:ph type="body" idx="1"/>
          </p:nvPr>
        </p:nvSpPr>
        <p:spPr/>
        <p:txBody>
          <a:bodyPr>
            <a:normAutofit/>
          </a:bodyPr>
          <a:lstStyle/>
          <a:p>
            <a:pPr marL="457200" lvl="0" indent="-355600" algn="l" rtl="0">
              <a:lnSpc>
                <a:spcPct val="100000"/>
              </a:lnSpc>
              <a:spcBef>
                <a:spcPts val="0"/>
              </a:spcBef>
              <a:spcAft>
                <a:spcPts val="0"/>
              </a:spcAft>
              <a:buSzPts val="2000"/>
              <a:buChar char="•"/>
            </a:pPr>
            <a:r>
              <a:rPr lang="en-US" dirty="0"/>
              <a:t>It started as a $5 monthly subscription.</a:t>
            </a:r>
          </a:p>
          <a:p>
            <a:pPr marL="457200" lvl="0" indent="-355600" algn="l" rtl="0">
              <a:lnSpc>
                <a:spcPct val="100000"/>
              </a:lnSpc>
              <a:spcBef>
                <a:spcPts val="0"/>
              </a:spcBef>
              <a:spcAft>
                <a:spcPts val="0"/>
              </a:spcAft>
              <a:buSzPts val="2000"/>
              <a:buChar char="•"/>
            </a:pPr>
            <a:r>
              <a:rPr lang="en-US" dirty="0"/>
              <a:t>Students were the primary subscribers.</a:t>
            </a:r>
          </a:p>
          <a:p>
            <a:pPr marL="457200" lvl="0" indent="-355600" algn="l" rtl="0">
              <a:lnSpc>
                <a:spcPct val="100000"/>
              </a:lnSpc>
              <a:spcBef>
                <a:spcPts val="0"/>
              </a:spcBef>
              <a:spcAft>
                <a:spcPts val="0"/>
              </a:spcAft>
              <a:buSzPts val="2000"/>
              <a:buChar char="•"/>
            </a:pPr>
            <a:r>
              <a:rPr lang="en-US" dirty="0"/>
              <a:t>They had to pay the theater for every</a:t>
            </a:r>
            <a:br>
              <a:rPr lang="en-US" dirty="0"/>
            </a:br>
            <a:r>
              <a:rPr lang="en-US" dirty="0"/>
              <a:t>movie, and the monthly fee was less</a:t>
            </a:r>
            <a:br>
              <a:rPr lang="en-US" dirty="0"/>
            </a:br>
            <a:r>
              <a:rPr lang="en-US" dirty="0"/>
              <a:t>than what they had to pay. So, they were losing money.</a:t>
            </a:r>
          </a:p>
          <a:p>
            <a:pPr marL="457200" lvl="0" indent="-355600" algn="l" rtl="0">
              <a:lnSpc>
                <a:spcPct val="100000"/>
              </a:lnSpc>
              <a:spcBef>
                <a:spcPts val="0"/>
              </a:spcBef>
              <a:spcAft>
                <a:spcPts val="0"/>
              </a:spcAft>
              <a:buSzPts val="2000"/>
              <a:buChar char="•"/>
            </a:pPr>
            <a:r>
              <a:rPr lang="en-US" dirty="0"/>
              <a:t>Some theatres found success when they created their own version, changed pricing, and limited access.</a:t>
            </a:r>
          </a:p>
        </p:txBody>
      </p:sp>
      <p:sp>
        <p:nvSpPr>
          <p:cNvPr id="3" name="Title 2">
            <a:extLst>
              <a:ext uri="{FF2B5EF4-FFF2-40B4-BE49-F238E27FC236}">
                <a16:creationId xmlns:a16="http://schemas.microsoft.com/office/drawing/2014/main" id="{197B5113-9E34-FE9B-27A7-DAC6AD00D0F4}"/>
              </a:ext>
            </a:extLst>
          </p:cNvPr>
          <p:cNvSpPr>
            <a:spLocks noGrp="1"/>
          </p:cNvSpPr>
          <p:nvPr>
            <p:ph type="title"/>
          </p:nvPr>
        </p:nvSpPr>
        <p:spPr/>
        <p:txBody>
          <a:bodyPr/>
          <a:lstStyle/>
          <a:p>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Failed Businesses: </a:t>
            </a:r>
            <a:r>
              <a:rPr lang="en-US" b="1"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MoviePass</a:t>
            </a:r>
            <a:endParaRPr lang="en-US" b="1" i="1" dirty="0"/>
          </a:p>
        </p:txBody>
      </p:sp>
      <p:pic>
        <p:nvPicPr>
          <p:cNvPr id="192" name="Google Shape;192;g231546c46fd_0_0">
            <a:extLst>
              <a:ext uri="{FF2B5EF4-FFF2-40B4-BE49-F238E27FC236}">
                <a16:creationId xmlns:a16="http://schemas.microsoft.com/office/drawing/2014/main" id="{8E4CB19D-B9B9-1DBA-06E1-A0E1AF46CFE6}"/>
              </a:ext>
            </a:extLst>
          </p:cNvPr>
          <p:cNvPicPr preferRelativeResize="0"/>
          <p:nvPr/>
        </p:nvPicPr>
        <p:blipFill rotWithShape="1">
          <a:blip r:embed="rId3">
            <a:alphaModFix/>
          </a:blip>
          <a:srcRect/>
          <a:stretch/>
        </p:blipFill>
        <p:spPr>
          <a:xfrm>
            <a:off x="6353626" y="1164497"/>
            <a:ext cx="2333174" cy="1749900"/>
          </a:xfrm>
          <a:prstGeom prst="rect">
            <a:avLst/>
          </a:prstGeom>
          <a:noFill/>
          <a:ln>
            <a:noFill/>
          </a:ln>
        </p:spPr>
      </p:pic>
    </p:spTree>
    <p:extLst>
      <p:ext uri="{BB962C8B-B14F-4D97-AF65-F5344CB8AC3E}">
        <p14:creationId xmlns:p14="http://schemas.microsoft.com/office/powerpoint/2010/main" val="26911128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80745-25DA-6297-67AB-30F8D7781F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AC707F9-2EAD-F91D-7EDE-891879B5C458}"/>
              </a:ext>
            </a:extLst>
          </p:cNvPr>
          <p:cNvSpPr>
            <a:spLocks noGrp="1"/>
          </p:cNvSpPr>
          <p:nvPr>
            <p:ph type="body" idx="1"/>
          </p:nvPr>
        </p:nvSpPr>
        <p:spPr/>
        <p:txBody>
          <a:bodyPr>
            <a:normAutofit lnSpcReduction="10000"/>
          </a:bodyPr>
          <a:lstStyle/>
          <a:p>
            <a:pPr marL="101600" lvl="0" indent="0" algn="l" rtl="0">
              <a:lnSpc>
                <a:spcPct val="100000"/>
              </a:lnSpc>
              <a:spcBef>
                <a:spcPts val="0"/>
              </a:spcBef>
              <a:spcAft>
                <a:spcPts val="0"/>
              </a:spcAft>
              <a:buSzPts val="2000"/>
              <a:buNone/>
            </a:pPr>
            <a:r>
              <a:rPr lang="en-US" dirty="0"/>
              <a:t>Some of the amazing features:</a:t>
            </a:r>
          </a:p>
          <a:p>
            <a:pPr marL="457200" lvl="0" indent="-355600" algn="l" rtl="0">
              <a:lnSpc>
                <a:spcPct val="100000"/>
              </a:lnSpc>
              <a:spcBef>
                <a:spcPts val="0"/>
              </a:spcBef>
              <a:spcAft>
                <a:spcPts val="0"/>
              </a:spcAft>
              <a:buSzPts val="2000"/>
              <a:buChar char="•"/>
            </a:pPr>
            <a:r>
              <a:rPr lang="en-US" dirty="0"/>
              <a:t>Change the angle your waste passes</a:t>
            </a:r>
            <a:br>
              <a:rPr lang="en-US" dirty="0"/>
            </a:br>
            <a:r>
              <a:rPr lang="en-US" dirty="0"/>
              <a:t>as it exits your person</a:t>
            </a:r>
          </a:p>
          <a:p>
            <a:pPr marL="457200" lvl="0" indent="-355600" algn="l" rtl="0">
              <a:lnSpc>
                <a:spcPct val="100000"/>
              </a:lnSpc>
              <a:spcBef>
                <a:spcPts val="0"/>
              </a:spcBef>
              <a:spcAft>
                <a:spcPts val="0"/>
              </a:spcAft>
              <a:buSzPts val="2000"/>
              <a:buChar char="•"/>
            </a:pPr>
            <a:r>
              <a:rPr lang="en-US" dirty="0"/>
              <a:t>Comfortably get your feet 7” off</a:t>
            </a:r>
            <a:br>
              <a:rPr lang="en-US" dirty="0"/>
            </a:br>
            <a:r>
              <a:rPr lang="en-US" dirty="0"/>
              <a:t>of the floor</a:t>
            </a:r>
          </a:p>
          <a:p>
            <a:pPr marL="457200" lvl="0" indent="-355600" algn="l" rtl="0">
              <a:lnSpc>
                <a:spcPct val="100000"/>
              </a:lnSpc>
              <a:spcBef>
                <a:spcPts val="0"/>
              </a:spcBef>
              <a:spcAft>
                <a:spcPts val="0"/>
              </a:spcAft>
              <a:buSzPts val="2000"/>
              <a:buChar char="•"/>
            </a:pPr>
            <a:r>
              <a:rPr lang="en-US" dirty="0"/>
              <a:t>350-pound weight capacity</a:t>
            </a:r>
          </a:p>
          <a:p>
            <a:pPr marL="457200" lvl="0" indent="-355600" algn="l" rtl="0">
              <a:lnSpc>
                <a:spcPct val="100000"/>
              </a:lnSpc>
              <a:spcBef>
                <a:spcPts val="0"/>
              </a:spcBef>
              <a:spcAft>
                <a:spcPts val="0"/>
              </a:spcAft>
              <a:buSzPts val="2000"/>
              <a:buChar char="•"/>
            </a:pPr>
            <a:r>
              <a:rPr lang="en-US" dirty="0"/>
              <a:t>Anti-slip surface for both your feet</a:t>
            </a:r>
            <a:br>
              <a:rPr lang="en-US" dirty="0"/>
            </a:br>
            <a:r>
              <a:rPr lang="en-US" dirty="0"/>
              <a:t>and the floor</a:t>
            </a:r>
          </a:p>
          <a:p>
            <a:pPr marL="101600" lvl="0" indent="0" algn="ctr" rtl="0">
              <a:lnSpc>
                <a:spcPct val="100000"/>
              </a:lnSpc>
              <a:spcBef>
                <a:spcPts val="0"/>
              </a:spcBef>
              <a:spcAft>
                <a:spcPts val="0"/>
              </a:spcAft>
              <a:buSzPts val="2000"/>
              <a:buNone/>
            </a:pPr>
            <a:r>
              <a:rPr lang="en-US" b="1" i="1" dirty="0"/>
              <a:t>What would you pay for it?</a:t>
            </a:r>
          </a:p>
        </p:txBody>
      </p:sp>
      <p:sp>
        <p:nvSpPr>
          <p:cNvPr id="3" name="Title 2">
            <a:extLst>
              <a:ext uri="{FF2B5EF4-FFF2-40B4-BE49-F238E27FC236}">
                <a16:creationId xmlns:a16="http://schemas.microsoft.com/office/drawing/2014/main" id="{3F90EB9C-0748-9752-7D83-B6CE9BD24089}"/>
              </a:ext>
            </a:extLst>
          </p:cNvPr>
          <p:cNvSpPr>
            <a:spLocks noGrp="1"/>
          </p:cNvSpPr>
          <p:nvPr>
            <p:ph type="title"/>
          </p:nvPr>
        </p:nvSpPr>
        <p:spPr/>
        <p:txBody>
          <a:bodyPr/>
          <a:lstStyle/>
          <a:p>
            <a:r>
              <a:rPr lang="en-US" dirty="0"/>
              <a:t>Successful Businesses: </a:t>
            </a:r>
            <a:r>
              <a:rPr lang="en-US" b="1" i="1" dirty="0"/>
              <a:t>Squatty Potty</a:t>
            </a:r>
          </a:p>
        </p:txBody>
      </p:sp>
      <p:pic>
        <p:nvPicPr>
          <p:cNvPr id="4" name="Google Shape;199;g24f0ce045ab_0_10">
            <a:extLst>
              <a:ext uri="{FF2B5EF4-FFF2-40B4-BE49-F238E27FC236}">
                <a16:creationId xmlns:a16="http://schemas.microsoft.com/office/drawing/2014/main" id="{252315C9-73F2-D8FA-EC3F-232176200A2D}"/>
              </a:ext>
            </a:extLst>
          </p:cNvPr>
          <p:cNvPicPr preferRelativeResize="0"/>
          <p:nvPr/>
        </p:nvPicPr>
        <p:blipFill rotWithShape="1">
          <a:blip r:embed="rId3">
            <a:alphaModFix/>
          </a:blip>
          <a:srcRect/>
          <a:stretch/>
        </p:blipFill>
        <p:spPr>
          <a:xfrm>
            <a:off x="6454575" y="1164497"/>
            <a:ext cx="2232225" cy="2232225"/>
          </a:xfrm>
          <a:prstGeom prst="rect">
            <a:avLst/>
          </a:prstGeom>
          <a:noFill/>
          <a:ln>
            <a:noFill/>
          </a:ln>
        </p:spPr>
      </p:pic>
    </p:spTree>
    <p:extLst>
      <p:ext uri="{BB962C8B-B14F-4D97-AF65-F5344CB8AC3E}">
        <p14:creationId xmlns:p14="http://schemas.microsoft.com/office/powerpoint/2010/main" val="224698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1F101-4534-B1AB-3489-775E34116D0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222594D-DF22-43AF-D71E-718273069FDC}"/>
              </a:ext>
            </a:extLst>
          </p:cNvPr>
          <p:cNvSpPr>
            <a:spLocks noGrp="1"/>
          </p:cNvSpPr>
          <p:nvPr>
            <p:ph type="body" idx="1"/>
          </p:nvPr>
        </p:nvSpPr>
        <p:spPr/>
        <p:txBody>
          <a:bodyPr>
            <a:normAutofit/>
          </a:bodyPr>
          <a:lstStyle/>
          <a:p>
            <a:pPr marL="457200" lvl="0" indent="-346075" algn="l" rtl="0">
              <a:lnSpc>
                <a:spcPct val="100000"/>
              </a:lnSpc>
              <a:spcBef>
                <a:spcPts val="0"/>
              </a:spcBef>
              <a:spcAft>
                <a:spcPts val="0"/>
              </a:spcAft>
              <a:buSzPct val="76923"/>
              <a:buChar char="•"/>
            </a:pPr>
            <a:r>
              <a:rPr lang="en-US" dirty="0"/>
              <a:t>The selling price is $25.</a:t>
            </a:r>
          </a:p>
          <a:p>
            <a:pPr marL="457200" lvl="0" indent="-346075" algn="l" rtl="0">
              <a:lnSpc>
                <a:spcPct val="100000"/>
              </a:lnSpc>
              <a:spcBef>
                <a:spcPts val="0"/>
              </a:spcBef>
              <a:spcAft>
                <a:spcPts val="0"/>
              </a:spcAft>
              <a:buSzPct val="76923"/>
              <a:buChar char="•"/>
            </a:pPr>
            <a:r>
              <a:rPr lang="en-US" dirty="0"/>
              <a:t>The company leveraged social media</a:t>
            </a:r>
            <a:br>
              <a:rPr lang="en-US" dirty="0"/>
            </a:br>
            <a:r>
              <a:rPr lang="en-US" dirty="0"/>
              <a:t>to create a viral video in 2015, which</a:t>
            </a:r>
            <a:br>
              <a:rPr lang="en-US" dirty="0"/>
            </a:br>
            <a:r>
              <a:rPr lang="en-US" dirty="0"/>
              <a:t>brought in $20 million in revenue.</a:t>
            </a:r>
          </a:p>
          <a:p>
            <a:pPr marL="457200" lvl="0" indent="-346075" algn="l" rtl="0">
              <a:lnSpc>
                <a:spcPct val="100000"/>
              </a:lnSpc>
              <a:spcBef>
                <a:spcPts val="0"/>
              </a:spcBef>
              <a:spcAft>
                <a:spcPts val="0"/>
              </a:spcAft>
              <a:buSzPct val="76923"/>
              <a:buChar char="•"/>
            </a:pPr>
            <a:r>
              <a:rPr lang="en-US" dirty="0"/>
              <a:t>Advertising on medical talk shows</a:t>
            </a:r>
            <a:br>
              <a:rPr lang="en-US" dirty="0"/>
            </a:br>
            <a:r>
              <a:rPr lang="en-US" dirty="0"/>
              <a:t>raised another $174 million in revenue.</a:t>
            </a:r>
          </a:p>
          <a:p>
            <a:pPr marL="457200" lvl="0" indent="-346075" algn="l" rtl="0">
              <a:lnSpc>
                <a:spcPct val="100000"/>
              </a:lnSpc>
              <a:spcBef>
                <a:spcPts val="0"/>
              </a:spcBef>
              <a:spcAft>
                <a:spcPts val="0"/>
              </a:spcAft>
              <a:buSzPct val="76923"/>
              <a:buChar char="•"/>
            </a:pPr>
            <a:r>
              <a:rPr lang="en-US" dirty="0"/>
              <a:t>Because of its simple, plastic design, the cost to make this product was low making it easy to make profit.</a:t>
            </a:r>
          </a:p>
        </p:txBody>
      </p:sp>
      <p:sp>
        <p:nvSpPr>
          <p:cNvPr id="3" name="Title 2">
            <a:extLst>
              <a:ext uri="{FF2B5EF4-FFF2-40B4-BE49-F238E27FC236}">
                <a16:creationId xmlns:a16="http://schemas.microsoft.com/office/drawing/2014/main" id="{5946501D-77E0-E789-E476-98A76CF15501}"/>
              </a:ext>
            </a:extLst>
          </p:cNvPr>
          <p:cNvSpPr>
            <a:spLocks noGrp="1"/>
          </p:cNvSpPr>
          <p:nvPr>
            <p:ph type="title"/>
          </p:nvPr>
        </p:nvSpPr>
        <p:spPr/>
        <p:txBody>
          <a:bodyPr/>
          <a:lstStyle/>
          <a:p>
            <a:r>
              <a:rPr lang="en-US" dirty="0"/>
              <a:t>Successful Businesses: </a:t>
            </a:r>
            <a:r>
              <a:rPr lang="en-US" b="1" i="1" dirty="0"/>
              <a:t>Squatty Potty</a:t>
            </a:r>
          </a:p>
        </p:txBody>
      </p:sp>
      <p:pic>
        <p:nvPicPr>
          <p:cNvPr id="6" name="Google Shape;199;g24f0ce045ab_0_10">
            <a:extLst>
              <a:ext uri="{FF2B5EF4-FFF2-40B4-BE49-F238E27FC236}">
                <a16:creationId xmlns:a16="http://schemas.microsoft.com/office/drawing/2014/main" id="{6F03E207-0A6F-3DE7-B242-5BD1FCD47814}"/>
              </a:ext>
            </a:extLst>
          </p:cNvPr>
          <p:cNvPicPr preferRelativeResize="0"/>
          <p:nvPr/>
        </p:nvPicPr>
        <p:blipFill rotWithShape="1">
          <a:blip r:embed="rId3">
            <a:alphaModFix/>
          </a:blip>
          <a:srcRect/>
          <a:stretch/>
        </p:blipFill>
        <p:spPr>
          <a:xfrm>
            <a:off x="6454575" y="1164497"/>
            <a:ext cx="2232225" cy="2232225"/>
          </a:xfrm>
          <a:prstGeom prst="rect">
            <a:avLst/>
          </a:prstGeom>
          <a:noFill/>
          <a:ln>
            <a:noFill/>
          </a:ln>
        </p:spPr>
      </p:pic>
    </p:spTree>
    <p:extLst>
      <p:ext uri="{BB962C8B-B14F-4D97-AF65-F5344CB8AC3E}">
        <p14:creationId xmlns:p14="http://schemas.microsoft.com/office/powerpoint/2010/main" val="6386722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E040F-D356-8071-0125-3F47DADC3A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57F137F-1F2E-422A-D8EE-5062C68A40FB}"/>
              </a:ext>
            </a:extLst>
          </p:cNvPr>
          <p:cNvSpPr>
            <a:spLocks noGrp="1"/>
          </p:cNvSpPr>
          <p:nvPr>
            <p:ph type="body" idx="1"/>
          </p:nvPr>
        </p:nvSpPr>
        <p:spPr/>
        <p:txBody>
          <a:bodyPr>
            <a:normAutofit/>
          </a:bodyPr>
          <a:lstStyle/>
          <a:p>
            <a:pPr marL="101600" lvl="0" indent="0" algn="l" rtl="0">
              <a:lnSpc>
                <a:spcPct val="100000"/>
              </a:lnSpc>
              <a:spcBef>
                <a:spcPts val="0"/>
              </a:spcBef>
              <a:spcAft>
                <a:spcPts val="0"/>
              </a:spcAft>
              <a:buSzPts val="2000"/>
              <a:buNone/>
            </a:pPr>
            <a:r>
              <a:rPr lang="en-US" dirty="0"/>
              <a:t>Some of the amazing features:</a:t>
            </a:r>
          </a:p>
          <a:p>
            <a:pPr marL="457200" lvl="0" indent="-355600" algn="l" rtl="0">
              <a:lnSpc>
                <a:spcPct val="100000"/>
              </a:lnSpc>
              <a:spcBef>
                <a:spcPts val="0"/>
              </a:spcBef>
              <a:spcAft>
                <a:spcPts val="0"/>
              </a:spcAft>
              <a:buSzPts val="2000"/>
              <a:buChar char="•"/>
            </a:pPr>
            <a:r>
              <a:rPr lang="en-US" dirty="0"/>
              <a:t>Effortless curls: dry and curl your</a:t>
            </a:r>
            <a:br>
              <a:rPr lang="en-US" dirty="0"/>
            </a:br>
            <a:r>
              <a:rPr lang="en-US" dirty="0"/>
              <a:t>hair at the same time!</a:t>
            </a:r>
          </a:p>
          <a:p>
            <a:pPr marL="457200" lvl="0" indent="-355600" algn="l" rtl="0">
              <a:lnSpc>
                <a:spcPct val="100000"/>
              </a:lnSpc>
              <a:spcBef>
                <a:spcPts val="0"/>
              </a:spcBef>
              <a:spcAft>
                <a:spcPts val="0"/>
              </a:spcAft>
              <a:buSzPts val="2000"/>
              <a:buChar char="•"/>
            </a:pPr>
            <a:r>
              <a:rPr lang="en-US" dirty="0"/>
              <a:t>Comfortable to wear while you sleep!</a:t>
            </a:r>
          </a:p>
          <a:p>
            <a:pPr marL="457200" lvl="0" indent="-355600" algn="l" rtl="0">
              <a:lnSpc>
                <a:spcPct val="100000"/>
              </a:lnSpc>
              <a:spcBef>
                <a:spcPts val="0"/>
              </a:spcBef>
              <a:spcAft>
                <a:spcPts val="0"/>
              </a:spcAft>
              <a:buSzPts val="2000"/>
              <a:buChar char="•"/>
            </a:pPr>
            <a:r>
              <a:rPr lang="en-US" dirty="0"/>
              <a:t>Made of soft memory foam</a:t>
            </a:r>
          </a:p>
          <a:p>
            <a:pPr marL="457200" lvl="0" indent="-355600" algn="l" rtl="0">
              <a:lnSpc>
                <a:spcPct val="100000"/>
              </a:lnSpc>
              <a:spcBef>
                <a:spcPts val="0"/>
              </a:spcBef>
              <a:spcAft>
                <a:spcPts val="0"/>
              </a:spcAft>
              <a:buSzPts val="2000"/>
              <a:buChar char="•"/>
            </a:pPr>
            <a:endParaRPr lang="en-US" dirty="0"/>
          </a:p>
          <a:p>
            <a:pPr marL="101600" lvl="0" indent="0" algn="ctr" rtl="0">
              <a:lnSpc>
                <a:spcPct val="100000"/>
              </a:lnSpc>
              <a:spcBef>
                <a:spcPts val="0"/>
              </a:spcBef>
              <a:spcAft>
                <a:spcPts val="0"/>
              </a:spcAft>
              <a:buSzPts val="2000"/>
              <a:buNone/>
            </a:pPr>
            <a:r>
              <a:rPr lang="en-US" b="1" i="1" dirty="0"/>
              <a:t>What would you pay for it?</a:t>
            </a:r>
          </a:p>
        </p:txBody>
      </p:sp>
      <p:sp>
        <p:nvSpPr>
          <p:cNvPr id="3" name="Title 2">
            <a:extLst>
              <a:ext uri="{FF2B5EF4-FFF2-40B4-BE49-F238E27FC236}">
                <a16:creationId xmlns:a16="http://schemas.microsoft.com/office/drawing/2014/main" id="{14608594-DCA4-EEC9-69A4-AC053BDAA9E6}"/>
              </a:ext>
            </a:extLst>
          </p:cNvPr>
          <p:cNvSpPr>
            <a:spLocks noGrp="1"/>
          </p:cNvSpPr>
          <p:nvPr>
            <p:ph type="title"/>
          </p:nvPr>
        </p:nvSpPr>
        <p:spPr/>
        <p:txBody>
          <a:bodyPr/>
          <a:lstStyle/>
          <a:p>
            <a:r>
              <a:rPr lang="en-US" dirty="0"/>
              <a:t>Successful Businesses: </a:t>
            </a:r>
            <a:r>
              <a:rPr lang="en-US" b="1" i="1" dirty="0"/>
              <a:t>Sleep Styler</a:t>
            </a:r>
          </a:p>
        </p:txBody>
      </p:sp>
      <p:pic>
        <p:nvPicPr>
          <p:cNvPr id="206" name="Google Shape;206;g231546c46fd_0_7"/>
          <p:cNvPicPr preferRelativeResize="0"/>
          <p:nvPr/>
        </p:nvPicPr>
        <p:blipFill>
          <a:blip r:embed="rId3">
            <a:alphaModFix/>
          </a:blip>
          <a:stretch>
            <a:fillRect/>
          </a:stretch>
        </p:blipFill>
        <p:spPr>
          <a:xfrm>
            <a:off x="6351750" y="1164497"/>
            <a:ext cx="2335050" cy="2335050"/>
          </a:xfrm>
          <a:prstGeom prst="rect">
            <a:avLst/>
          </a:prstGeom>
          <a:noFill/>
          <a:ln>
            <a:noFill/>
          </a:ln>
        </p:spPr>
      </p:pic>
    </p:spTree>
    <p:extLst>
      <p:ext uri="{BB962C8B-B14F-4D97-AF65-F5344CB8AC3E}">
        <p14:creationId xmlns:p14="http://schemas.microsoft.com/office/powerpoint/2010/main" val="17175172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BAFDA-B33D-10B3-D65D-B9EA438011D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CEBF47B-D682-BCDF-C906-993703850CE3}"/>
              </a:ext>
            </a:extLst>
          </p:cNvPr>
          <p:cNvSpPr>
            <a:spLocks noGrp="1"/>
          </p:cNvSpPr>
          <p:nvPr>
            <p:ph type="body" idx="1"/>
          </p:nvPr>
        </p:nvSpPr>
        <p:spPr/>
        <p:txBody>
          <a:bodyPr>
            <a:normAutofit/>
          </a:bodyPr>
          <a:lstStyle/>
          <a:p>
            <a:pPr indent="-355600">
              <a:spcBef>
                <a:spcPts val="0"/>
              </a:spcBef>
              <a:buSzPts val="2000"/>
            </a:pPr>
            <a:r>
              <a:rPr lang="en-US" dirty="0"/>
              <a:t>The selling price is $55.</a:t>
            </a:r>
          </a:p>
          <a:p>
            <a:pPr marL="457200" lvl="0" indent="-355600" algn="l" rtl="0">
              <a:lnSpc>
                <a:spcPct val="100000"/>
              </a:lnSpc>
              <a:spcBef>
                <a:spcPts val="0"/>
              </a:spcBef>
              <a:spcAft>
                <a:spcPts val="0"/>
              </a:spcAft>
              <a:buSzPts val="2000"/>
              <a:buChar char="•"/>
            </a:pPr>
            <a:r>
              <a:rPr lang="en-US" dirty="0"/>
              <a:t>They leveraged social media and</a:t>
            </a:r>
            <a:br>
              <a:rPr lang="en-US" dirty="0"/>
            </a:br>
            <a:r>
              <a:rPr lang="en-US" dirty="0"/>
              <a:t>influencers in the marketing</a:t>
            </a:r>
            <a:br>
              <a:rPr lang="en-US" dirty="0"/>
            </a:br>
            <a:r>
              <a:rPr lang="en-US" dirty="0"/>
              <a:t>of this product.</a:t>
            </a:r>
          </a:p>
          <a:p>
            <a:pPr marL="457200" lvl="0" indent="-355600" algn="l" rtl="0">
              <a:lnSpc>
                <a:spcPct val="100000"/>
              </a:lnSpc>
              <a:spcBef>
                <a:spcPts val="0"/>
              </a:spcBef>
              <a:spcAft>
                <a:spcPts val="0"/>
              </a:spcAft>
              <a:buSzPts val="2000"/>
              <a:buChar char="•"/>
            </a:pPr>
            <a:r>
              <a:rPr lang="en-US" dirty="0"/>
              <a:t>The original product brought in</a:t>
            </a:r>
            <a:br>
              <a:rPr lang="en-US" dirty="0"/>
            </a:br>
            <a:r>
              <a:rPr lang="en-US" dirty="0"/>
              <a:t>$100 million in revenue.</a:t>
            </a:r>
          </a:p>
          <a:p>
            <a:pPr marL="457200" lvl="0" indent="-355600" algn="l" rtl="0">
              <a:lnSpc>
                <a:spcPct val="100000"/>
              </a:lnSpc>
              <a:spcBef>
                <a:spcPts val="0"/>
              </a:spcBef>
              <a:spcAft>
                <a:spcPts val="0"/>
              </a:spcAft>
              <a:buSzPts val="2000"/>
              <a:buChar char="•"/>
            </a:pPr>
            <a:r>
              <a:rPr lang="en-US" dirty="0"/>
              <a:t>The product was so popular, other companies began producing their own version of the curlers.</a:t>
            </a:r>
          </a:p>
        </p:txBody>
      </p:sp>
      <p:sp>
        <p:nvSpPr>
          <p:cNvPr id="3" name="Title 2">
            <a:extLst>
              <a:ext uri="{FF2B5EF4-FFF2-40B4-BE49-F238E27FC236}">
                <a16:creationId xmlns:a16="http://schemas.microsoft.com/office/drawing/2014/main" id="{E8C04552-106C-70FE-B9B6-23D322D24A7E}"/>
              </a:ext>
            </a:extLst>
          </p:cNvPr>
          <p:cNvSpPr>
            <a:spLocks noGrp="1"/>
          </p:cNvSpPr>
          <p:nvPr>
            <p:ph type="title"/>
          </p:nvPr>
        </p:nvSpPr>
        <p:spPr/>
        <p:txBody>
          <a:bodyPr/>
          <a:lstStyle/>
          <a:p>
            <a:r>
              <a:rPr lang="en-US" dirty="0"/>
              <a:t>Successful Businesses: </a:t>
            </a:r>
            <a:r>
              <a:rPr lang="en-US" b="1" i="1" dirty="0"/>
              <a:t>Sleep Styler</a:t>
            </a:r>
          </a:p>
        </p:txBody>
      </p:sp>
      <p:pic>
        <p:nvPicPr>
          <p:cNvPr id="4" name="Google Shape;206;g231546c46fd_0_7">
            <a:extLst>
              <a:ext uri="{FF2B5EF4-FFF2-40B4-BE49-F238E27FC236}">
                <a16:creationId xmlns:a16="http://schemas.microsoft.com/office/drawing/2014/main" id="{516246FB-0D8A-B502-BBC5-0E78189F187E}"/>
              </a:ext>
            </a:extLst>
          </p:cNvPr>
          <p:cNvPicPr preferRelativeResize="0"/>
          <p:nvPr/>
        </p:nvPicPr>
        <p:blipFill>
          <a:blip r:embed="rId3">
            <a:alphaModFix/>
          </a:blip>
          <a:stretch>
            <a:fillRect/>
          </a:stretch>
        </p:blipFill>
        <p:spPr>
          <a:xfrm>
            <a:off x="6351750" y="1164497"/>
            <a:ext cx="2335050" cy="2335050"/>
          </a:xfrm>
          <a:prstGeom prst="rect">
            <a:avLst/>
          </a:prstGeom>
          <a:noFill/>
          <a:ln>
            <a:noFill/>
          </a:ln>
        </p:spPr>
      </p:pic>
    </p:spTree>
    <p:extLst>
      <p:ext uri="{BB962C8B-B14F-4D97-AF65-F5344CB8AC3E}">
        <p14:creationId xmlns:p14="http://schemas.microsoft.com/office/powerpoint/2010/main" val="41614482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1DF714-9E9C-37A1-B372-E2E96368D49A}"/>
              </a:ext>
            </a:extLst>
          </p:cNvPr>
          <p:cNvSpPr>
            <a:spLocks noGrp="1"/>
          </p:cNvSpPr>
          <p:nvPr>
            <p:ph type="body" idx="1"/>
          </p:nvPr>
        </p:nvSpPr>
        <p:spPr/>
        <p:txBody>
          <a:bodyPr>
            <a:normAutofit/>
          </a:bodyPr>
          <a:lstStyle/>
          <a:p>
            <a:pPr marL="457200" lvl="0" indent="-393700" algn="l" rtl="0">
              <a:lnSpc>
                <a:spcPct val="100000"/>
              </a:lnSpc>
              <a:spcBef>
                <a:spcPts val="240"/>
              </a:spcBef>
              <a:spcAft>
                <a:spcPts val="0"/>
              </a:spcAft>
              <a:buSzPts val="2600"/>
              <a:buChar char="•"/>
            </a:pPr>
            <a:r>
              <a:rPr lang="en-US" dirty="0"/>
              <a:t>Think about what might have caused these businesses to succeed or fail.</a:t>
            </a:r>
          </a:p>
          <a:p>
            <a:pPr marL="457200" lvl="0" indent="-393700" algn="l" rtl="0">
              <a:lnSpc>
                <a:spcPct val="100000"/>
              </a:lnSpc>
              <a:spcBef>
                <a:spcPts val="240"/>
              </a:spcBef>
              <a:spcAft>
                <a:spcPts val="0"/>
              </a:spcAft>
              <a:buSzPts val="2600"/>
              <a:buChar char="•"/>
            </a:pPr>
            <a:r>
              <a:rPr lang="en-US" dirty="0"/>
              <a:t>Work in your group to start your Business Plan Outline.</a:t>
            </a:r>
          </a:p>
          <a:p>
            <a:pPr lvl="1" indent="-393700">
              <a:spcBef>
                <a:spcPts val="240"/>
              </a:spcBef>
              <a:buSzPts val="2600"/>
            </a:pPr>
            <a:r>
              <a:rPr lang="en-US" dirty="0"/>
              <a:t>Use the search engines to find information about what is already on the market. </a:t>
            </a:r>
          </a:p>
          <a:p>
            <a:pPr lvl="1" indent="-393700">
              <a:spcBef>
                <a:spcPts val="240"/>
              </a:spcBef>
              <a:buSzPts val="2600"/>
            </a:pPr>
            <a:r>
              <a:rPr lang="en-US" dirty="0"/>
              <a:t>Find facts online as needed to complete the handout.</a:t>
            </a:r>
          </a:p>
          <a:p>
            <a:pPr lvl="1" indent="-393700">
              <a:spcBef>
                <a:spcPts val="240"/>
              </a:spcBef>
              <a:buSzPts val="2600"/>
            </a:pPr>
            <a:r>
              <a:rPr lang="en-US" dirty="0"/>
              <a:t>Select at least one marketing strategy. Circle your selection.</a:t>
            </a:r>
          </a:p>
          <a:p>
            <a:pPr lvl="1" indent="-393700">
              <a:spcBef>
                <a:spcPts val="240"/>
              </a:spcBef>
              <a:buSzPts val="2600"/>
            </a:pPr>
            <a:r>
              <a:rPr lang="en-US" dirty="0"/>
              <a:t>Select one property type: online only, brick-and-mortar,</a:t>
            </a:r>
            <a:br>
              <a:rPr lang="en-US" dirty="0"/>
            </a:br>
            <a:r>
              <a:rPr lang="en-US" dirty="0"/>
              <a:t>mobile, or other. Circle your selection.</a:t>
            </a:r>
            <a:endParaRPr lang="en-US" dirty="0">
              <a:highlight>
                <a:srgbClr val="FFFF00"/>
              </a:highlight>
            </a:endParaRPr>
          </a:p>
        </p:txBody>
      </p:sp>
      <p:sp>
        <p:nvSpPr>
          <p:cNvPr id="3" name="Title 2">
            <a:extLst>
              <a:ext uri="{FF2B5EF4-FFF2-40B4-BE49-F238E27FC236}">
                <a16:creationId xmlns:a16="http://schemas.microsoft.com/office/drawing/2014/main" id="{1143A66C-0693-FB5A-4D97-0A6AF07347E2}"/>
              </a:ext>
            </a:extLst>
          </p:cNvPr>
          <p:cNvSpPr>
            <a:spLocks noGrp="1"/>
          </p:cNvSpPr>
          <p:nvPr>
            <p:ph type="title"/>
          </p:nvPr>
        </p:nvSpPr>
        <p:spPr/>
        <p:txBody>
          <a:bodyPr/>
          <a:lstStyle/>
          <a:p>
            <a:r>
              <a:rPr lang="en-US" dirty="0"/>
              <a:t>Business Plan Outline</a:t>
            </a:r>
          </a:p>
        </p:txBody>
      </p:sp>
    </p:spTree>
    <p:extLst>
      <p:ext uri="{BB962C8B-B14F-4D97-AF65-F5344CB8AC3E}">
        <p14:creationId xmlns:p14="http://schemas.microsoft.com/office/powerpoint/2010/main" val="32235528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5e152df6a8_0_3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SzPts val="2600"/>
              <a:buChar char="•"/>
            </a:pPr>
            <a:r>
              <a:rPr lang="en-US" dirty="0"/>
              <a:t>Business Description</a:t>
            </a:r>
          </a:p>
          <a:p>
            <a:pPr marL="457200" lvl="0" indent="-393700" algn="l" rtl="0">
              <a:spcBef>
                <a:spcPts val="0"/>
              </a:spcBef>
              <a:spcAft>
                <a:spcPts val="0"/>
              </a:spcAft>
              <a:buSzPts val="2600"/>
              <a:buChar char="•"/>
            </a:pPr>
            <a:r>
              <a:rPr lang="en-US" dirty="0"/>
              <a:t>Product/Service Description</a:t>
            </a:r>
            <a:endParaRPr dirty="0"/>
          </a:p>
          <a:p>
            <a:pPr marL="457200" lvl="0" indent="-393700" algn="l" rtl="0">
              <a:spcBef>
                <a:spcPts val="0"/>
              </a:spcBef>
              <a:spcAft>
                <a:spcPts val="0"/>
              </a:spcAft>
              <a:buSzPts val="2600"/>
              <a:buChar char="•"/>
            </a:pPr>
            <a:r>
              <a:rPr lang="en-US" dirty="0"/>
              <a:t>Market Analysis</a:t>
            </a:r>
          </a:p>
          <a:p>
            <a:pPr marL="457200" lvl="0" indent="-393700" algn="l" rtl="0">
              <a:spcBef>
                <a:spcPts val="0"/>
              </a:spcBef>
              <a:spcAft>
                <a:spcPts val="0"/>
              </a:spcAft>
              <a:buSzPts val="2600"/>
              <a:buChar char="•"/>
            </a:pPr>
            <a:r>
              <a:rPr lang="en-US" dirty="0"/>
              <a:t>Marketing Strategy</a:t>
            </a:r>
          </a:p>
          <a:p>
            <a:pPr marL="457200" lvl="0" indent="-393700" algn="l" rtl="0">
              <a:spcBef>
                <a:spcPts val="0"/>
              </a:spcBef>
              <a:spcAft>
                <a:spcPts val="0"/>
              </a:spcAft>
              <a:buSzPts val="2600"/>
              <a:buChar char="•"/>
            </a:pPr>
            <a:r>
              <a:rPr lang="en-US" dirty="0"/>
              <a:t>Operations Plan</a:t>
            </a:r>
            <a:endParaRPr dirty="0"/>
          </a:p>
          <a:p>
            <a:pPr marL="457200" lvl="0" indent="-393700" algn="l" rtl="0">
              <a:spcBef>
                <a:spcPts val="0"/>
              </a:spcBef>
              <a:spcAft>
                <a:spcPts val="0"/>
              </a:spcAft>
              <a:buSzPts val="2600"/>
              <a:buChar char="•"/>
            </a:pPr>
            <a:r>
              <a:rPr lang="en-US" dirty="0"/>
              <a:t>Financial Plan</a:t>
            </a:r>
            <a:endParaRPr dirty="0"/>
          </a:p>
        </p:txBody>
      </p:sp>
      <p:sp>
        <p:nvSpPr>
          <p:cNvPr id="218" name="Google Shape;218;g25e152df6a8_0_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Essential Components of a Business Plan</a:t>
            </a:r>
            <a:endParaRPr dirty="0"/>
          </a:p>
        </p:txBody>
      </p:sp>
      <p:pic>
        <p:nvPicPr>
          <p:cNvPr id="219" name="Google Shape;219;g25e152df6a8_0_30"/>
          <p:cNvPicPr preferRelativeResize="0"/>
          <p:nvPr/>
        </p:nvPicPr>
        <p:blipFill>
          <a:blip r:embed="rId3">
            <a:alphaModFix/>
          </a:blip>
          <a:stretch>
            <a:fillRect/>
          </a:stretch>
        </p:blipFill>
        <p:spPr>
          <a:xfrm flipH="1">
            <a:off x="5735553" y="1634450"/>
            <a:ext cx="2139799" cy="2600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5" name="Google Shape;157;g226a456b53d_1_10">
            <a:extLst>
              <a:ext uri="{FF2B5EF4-FFF2-40B4-BE49-F238E27FC236}">
                <a16:creationId xmlns:a16="http://schemas.microsoft.com/office/drawing/2014/main" id="{B38ECECC-3B22-4F0D-4F61-DC563A9ADAB3}"/>
              </a:ext>
            </a:extLst>
          </p:cNvPr>
          <p:cNvPicPr preferRelativeResize="0">
            <a:picLocks noChangeAspect="1"/>
          </p:cNvPicPr>
          <p:nvPr/>
        </p:nvPicPr>
        <p:blipFill>
          <a:blip r:embed="rId3">
            <a:alphaModFix/>
          </a:blip>
          <a:stretch>
            <a:fillRect/>
          </a:stretch>
        </p:blipFill>
        <p:spPr>
          <a:xfrm>
            <a:off x="457200" y="1161639"/>
            <a:ext cx="2402399" cy="2743200"/>
          </a:xfrm>
          <a:prstGeom prst="rect">
            <a:avLst/>
          </a:prstGeom>
          <a:noFill/>
          <a:ln>
            <a:noFill/>
          </a:ln>
        </p:spPr>
      </p:pic>
      <p:sp>
        <p:nvSpPr>
          <p:cNvPr id="217" name="Google Shape;217;g25e152df6a8_0_30"/>
          <p:cNvSpPr txBox="1">
            <a:spLocks noGrp="1"/>
          </p:cNvSpPr>
          <p:nvPr>
            <p:ph type="body" idx="1"/>
          </p:nvPr>
        </p:nvSpPr>
        <p:spPr>
          <a:xfrm>
            <a:off x="3158048" y="1309352"/>
            <a:ext cx="5528752" cy="34341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SzPts val="2600"/>
              <a:buChar char="•"/>
            </a:pPr>
            <a:r>
              <a:rPr lang="en-US" dirty="0"/>
              <a:t>What is your company name?</a:t>
            </a:r>
          </a:p>
          <a:p>
            <a:pPr marL="457200" lvl="0" indent="-393700" algn="l" rtl="0">
              <a:spcBef>
                <a:spcPts val="0"/>
              </a:spcBef>
              <a:spcAft>
                <a:spcPts val="0"/>
              </a:spcAft>
              <a:buSzPts val="2600"/>
              <a:buChar char="•"/>
            </a:pPr>
            <a:r>
              <a:rPr lang="en-US" dirty="0"/>
              <a:t>Where will your business be located?</a:t>
            </a:r>
          </a:p>
          <a:p>
            <a:pPr marL="457200" lvl="0" indent="-393700" algn="l" rtl="0">
              <a:spcBef>
                <a:spcPts val="0"/>
              </a:spcBef>
              <a:spcAft>
                <a:spcPts val="0"/>
              </a:spcAft>
              <a:buSzPts val="2600"/>
              <a:buChar char="•"/>
            </a:pPr>
            <a:r>
              <a:rPr lang="en-US" dirty="0"/>
              <a:t>How many employees are you going to have?</a:t>
            </a:r>
          </a:p>
          <a:p>
            <a:pPr marL="457200" lvl="0" indent="-393700" algn="l" rtl="0">
              <a:spcBef>
                <a:spcPts val="0"/>
              </a:spcBef>
              <a:spcAft>
                <a:spcPts val="0"/>
              </a:spcAft>
              <a:buSzPts val="2600"/>
              <a:buChar char="•"/>
            </a:pPr>
            <a:r>
              <a:rPr lang="en-US" dirty="0"/>
              <a:t>What problem are you trying to solve?</a:t>
            </a:r>
            <a:endParaRPr dirty="0"/>
          </a:p>
        </p:txBody>
      </p:sp>
      <p:sp>
        <p:nvSpPr>
          <p:cNvPr id="218" name="Google Shape;218;g25e152df6a8_0_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Business Description</a:t>
            </a:r>
            <a:endParaRPr dirty="0"/>
          </a:p>
        </p:txBody>
      </p:sp>
    </p:spTree>
    <p:extLst>
      <p:ext uri="{BB962C8B-B14F-4D97-AF65-F5344CB8AC3E}">
        <p14:creationId xmlns:p14="http://schemas.microsoft.com/office/powerpoint/2010/main" val="4150855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5" name="Google Shape;157;g226a456b53d_1_10">
            <a:extLst>
              <a:ext uri="{FF2B5EF4-FFF2-40B4-BE49-F238E27FC236}">
                <a16:creationId xmlns:a16="http://schemas.microsoft.com/office/drawing/2014/main" id="{B38ECECC-3B22-4F0D-4F61-DC563A9ADAB3}"/>
              </a:ext>
            </a:extLst>
          </p:cNvPr>
          <p:cNvPicPr preferRelativeResize="0">
            <a:picLocks noChangeAspect="1"/>
          </p:cNvPicPr>
          <p:nvPr/>
        </p:nvPicPr>
        <p:blipFill>
          <a:blip r:embed="rId3">
            <a:alphaModFix/>
          </a:blip>
          <a:stretch>
            <a:fillRect/>
          </a:stretch>
        </p:blipFill>
        <p:spPr>
          <a:xfrm>
            <a:off x="457200" y="1161639"/>
            <a:ext cx="2402399" cy="2743200"/>
          </a:xfrm>
          <a:prstGeom prst="rect">
            <a:avLst/>
          </a:prstGeom>
          <a:noFill/>
          <a:ln>
            <a:noFill/>
          </a:ln>
        </p:spPr>
      </p:pic>
      <p:sp>
        <p:nvSpPr>
          <p:cNvPr id="217" name="Google Shape;217;g25e152df6a8_0_30"/>
          <p:cNvSpPr txBox="1">
            <a:spLocks noGrp="1"/>
          </p:cNvSpPr>
          <p:nvPr>
            <p:ph type="body" idx="1"/>
          </p:nvPr>
        </p:nvSpPr>
        <p:spPr>
          <a:xfrm>
            <a:off x="3158048" y="1309352"/>
            <a:ext cx="5528752" cy="34341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SzPts val="2600"/>
              <a:buChar char="•"/>
            </a:pPr>
            <a:r>
              <a:rPr lang="en-US" dirty="0"/>
              <a:t>What is the name of your product or service?</a:t>
            </a:r>
          </a:p>
          <a:p>
            <a:pPr marL="457200" lvl="0" indent="-393700" algn="l" rtl="0">
              <a:spcBef>
                <a:spcPts val="0"/>
              </a:spcBef>
              <a:spcAft>
                <a:spcPts val="0"/>
              </a:spcAft>
              <a:buSzPts val="2600"/>
              <a:buChar char="•"/>
            </a:pPr>
            <a:r>
              <a:rPr lang="en-US" dirty="0"/>
              <a:t>How is your product or service different from your competitors?</a:t>
            </a:r>
          </a:p>
          <a:p>
            <a:pPr marL="457200" lvl="0" indent="-393700" algn="l" rtl="0">
              <a:spcBef>
                <a:spcPts val="0"/>
              </a:spcBef>
              <a:spcAft>
                <a:spcPts val="0"/>
              </a:spcAft>
              <a:buSzPts val="2600"/>
              <a:buChar char="•"/>
            </a:pPr>
            <a:r>
              <a:rPr lang="en-US" dirty="0"/>
              <a:t>What is your </a:t>
            </a:r>
            <a:r>
              <a:rPr lang="en-US" b="1" dirty="0">
                <a:solidFill>
                  <a:schemeClr val="accent4"/>
                </a:solidFill>
              </a:rPr>
              <a:t>selling price</a:t>
            </a:r>
            <a:r>
              <a:rPr lang="en-US" dirty="0"/>
              <a:t>?</a:t>
            </a:r>
            <a:endParaRPr dirty="0"/>
          </a:p>
        </p:txBody>
      </p:sp>
      <p:sp>
        <p:nvSpPr>
          <p:cNvPr id="218" name="Google Shape;218;g25e152df6a8_0_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Product/Service Description</a:t>
            </a:r>
            <a:endParaRPr dirty="0"/>
          </a:p>
        </p:txBody>
      </p:sp>
    </p:spTree>
    <p:extLst>
      <p:ext uri="{BB962C8B-B14F-4D97-AF65-F5344CB8AC3E}">
        <p14:creationId xmlns:p14="http://schemas.microsoft.com/office/powerpoint/2010/main" val="3508683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5e152df6a8_0_3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SzPts val="2600"/>
              <a:buChar char="•"/>
            </a:pPr>
            <a:r>
              <a:rPr lang="en-US" dirty="0"/>
              <a:t>The </a:t>
            </a:r>
            <a:r>
              <a:rPr lang="en-US" b="1" dirty="0">
                <a:solidFill>
                  <a:schemeClr val="accent4"/>
                </a:solidFill>
              </a:rPr>
              <a:t>selling price</a:t>
            </a:r>
            <a:r>
              <a:rPr lang="en-US" dirty="0"/>
              <a:t> is the amount a customer will pay you for your product or service.</a:t>
            </a:r>
          </a:p>
          <a:p>
            <a:pPr marL="457200" lvl="0" indent="-393700" algn="l" rtl="0">
              <a:spcBef>
                <a:spcPts val="0"/>
              </a:spcBef>
              <a:spcAft>
                <a:spcPts val="0"/>
              </a:spcAft>
              <a:buSzPts val="2600"/>
              <a:buChar char="•"/>
            </a:pPr>
            <a:r>
              <a:rPr lang="en-US" dirty="0"/>
              <a:t>The </a:t>
            </a:r>
            <a:r>
              <a:rPr lang="en-US" b="1" dirty="0">
                <a:solidFill>
                  <a:schemeClr val="accent4"/>
                </a:solidFill>
              </a:rPr>
              <a:t>markup</a:t>
            </a:r>
            <a:r>
              <a:rPr lang="en-US" dirty="0"/>
              <a:t> of a product is the difference between the selling price and the cost of making the product.</a:t>
            </a:r>
          </a:p>
          <a:p>
            <a:pPr lvl="1" indent="-393700">
              <a:spcBef>
                <a:spcPts val="0"/>
              </a:spcBef>
              <a:buSzPts val="2600"/>
            </a:pPr>
            <a:r>
              <a:rPr lang="en-US" dirty="0"/>
              <a:t>For example, if you spend $5 on the supplies to create 1 delicious sandwich, and you sell the 1 sandwich for $8, then the markup is $3.</a:t>
            </a:r>
            <a:endParaRPr dirty="0"/>
          </a:p>
        </p:txBody>
      </p:sp>
      <p:sp>
        <p:nvSpPr>
          <p:cNvPr id="218" name="Google Shape;218;g25e152df6a8_0_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Selling Price and Markup</a:t>
            </a:r>
            <a:endParaRPr dirty="0"/>
          </a:p>
        </p:txBody>
      </p:sp>
    </p:spTree>
    <p:extLst>
      <p:ext uri="{BB962C8B-B14F-4D97-AF65-F5344CB8AC3E}">
        <p14:creationId xmlns:p14="http://schemas.microsoft.com/office/powerpoint/2010/main" val="3275135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a:t>
            </a:r>
            <a:endParaRPr dirty="0"/>
          </a:p>
        </p:txBody>
      </p:sp>
      <p:sp>
        <p:nvSpPr>
          <p:cNvPr id="102" name="Google Shape;102;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dirty="0"/>
              <a:t>What is necessary to develop a business plan?</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5e152df6a8_0_3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SzPts val="2600"/>
              <a:buChar char="•"/>
            </a:pPr>
            <a:r>
              <a:rPr lang="en-US" dirty="0"/>
              <a:t>We can create mathematical models to represent relationships between variables.</a:t>
            </a:r>
          </a:p>
          <a:p>
            <a:pPr marL="457200" lvl="0" indent="-393700" algn="l" rtl="0">
              <a:spcBef>
                <a:spcPts val="0"/>
              </a:spcBef>
              <a:spcAft>
                <a:spcPts val="0"/>
              </a:spcAft>
              <a:buSzPts val="2600"/>
              <a:buChar char="•"/>
            </a:pPr>
            <a:r>
              <a:rPr lang="en-US" b="1" dirty="0">
                <a:solidFill>
                  <a:schemeClr val="accent2"/>
                </a:solidFill>
              </a:rPr>
              <a:t>Verbal Model:</a:t>
            </a:r>
          </a:p>
          <a:p>
            <a:pPr marL="457200" lvl="0" indent="-393700" algn="l" rtl="0">
              <a:spcBef>
                <a:spcPts val="0"/>
              </a:spcBef>
              <a:spcAft>
                <a:spcPts val="0"/>
              </a:spcAft>
              <a:buSzPts val="2600"/>
              <a:buChar char="•"/>
            </a:pPr>
            <a:endParaRPr lang="en-US" dirty="0"/>
          </a:p>
          <a:p>
            <a:pPr marL="457200" lvl="0" indent="-393700" algn="l" rtl="0">
              <a:spcBef>
                <a:spcPts val="0"/>
              </a:spcBef>
              <a:spcAft>
                <a:spcPts val="0"/>
              </a:spcAft>
              <a:buSzPts val="2600"/>
              <a:buChar char="•"/>
            </a:pPr>
            <a:endParaRPr lang="en-US" dirty="0"/>
          </a:p>
          <a:p>
            <a:pPr marL="457200" lvl="0" indent="-393700" algn="l" rtl="0">
              <a:spcBef>
                <a:spcPts val="0"/>
              </a:spcBef>
              <a:spcAft>
                <a:spcPts val="0"/>
              </a:spcAft>
              <a:buSzPts val="2600"/>
              <a:buChar char="•"/>
            </a:pPr>
            <a:endParaRPr lang="en-US" dirty="0"/>
          </a:p>
          <a:p>
            <a:pPr>
              <a:spcBef>
                <a:spcPts val="0"/>
              </a:spcBef>
            </a:pPr>
            <a:r>
              <a:rPr lang="en-US" b="1" dirty="0">
                <a:solidFill>
                  <a:schemeClr val="accent2"/>
                </a:solidFill>
              </a:rPr>
              <a:t>Algebraic Model:</a:t>
            </a:r>
          </a:p>
          <a:p>
            <a:pPr>
              <a:spcBef>
                <a:spcPts val="0"/>
              </a:spcBef>
            </a:pPr>
            <a:r>
              <a:rPr lang="en-US" dirty="0">
                <a:solidFill>
                  <a:schemeClr val="tx1"/>
                </a:solidFill>
              </a:rPr>
              <a:t>Solve or Evaluate:</a:t>
            </a:r>
          </a:p>
          <a:p>
            <a:pPr marL="457200" lvl="0" indent="-393700" algn="l" rtl="0">
              <a:spcBef>
                <a:spcPts val="0"/>
              </a:spcBef>
              <a:spcAft>
                <a:spcPts val="0"/>
              </a:spcAft>
              <a:buSzPts val="2600"/>
              <a:buChar char="•"/>
            </a:pPr>
            <a:endParaRPr dirty="0"/>
          </a:p>
        </p:txBody>
      </p:sp>
      <p:sp>
        <p:nvSpPr>
          <p:cNvPr id="218" name="Google Shape;218;g25e152df6a8_0_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Verbal Model to Algebraic Model</a:t>
            </a:r>
            <a:endParaRPr dirty="0"/>
          </a:p>
        </p:txBody>
      </p:sp>
      <p:graphicFrame>
        <p:nvGraphicFramePr>
          <p:cNvPr id="2" name="Object 1">
            <a:extLst>
              <a:ext uri="{FF2B5EF4-FFF2-40B4-BE49-F238E27FC236}">
                <a16:creationId xmlns:a16="http://schemas.microsoft.com/office/drawing/2014/main" id="{2B97D703-75CB-D6A9-A464-11BB77676F8D}"/>
              </a:ext>
            </a:extLst>
          </p:cNvPr>
          <p:cNvGraphicFramePr>
            <a:graphicFrameLocks noChangeAspect="1"/>
          </p:cNvGraphicFramePr>
          <p:nvPr>
            <p:extLst>
              <p:ext uri="{D42A27DB-BD31-4B8C-83A1-F6EECF244321}">
                <p14:modId xmlns:p14="http://schemas.microsoft.com/office/powerpoint/2010/main" val="3277412546"/>
              </p:ext>
            </p:extLst>
          </p:nvPr>
        </p:nvGraphicFramePr>
        <p:xfrm>
          <a:off x="1428750" y="2571750"/>
          <a:ext cx="4660900" cy="952500"/>
        </p:xfrm>
        <a:graphic>
          <a:graphicData uri="http://schemas.openxmlformats.org/presentationml/2006/ole">
            <mc:AlternateContent xmlns:mc="http://schemas.openxmlformats.org/markup-compatibility/2006">
              <mc:Choice xmlns:v="urn:schemas-microsoft-com:vml" Requires="v">
                <p:oleObj name="Equation" r:id="rId3" imgW="4660560" imgH="952200" progId="Equation.DSMT4">
                  <p:embed/>
                </p:oleObj>
              </mc:Choice>
              <mc:Fallback>
                <p:oleObj name="Equation" r:id="rId3" imgW="4660560" imgH="952200" progId="Equation.DSMT4">
                  <p:embed/>
                  <p:pic>
                    <p:nvPicPr>
                      <p:cNvPr id="0" name=""/>
                      <p:cNvPicPr/>
                      <p:nvPr/>
                    </p:nvPicPr>
                    <p:blipFill>
                      <a:blip r:embed="rId4"/>
                      <a:stretch>
                        <a:fillRect/>
                      </a:stretch>
                    </p:blipFill>
                    <p:spPr>
                      <a:xfrm>
                        <a:off x="1428750" y="2571750"/>
                        <a:ext cx="4660900" cy="9525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C5CD602-9523-9DA9-A6DF-D8A7DB0AC4B8}"/>
              </a:ext>
            </a:extLst>
          </p:cNvPr>
          <p:cNvGraphicFramePr>
            <a:graphicFrameLocks noChangeAspect="1"/>
          </p:cNvGraphicFramePr>
          <p:nvPr>
            <p:extLst>
              <p:ext uri="{D42A27DB-BD31-4B8C-83A1-F6EECF244321}">
                <p14:modId xmlns:p14="http://schemas.microsoft.com/office/powerpoint/2010/main" val="2117162037"/>
              </p:ext>
            </p:extLst>
          </p:nvPr>
        </p:nvGraphicFramePr>
        <p:xfrm>
          <a:off x="3463843" y="3828049"/>
          <a:ext cx="1193800" cy="215900"/>
        </p:xfrm>
        <a:graphic>
          <a:graphicData uri="http://schemas.openxmlformats.org/presentationml/2006/ole">
            <mc:AlternateContent xmlns:mc="http://schemas.openxmlformats.org/markup-compatibility/2006">
              <mc:Choice xmlns:v="urn:schemas-microsoft-com:vml" Requires="v">
                <p:oleObj name="Equation" r:id="rId5" imgW="1193760" imgH="215640" progId="Equation.DSMT4">
                  <p:embed/>
                </p:oleObj>
              </mc:Choice>
              <mc:Fallback>
                <p:oleObj name="Equation" r:id="rId5" imgW="1193760" imgH="215640" progId="Equation.DSMT4">
                  <p:embed/>
                  <p:pic>
                    <p:nvPicPr>
                      <p:cNvPr id="0" name=""/>
                      <p:cNvPicPr/>
                      <p:nvPr/>
                    </p:nvPicPr>
                    <p:blipFill>
                      <a:blip r:embed="rId6"/>
                      <a:stretch>
                        <a:fillRect/>
                      </a:stretch>
                    </p:blipFill>
                    <p:spPr>
                      <a:xfrm>
                        <a:off x="3463843" y="3828049"/>
                        <a:ext cx="1193800" cy="2159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8ECF2CD6-B0C3-1FBD-6D01-B71C63B09BBD}"/>
              </a:ext>
            </a:extLst>
          </p:cNvPr>
          <p:cNvGraphicFramePr>
            <a:graphicFrameLocks noChangeAspect="1"/>
          </p:cNvGraphicFramePr>
          <p:nvPr>
            <p:extLst>
              <p:ext uri="{D42A27DB-BD31-4B8C-83A1-F6EECF244321}">
                <p14:modId xmlns:p14="http://schemas.microsoft.com/office/powerpoint/2010/main" val="3428340723"/>
              </p:ext>
            </p:extLst>
          </p:nvPr>
        </p:nvGraphicFramePr>
        <p:xfrm>
          <a:off x="3482893" y="4112798"/>
          <a:ext cx="2349500" cy="469900"/>
        </p:xfrm>
        <a:graphic>
          <a:graphicData uri="http://schemas.openxmlformats.org/presentationml/2006/ole">
            <mc:AlternateContent xmlns:mc="http://schemas.openxmlformats.org/markup-compatibility/2006">
              <mc:Choice xmlns:v="urn:schemas-microsoft-com:vml" Requires="v">
                <p:oleObj name="Equation" r:id="rId7" imgW="2349360" imgH="469800" progId="Equation.DSMT4">
                  <p:embed/>
                </p:oleObj>
              </mc:Choice>
              <mc:Fallback>
                <p:oleObj name="Equation" r:id="rId7" imgW="2349360" imgH="469800" progId="Equation.DSMT4">
                  <p:embed/>
                  <p:pic>
                    <p:nvPicPr>
                      <p:cNvPr id="0" name=""/>
                      <p:cNvPicPr/>
                      <p:nvPr/>
                    </p:nvPicPr>
                    <p:blipFill>
                      <a:blip r:embed="rId8"/>
                      <a:stretch>
                        <a:fillRect/>
                      </a:stretch>
                    </p:blipFill>
                    <p:spPr>
                      <a:xfrm>
                        <a:off x="3482893" y="4112798"/>
                        <a:ext cx="2349500" cy="469900"/>
                      </a:xfrm>
                      <a:prstGeom prst="rect">
                        <a:avLst/>
                      </a:prstGeom>
                    </p:spPr>
                  </p:pic>
                </p:oleObj>
              </mc:Fallback>
            </mc:AlternateContent>
          </a:graphicData>
        </a:graphic>
      </p:graphicFrame>
    </p:spTree>
    <p:extLst>
      <p:ext uri="{BB962C8B-B14F-4D97-AF65-F5344CB8AC3E}">
        <p14:creationId xmlns:p14="http://schemas.microsoft.com/office/powerpoint/2010/main" val="1656594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5e152df6a8_0_30"/>
          <p:cNvSpPr txBox="1">
            <a:spLocks noGrp="1"/>
          </p:cNvSpPr>
          <p:nvPr>
            <p:ph type="body" idx="1"/>
          </p:nvPr>
        </p:nvSpPr>
        <p:spPr>
          <a:xfrm>
            <a:off x="3158048" y="1309352"/>
            <a:ext cx="5528752" cy="34341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SzPts val="2600"/>
              <a:buChar char="•"/>
            </a:pPr>
            <a:r>
              <a:rPr lang="en-US" dirty="0"/>
              <a:t>Do we have any competitors?</a:t>
            </a:r>
          </a:p>
          <a:p>
            <a:pPr marL="457200" lvl="0" indent="-393700" algn="l" rtl="0">
              <a:spcBef>
                <a:spcPts val="0"/>
              </a:spcBef>
              <a:spcAft>
                <a:spcPts val="0"/>
              </a:spcAft>
              <a:buSzPts val="2600"/>
              <a:buChar char="•"/>
            </a:pPr>
            <a:r>
              <a:rPr lang="en-US" dirty="0"/>
              <a:t>What are the selling prices of our competitors or of those with similar products?</a:t>
            </a:r>
          </a:p>
          <a:p>
            <a:pPr marL="457200" lvl="0" indent="-393700" algn="l" rtl="0">
              <a:spcBef>
                <a:spcPts val="0"/>
              </a:spcBef>
              <a:spcAft>
                <a:spcPts val="0"/>
              </a:spcAft>
              <a:buSzPts val="2600"/>
              <a:buChar char="•"/>
            </a:pPr>
            <a:r>
              <a:rPr lang="en-US" dirty="0"/>
              <a:t>What makes our product stand out from the competition?</a:t>
            </a:r>
            <a:endParaRPr dirty="0"/>
          </a:p>
        </p:txBody>
      </p:sp>
      <p:sp>
        <p:nvSpPr>
          <p:cNvPr id="218" name="Google Shape;218;g25e152df6a8_0_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Market Analysis</a:t>
            </a:r>
            <a:endParaRPr dirty="0"/>
          </a:p>
        </p:txBody>
      </p:sp>
      <p:pic>
        <p:nvPicPr>
          <p:cNvPr id="4" name="Google Shape;219;g25e152df6a8_0_30">
            <a:extLst>
              <a:ext uri="{FF2B5EF4-FFF2-40B4-BE49-F238E27FC236}">
                <a16:creationId xmlns:a16="http://schemas.microsoft.com/office/drawing/2014/main" id="{83BBAA5B-B526-E9E3-391A-636F5B4128FD}"/>
              </a:ext>
            </a:extLst>
          </p:cNvPr>
          <p:cNvPicPr preferRelativeResize="0">
            <a:picLocks noChangeAspect="1"/>
          </p:cNvPicPr>
          <p:nvPr/>
        </p:nvPicPr>
        <p:blipFill>
          <a:blip r:embed="rId3">
            <a:alphaModFix/>
          </a:blip>
          <a:stretch>
            <a:fillRect/>
          </a:stretch>
        </p:blipFill>
        <p:spPr>
          <a:xfrm>
            <a:off x="457200" y="1161639"/>
            <a:ext cx="2257153" cy="2743200"/>
          </a:xfrm>
          <a:prstGeom prst="rect">
            <a:avLst/>
          </a:prstGeom>
          <a:noFill/>
          <a:ln>
            <a:noFill/>
          </a:ln>
        </p:spPr>
      </p:pic>
    </p:spTree>
    <p:extLst>
      <p:ext uri="{BB962C8B-B14F-4D97-AF65-F5344CB8AC3E}">
        <p14:creationId xmlns:p14="http://schemas.microsoft.com/office/powerpoint/2010/main" val="3578515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6D4F8F46-4407-7CC5-97A2-01AD16C5F1C8}"/>
            </a:ext>
          </a:extLst>
        </p:cNvPr>
        <p:cNvGrpSpPr/>
        <p:nvPr/>
      </p:nvGrpSpPr>
      <p:grpSpPr>
        <a:xfrm>
          <a:off x="0" y="0"/>
          <a:ext cx="0" cy="0"/>
          <a:chOff x="0" y="0"/>
          <a:chExt cx="0" cy="0"/>
        </a:xfrm>
      </p:grpSpPr>
      <p:sp>
        <p:nvSpPr>
          <p:cNvPr id="217" name="Google Shape;217;g25e152df6a8_0_30">
            <a:extLst>
              <a:ext uri="{FF2B5EF4-FFF2-40B4-BE49-F238E27FC236}">
                <a16:creationId xmlns:a16="http://schemas.microsoft.com/office/drawing/2014/main" id="{AEBD5028-B3CC-4BBD-A0A4-008A74D27659}"/>
              </a:ext>
            </a:extLst>
          </p:cNvPr>
          <p:cNvSpPr txBox="1">
            <a:spLocks noGrp="1"/>
          </p:cNvSpPr>
          <p:nvPr>
            <p:ph type="body" idx="1"/>
          </p:nvPr>
        </p:nvSpPr>
        <p:spPr>
          <a:xfrm>
            <a:off x="3158048" y="1309352"/>
            <a:ext cx="5528752" cy="34341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SzPts val="2600"/>
              <a:buChar char="•"/>
            </a:pPr>
            <a:r>
              <a:rPr lang="en-US" dirty="0"/>
              <a:t>Who is your </a:t>
            </a:r>
            <a:r>
              <a:rPr lang="en-US" b="1" dirty="0">
                <a:solidFill>
                  <a:schemeClr val="accent4"/>
                </a:solidFill>
              </a:rPr>
              <a:t>target audience</a:t>
            </a:r>
            <a:r>
              <a:rPr lang="en-US" dirty="0"/>
              <a:t>?</a:t>
            </a:r>
          </a:p>
          <a:p>
            <a:pPr lvl="1">
              <a:lnSpc>
                <a:spcPct val="90000"/>
              </a:lnSpc>
            </a:pPr>
            <a:r>
              <a:rPr lang="en-US" sz="1900" dirty="0">
                <a:solidFill>
                  <a:schemeClr val="tx1"/>
                </a:solidFill>
              </a:rPr>
              <a:t>A </a:t>
            </a:r>
            <a:r>
              <a:rPr lang="en-US" sz="1900" b="1" dirty="0">
                <a:solidFill>
                  <a:schemeClr val="accent4"/>
                </a:solidFill>
              </a:rPr>
              <a:t>target audience</a:t>
            </a:r>
            <a:r>
              <a:rPr lang="en-US" sz="1900" dirty="0">
                <a:solidFill>
                  <a:schemeClr val="tx1"/>
                </a:solidFill>
              </a:rPr>
              <a:t> is the group you anticipate buying your product/service.</a:t>
            </a:r>
          </a:p>
          <a:p>
            <a:pPr lvl="1">
              <a:lnSpc>
                <a:spcPct val="90000"/>
              </a:lnSpc>
            </a:pPr>
            <a:r>
              <a:rPr lang="en-US" sz="1900" dirty="0">
                <a:solidFill>
                  <a:schemeClr val="tx1"/>
                </a:solidFill>
              </a:rPr>
              <a:t>Examples: parents, OKC residents, etc.</a:t>
            </a:r>
          </a:p>
          <a:p>
            <a:pPr marL="457200" lvl="0" indent="-393700" algn="l" rtl="0">
              <a:spcBef>
                <a:spcPts val="0"/>
              </a:spcBef>
              <a:spcAft>
                <a:spcPts val="0"/>
              </a:spcAft>
              <a:buSzPts val="2600"/>
              <a:buChar char="•"/>
            </a:pPr>
            <a:r>
              <a:rPr lang="en-US" dirty="0"/>
              <a:t>Who would be the </a:t>
            </a:r>
            <a:r>
              <a:rPr lang="en-US" b="1" dirty="0">
                <a:solidFill>
                  <a:schemeClr val="accent4"/>
                </a:solidFill>
              </a:rPr>
              <a:t>target audience</a:t>
            </a:r>
            <a:r>
              <a:rPr lang="en-US" dirty="0"/>
              <a:t> for the following products?</a:t>
            </a:r>
          </a:p>
          <a:p>
            <a:pPr lvl="1" indent="-393700">
              <a:spcBef>
                <a:spcPts val="0"/>
              </a:spcBef>
              <a:buSzPts val="2600"/>
            </a:pPr>
            <a:r>
              <a:rPr lang="en-US" dirty="0"/>
              <a:t>A PC-Based Survival Game</a:t>
            </a:r>
          </a:p>
          <a:p>
            <a:pPr lvl="1" indent="-393700">
              <a:spcBef>
                <a:spcPts val="0"/>
              </a:spcBef>
              <a:buSzPts val="2600"/>
            </a:pPr>
            <a:r>
              <a:rPr lang="en-US" dirty="0"/>
              <a:t>A Children’s Clothing Store</a:t>
            </a:r>
          </a:p>
          <a:p>
            <a:pPr lvl="1" indent="-393700">
              <a:spcBef>
                <a:spcPts val="0"/>
              </a:spcBef>
              <a:buSzPts val="2600"/>
            </a:pPr>
            <a:r>
              <a:rPr lang="en-US" dirty="0"/>
              <a:t>An Athletic Shoe Company</a:t>
            </a:r>
          </a:p>
        </p:txBody>
      </p:sp>
      <p:sp>
        <p:nvSpPr>
          <p:cNvPr id="218" name="Google Shape;218;g25e152df6a8_0_30">
            <a:extLst>
              <a:ext uri="{FF2B5EF4-FFF2-40B4-BE49-F238E27FC236}">
                <a16:creationId xmlns:a16="http://schemas.microsoft.com/office/drawing/2014/main" id="{6092DCF9-C7AA-5E03-47FF-F775A320FBB6}"/>
              </a:ext>
            </a:extLst>
          </p:cNvPr>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Marketing Strategy</a:t>
            </a:r>
            <a:endParaRPr dirty="0"/>
          </a:p>
        </p:txBody>
      </p:sp>
      <p:pic>
        <p:nvPicPr>
          <p:cNvPr id="4" name="Google Shape;219;g25e152df6a8_0_30">
            <a:extLst>
              <a:ext uri="{FF2B5EF4-FFF2-40B4-BE49-F238E27FC236}">
                <a16:creationId xmlns:a16="http://schemas.microsoft.com/office/drawing/2014/main" id="{2568BD82-2C45-8835-4E6A-FDACA123C85E}"/>
              </a:ext>
            </a:extLst>
          </p:cNvPr>
          <p:cNvPicPr preferRelativeResize="0">
            <a:picLocks noChangeAspect="1"/>
          </p:cNvPicPr>
          <p:nvPr/>
        </p:nvPicPr>
        <p:blipFill>
          <a:blip r:embed="rId3">
            <a:alphaModFix/>
          </a:blip>
          <a:stretch>
            <a:fillRect/>
          </a:stretch>
        </p:blipFill>
        <p:spPr>
          <a:xfrm>
            <a:off x="457200" y="1161639"/>
            <a:ext cx="2257153" cy="2743200"/>
          </a:xfrm>
          <a:prstGeom prst="rect">
            <a:avLst/>
          </a:prstGeom>
          <a:noFill/>
          <a:ln>
            <a:noFill/>
          </a:ln>
        </p:spPr>
      </p:pic>
    </p:spTree>
    <p:extLst>
      <p:ext uri="{BB962C8B-B14F-4D97-AF65-F5344CB8AC3E}">
        <p14:creationId xmlns:p14="http://schemas.microsoft.com/office/powerpoint/2010/main" val="3733206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5e152df6a8_0_30"/>
          <p:cNvSpPr txBox="1">
            <a:spLocks noGrp="1"/>
          </p:cNvSpPr>
          <p:nvPr>
            <p:ph type="body" idx="1"/>
          </p:nvPr>
        </p:nvSpPr>
        <p:spPr>
          <a:xfrm>
            <a:off x="3158048" y="1309352"/>
            <a:ext cx="5528752" cy="34341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SzPts val="2600"/>
              <a:buChar char="•"/>
            </a:pPr>
            <a:r>
              <a:rPr lang="en-US" dirty="0"/>
              <a:t>How do you plan to promote or advertise your product or service?</a:t>
            </a:r>
          </a:p>
          <a:p>
            <a:pPr lvl="1" indent="-393700">
              <a:spcBef>
                <a:spcPts val="0"/>
              </a:spcBef>
              <a:buSzPts val="2600"/>
            </a:pPr>
            <a:r>
              <a:rPr lang="en-US" dirty="0"/>
              <a:t>A PC-Based Survival Game</a:t>
            </a:r>
          </a:p>
          <a:p>
            <a:pPr lvl="1" indent="-393700">
              <a:spcBef>
                <a:spcPts val="0"/>
              </a:spcBef>
              <a:buSzPts val="2600"/>
            </a:pPr>
            <a:r>
              <a:rPr lang="en-US" dirty="0"/>
              <a:t>A Children’s Clothing Store</a:t>
            </a:r>
          </a:p>
          <a:p>
            <a:pPr lvl="1" indent="-393700">
              <a:spcBef>
                <a:spcPts val="0"/>
              </a:spcBef>
              <a:buSzPts val="2600"/>
            </a:pPr>
            <a:r>
              <a:rPr lang="en-US" dirty="0"/>
              <a:t>An Athletic Shoe Company</a:t>
            </a:r>
          </a:p>
        </p:txBody>
      </p:sp>
      <p:sp>
        <p:nvSpPr>
          <p:cNvPr id="218" name="Google Shape;218;g25e152df6a8_0_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Marketing Strategy</a:t>
            </a:r>
            <a:endParaRPr dirty="0"/>
          </a:p>
        </p:txBody>
      </p:sp>
      <p:pic>
        <p:nvPicPr>
          <p:cNvPr id="4" name="Google Shape;219;g25e152df6a8_0_30">
            <a:extLst>
              <a:ext uri="{FF2B5EF4-FFF2-40B4-BE49-F238E27FC236}">
                <a16:creationId xmlns:a16="http://schemas.microsoft.com/office/drawing/2014/main" id="{83BBAA5B-B526-E9E3-391A-636F5B4128FD}"/>
              </a:ext>
            </a:extLst>
          </p:cNvPr>
          <p:cNvPicPr preferRelativeResize="0">
            <a:picLocks noChangeAspect="1"/>
          </p:cNvPicPr>
          <p:nvPr/>
        </p:nvPicPr>
        <p:blipFill>
          <a:blip r:embed="rId3">
            <a:alphaModFix/>
          </a:blip>
          <a:stretch>
            <a:fillRect/>
          </a:stretch>
        </p:blipFill>
        <p:spPr>
          <a:xfrm>
            <a:off x="457200" y="1161639"/>
            <a:ext cx="2257153" cy="2743200"/>
          </a:xfrm>
          <a:prstGeom prst="rect">
            <a:avLst/>
          </a:prstGeom>
          <a:noFill/>
          <a:ln>
            <a:noFill/>
          </a:ln>
        </p:spPr>
      </p:pic>
    </p:spTree>
    <p:extLst>
      <p:ext uri="{BB962C8B-B14F-4D97-AF65-F5344CB8AC3E}">
        <p14:creationId xmlns:p14="http://schemas.microsoft.com/office/powerpoint/2010/main" val="3451259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5BDFAD09-40C9-87DF-D625-0AE50BED7FC7}"/>
            </a:ext>
          </a:extLst>
        </p:cNvPr>
        <p:cNvGrpSpPr/>
        <p:nvPr/>
      </p:nvGrpSpPr>
      <p:grpSpPr>
        <a:xfrm>
          <a:off x="0" y="0"/>
          <a:ext cx="0" cy="0"/>
          <a:chOff x="0" y="0"/>
          <a:chExt cx="0" cy="0"/>
        </a:xfrm>
      </p:grpSpPr>
      <p:sp>
        <p:nvSpPr>
          <p:cNvPr id="217" name="Google Shape;217;g25e152df6a8_0_30">
            <a:extLst>
              <a:ext uri="{FF2B5EF4-FFF2-40B4-BE49-F238E27FC236}">
                <a16:creationId xmlns:a16="http://schemas.microsoft.com/office/drawing/2014/main" id="{BD416BA3-6511-EADD-0855-F1373B4591B5}"/>
              </a:ext>
            </a:extLst>
          </p:cNvPr>
          <p:cNvSpPr txBox="1">
            <a:spLocks noGrp="1"/>
          </p:cNvSpPr>
          <p:nvPr>
            <p:ph type="body" idx="1"/>
          </p:nvPr>
        </p:nvSpPr>
        <p:spPr>
          <a:xfrm>
            <a:off x="3158048" y="1309352"/>
            <a:ext cx="5528752" cy="34341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SzPts val="2600"/>
              <a:buChar char="•"/>
            </a:pPr>
            <a:r>
              <a:rPr lang="en-US" dirty="0"/>
              <a:t>How do you plan to promote or advertise your product or service?</a:t>
            </a:r>
          </a:p>
          <a:p>
            <a:pPr lvl="1" indent="-393700">
              <a:spcBef>
                <a:spcPts val="0"/>
              </a:spcBef>
              <a:buSzPts val="2600"/>
            </a:pPr>
            <a:r>
              <a:rPr lang="en-US" dirty="0"/>
              <a:t>A PC-Based Survival Game</a:t>
            </a:r>
          </a:p>
          <a:p>
            <a:pPr lvl="1" indent="-393700">
              <a:spcBef>
                <a:spcPts val="0"/>
              </a:spcBef>
              <a:buSzPts val="2600"/>
            </a:pPr>
            <a:r>
              <a:rPr lang="en-US" dirty="0"/>
              <a:t>A Children’s Clothing Store</a:t>
            </a:r>
          </a:p>
          <a:p>
            <a:pPr lvl="1" indent="-393700">
              <a:spcBef>
                <a:spcPts val="0"/>
              </a:spcBef>
              <a:buSzPts val="2600"/>
            </a:pPr>
            <a:r>
              <a:rPr lang="en-US" dirty="0"/>
              <a:t>An Athletic Shoe Company</a:t>
            </a:r>
          </a:p>
          <a:p>
            <a:pPr marL="457200" lvl="0" indent="-393700" algn="l" rtl="0">
              <a:spcBef>
                <a:spcPts val="0"/>
              </a:spcBef>
              <a:spcAft>
                <a:spcPts val="0"/>
              </a:spcAft>
              <a:buSzPts val="2600"/>
              <a:buChar char="•"/>
            </a:pPr>
            <a:r>
              <a:rPr lang="en-US" dirty="0"/>
              <a:t>How are you going to make sure that your product or service sells?</a:t>
            </a:r>
            <a:endParaRPr dirty="0"/>
          </a:p>
        </p:txBody>
      </p:sp>
      <p:sp>
        <p:nvSpPr>
          <p:cNvPr id="218" name="Google Shape;218;g25e152df6a8_0_30">
            <a:extLst>
              <a:ext uri="{FF2B5EF4-FFF2-40B4-BE49-F238E27FC236}">
                <a16:creationId xmlns:a16="http://schemas.microsoft.com/office/drawing/2014/main" id="{7BC97F3A-AA32-1DD5-DC68-630A671ABFAC}"/>
              </a:ext>
            </a:extLst>
          </p:cNvPr>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Marketing Strategy</a:t>
            </a:r>
            <a:endParaRPr dirty="0"/>
          </a:p>
        </p:txBody>
      </p:sp>
      <p:pic>
        <p:nvPicPr>
          <p:cNvPr id="4" name="Google Shape;219;g25e152df6a8_0_30">
            <a:extLst>
              <a:ext uri="{FF2B5EF4-FFF2-40B4-BE49-F238E27FC236}">
                <a16:creationId xmlns:a16="http://schemas.microsoft.com/office/drawing/2014/main" id="{CAC3787C-5CEB-4076-C017-062464194203}"/>
              </a:ext>
            </a:extLst>
          </p:cNvPr>
          <p:cNvPicPr preferRelativeResize="0">
            <a:picLocks noChangeAspect="1"/>
          </p:cNvPicPr>
          <p:nvPr/>
        </p:nvPicPr>
        <p:blipFill>
          <a:blip r:embed="rId3">
            <a:alphaModFix/>
          </a:blip>
          <a:stretch>
            <a:fillRect/>
          </a:stretch>
        </p:blipFill>
        <p:spPr>
          <a:xfrm>
            <a:off x="457200" y="1161639"/>
            <a:ext cx="2257153" cy="2743200"/>
          </a:xfrm>
          <a:prstGeom prst="rect">
            <a:avLst/>
          </a:prstGeom>
          <a:noFill/>
          <a:ln>
            <a:noFill/>
          </a:ln>
        </p:spPr>
      </p:pic>
    </p:spTree>
    <p:extLst>
      <p:ext uri="{BB962C8B-B14F-4D97-AF65-F5344CB8AC3E}">
        <p14:creationId xmlns:p14="http://schemas.microsoft.com/office/powerpoint/2010/main" val="3655077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736790-A0E6-4C9C-5906-97C26524FEBB}"/>
              </a:ext>
            </a:extLst>
          </p:cNvPr>
          <p:cNvSpPr>
            <a:spLocks noGrp="1"/>
          </p:cNvSpPr>
          <p:nvPr>
            <p:ph type="body" idx="1"/>
          </p:nvPr>
        </p:nvSpPr>
        <p:spPr>
          <a:xfrm>
            <a:off x="3158048" y="1309352"/>
            <a:ext cx="5528752" cy="3434098"/>
          </a:xfrm>
        </p:spPr>
        <p:txBody>
          <a:bodyPr>
            <a:normAutofit fontScale="92500" lnSpcReduction="10000"/>
          </a:bodyPr>
          <a:lstStyle/>
          <a:p>
            <a:r>
              <a:rPr lang="en-US" dirty="0"/>
              <a:t>What does it cost for your business to operate? </a:t>
            </a:r>
          </a:p>
          <a:p>
            <a:r>
              <a:rPr lang="en-US" dirty="0"/>
              <a:t>It’s the total of </a:t>
            </a:r>
            <a:r>
              <a:rPr lang="en-US" b="1" dirty="0">
                <a:solidFill>
                  <a:schemeClr val="accent4"/>
                </a:solidFill>
              </a:rPr>
              <a:t>fixed</a:t>
            </a:r>
            <a:r>
              <a:rPr lang="en-US" dirty="0"/>
              <a:t> &amp; </a:t>
            </a:r>
            <a:r>
              <a:rPr lang="en-US" b="1" dirty="0">
                <a:solidFill>
                  <a:schemeClr val="accent4"/>
                </a:solidFill>
              </a:rPr>
              <a:t>variable costs</a:t>
            </a:r>
            <a:r>
              <a:rPr lang="en-US" dirty="0"/>
              <a:t>.</a:t>
            </a:r>
          </a:p>
          <a:p>
            <a:pPr lvl="1"/>
            <a:r>
              <a:rPr lang="en-US" b="1" dirty="0">
                <a:solidFill>
                  <a:schemeClr val="accent4"/>
                </a:solidFill>
              </a:rPr>
              <a:t>Fixed costs</a:t>
            </a:r>
            <a:r>
              <a:rPr lang="en-US" dirty="0"/>
              <a:t> are expenses that are not dependent on how many items you sell.</a:t>
            </a:r>
          </a:p>
          <a:p>
            <a:pPr lvl="2"/>
            <a:r>
              <a:rPr lang="en-US" dirty="0"/>
              <a:t>Examples: property, insurance, etc.</a:t>
            </a:r>
          </a:p>
          <a:p>
            <a:pPr lvl="1"/>
            <a:r>
              <a:rPr lang="en-US" b="1" dirty="0">
                <a:solidFill>
                  <a:schemeClr val="accent4"/>
                </a:solidFill>
              </a:rPr>
              <a:t>Variable costs</a:t>
            </a:r>
            <a:r>
              <a:rPr lang="en-US" dirty="0"/>
              <a:t> depend on the number of items you sell.</a:t>
            </a:r>
          </a:p>
          <a:p>
            <a:pPr lvl="2"/>
            <a:r>
              <a:rPr lang="en-US" dirty="0"/>
              <a:t>Example: How many sandwiches you sell determines how much money you</a:t>
            </a:r>
            <a:br>
              <a:rPr lang="en-US" dirty="0"/>
            </a:br>
            <a:r>
              <a:rPr lang="en-US" dirty="0"/>
              <a:t>spend on sandwich supplies.</a:t>
            </a:r>
          </a:p>
        </p:txBody>
      </p:sp>
      <p:sp>
        <p:nvSpPr>
          <p:cNvPr id="3" name="Title 2">
            <a:extLst>
              <a:ext uri="{FF2B5EF4-FFF2-40B4-BE49-F238E27FC236}">
                <a16:creationId xmlns:a16="http://schemas.microsoft.com/office/drawing/2014/main" id="{D01914C2-291E-D1BE-722D-9E08CA66313A}"/>
              </a:ext>
            </a:extLst>
          </p:cNvPr>
          <p:cNvSpPr>
            <a:spLocks noGrp="1"/>
          </p:cNvSpPr>
          <p:nvPr>
            <p:ph type="title"/>
          </p:nvPr>
        </p:nvSpPr>
        <p:spPr/>
        <p:txBody>
          <a:bodyPr/>
          <a:lstStyle/>
          <a:p>
            <a:r>
              <a:rPr lang="en-US" dirty="0"/>
              <a:t>Operations Plan</a:t>
            </a:r>
          </a:p>
        </p:txBody>
      </p:sp>
      <p:pic>
        <p:nvPicPr>
          <p:cNvPr id="4" name="Google Shape;150;g226a6ccce6a_0_20">
            <a:extLst>
              <a:ext uri="{FF2B5EF4-FFF2-40B4-BE49-F238E27FC236}">
                <a16:creationId xmlns:a16="http://schemas.microsoft.com/office/drawing/2014/main" id="{5DA363AB-3DBC-D971-367B-AB2D39A6E54C}"/>
              </a:ext>
            </a:extLst>
          </p:cNvPr>
          <p:cNvPicPr preferRelativeResize="0">
            <a:picLocks noChangeAspect="1"/>
          </p:cNvPicPr>
          <p:nvPr/>
        </p:nvPicPr>
        <p:blipFill>
          <a:blip r:embed="rId2">
            <a:alphaModFix/>
          </a:blip>
          <a:stretch>
            <a:fillRect/>
          </a:stretch>
        </p:blipFill>
        <p:spPr>
          <a:xfrm>
            <a:off x="457200" y="1161639"/>
            <a:ext cx="2469221" cy="2743200"/>
          </a:xfrm>
          <a:prstGeom prst="rect">
            <a:avLst/>
          </a:prstGeom>
          <a:noFill/>
          <a:ln>
            <a:noFill/>
          </a:ln>
        </p:spPr>
      </p:pic>
    </p:spTree>
    <p:extLst>
      <p:ext uri="{BB962C8B-B14F-4D97-AF65-F5344CB8AC3E}">
        <p14:creationId xmlns:p14="http://schemas.microsoft.com/office/powerpoint/2010/main" val="12614152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7" name="Google Shape;252;g24f0ce045ab_0_43">
            <a:extLst>
              <a:ext uri="{FF2B5EF4-FFF2-40B4-BE49-F238E27FC236}">
                <a16:creationId xmlns:a16="http://schemas.microsoft.com/office/drawing/2014/main" id="{773E5499-ED0A-3F6D-3B9D-C4E4C0D002B5}"/>
              </a:ext>
            </a:extLst>
          </p:cNvPr>
          <p:cNvPicPr preferRelativeResize="0">
            <a:picLocks noChangeAspect="1"/>
          </p:cNvPicPr>
          <p:nvPr/>
        </p:nvPicPr>
        <p:blipFill>
          <a:blip r:embed="rId3">
            <a:alphaModFix/>
          </a:blip>
          <a:stretch>
            <a:fillRect/>
          </a:stretch>
        </p:blipFill>
        <p:spPr>
          <a:xfrm>
            <a:off x="457200" y="1161639"/>
            <a:ext cx="2700848" cy="2743200"/>
          </a:xfrm>
          <a:prstGeom prst="rect">
            <a:avLst/>
          </a:prstGeom>
          <a:noFill/>
          <a:ln>
            <a:noFill/>
          </a:ln>
        </p:spPr>
      </p:pic>
      <p:sp>
        <p:nvSpPr>
          <p:cNvPr id="217" name="Google Shape;217;g25e152df6a8_0_30"/>
          <p:cNvSpPr txBox="1">
            <a:spLocks noGrp="1"/>
          </p:cNvSpPr>
          <p:nvPr>
            <p:ph type="body" idx="1"/>
          </p:nvPr>
        </p:nvSpPr>
        <p:spPr>
          <a:xfrm>
            <a:off x="3158048" y="1309352"/>
            <a:ext cx="5528752" cy="3434100"/>
          </a:xfrm>
          <a:prstGeom prst="rect">
            <a:avLst/>
          </a:prstGeom>
        </p:spPr>
        <p:txBody>
          <a:bodyPr spcFirstLastPara="1" wrap="square" lIns="91425" tIns="45700" rIns="91425" bIns="45700" anchor="t" anchorCtr="0">
            <a:normAutofit/>
          </a:bodyPr>
          <a:lstStyle/>
          <a:p>
            <a:pPr marL="63500" indent="0">
              <a:spcBef>
                <a:spcPts val="0"/>
              </a:spcBef>
              <a:buNone/>
            </a:pPr>
            <a:r>
              <a:rPr lang="en-US" i="1" dirty="0"/>
              <a:t>If you want a business to be successful, then you need to understand the financial side.</a:t>
            </a:r>
          </a:p>
          <a:p>
            <a:pPr>
              <a:spcBef>
                <a:spcPts val="0"/>
              </a:spcBef>
            </a:pPr>
            <a:r>
              <a:rPr lang="en-US" dirty="0"/>
              <a:t>Are you going to make or lose money?</a:t>
            </a:r>
          </a:p>
          <a:p>
            <a:pPr>
              <a:spcBef>
                <a:spcPts val="0"/>
              </a:spcBef>
            </a:pPr>
            <a:r>
              <a:rPr lang="en-US" dirty="0"/>
              <a:t>How many items do you need to sell to cover all of your expenses?</a:t>
            </a:r>
          </a:p>
        </p:txBody>
      </p:sp>
      <p:sp>
        <p:nvSpPr>
          <p:cNvPr id="218" name="Google Shape;218;g25e152df6a8_0_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Financial Plan</a:t>
            </a:r>
            <a:endParaRPr dirty="0"/>
          </a:p>
        </p:txBody>
      </p:sp>
    </p:spTree>
    <p:extLst>
      <p:ext uri="{BB962C8B-B14F-4D97-AF65-F5344CB8AC3E}">
        <p14:creationId xmlns:p14="http://schemas.microsoft.com/office/powerpoint/2010/main" val="2392625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5e152df6a8_0_3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a:spcBef>
                <a:spcPts val="0"/>
              </a:spcBef>
            </a:pPr>
            <a:r>
              <a:rPr lang="en-US" b="1" dirty="0">
                <a:solidFill>
                  <a:schemeClr val="accent4"/>
                </a:solidFill>
              </a:rPr>
              <a:t>Profit</a:t>
            </a:r>
            <a:r>
              <a:rPr lang="en-US" dirty="0"/>
              <a:t> is the difference between your revenue and your expenses.</a:t>
            </a:r>
          </a:p>
          <a:p>
            <a:pPr>
              <a:spcBef>
                <a:spcPts val="0"/>
              </a:spcBef>
            </a:pPr>
            <a:endParaRPr lang="en-US" dirty="0"/>
          </a:p>
          <a:p>
            <a:pPr>
              <a:spcBef>
                <a:spcPts val="0"/>
              </a:spcBef>
            </a:pPr>
            <a:endParaRPr lang="en-US" dirty="0"/>
          </a:p>
          <a:p>
            <a:pPr>
              <a:spcBef>
                <a:spcPts val="0"/>
              </a:spcBef>
            </a:pPr>
            <a:r>
              <a:rPr lang="en-US" dirty="0"/>
              <a:t>Your </a:t>
            </a:r>
            <a:r>
              <a:rPr lang="en-US" b="1" dirty="0">
                <a:solidFill>
                  <a:schemeClr val="accent4"/>
                </a:solidFill>
              </a:rPr>
              <a:t>revenue</a:t>
            </a:r>
            <a:r>
              <a:rPr lang="en-US" dirty="0"/>
              <a:t> is the amount of money your company brings in from selling </a:t>
            </a:r>
            <a:r>
              <a:rPr lang="en-US" b="1" i="1" dirty="0">
                <a:latin typeface="Times New Roman" panose="02020603050405020304" pitchFamily="18" charset="0"/>
                <a:ea typeface="Tahoma" panose="020B0604030504040204" pitchFamily="34" charset="0"/>
                <a:cs typeface="Times New Roman" panose="02020603050405020304" pitchFamily="18" charset="0"/>
              </a:rPr>
              <a:t>n</a:t>
            </a:r>
            <a:r>
              <a:rPr lang="en-US" dirty="0"/>
              <a:t> items, where </a:t>
            </a:r>
            <a:r>
              <a:rPr lang="en-US" b="1" i="1" dirty="0">
                <a:latin typeface="Times New Roman" panose="02020603050405020304" pitchFamily="18" charset="0"/>
                <a:ea typeface="Tahoma" panose="020B0604030504040204" pitchFamily="34" charset="0"/>
                <a:cs typeface="Times New Roman" panose="02020603050405020304" pitchFamily="18" charset="0"/>
              </a:rPr>
              <a:t>n</a:t>
            </a:r>
            <a:r>
              <a:rPr lang="en-US" dirty="0"/>
              <a:t> is the number of items.</a:t>
            </a:r>
          </a:p>
        </p:txBody>
      </p:sp>
      <p:sp>
        <p:nvSpPr>
          <p:cNvPr id="218" name="Google Shape;218;g25e152df6a8_0_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Profit and Revenue</a:t>
            </a:r>
            <a:endParaRPr dirty="0"/>
          </a:p>
        </p:txBody>
      </p:sp>
      <p:graphicFrame>
        <p:nvGraphicFramePr>
          <p:cNvPr id="2" name="Object 1">
            <a:extLst>
              <a:ext uri="{FF2B5EF4-FFF2-40B4-BE49-F238E27FC236}">
                <a16:creationId xmlns:a16="http://schemas.microsoft.com/office/drawing/2014/main" id="{0ED31C9B-EA67-A2D7-7B9D-D50E57C5DCE1}"/>
              </a:ext>
            </a:extLst>
          </p:cNvPr>
          <p:cNvGraphicFramePr>
            <a:graphicFrameLocks noChangeAspect="1"/>
          </p:cNvGraphicFramePr>
          <p:nvPr>
            <p:extLst>
              <p:ext uri="{D42A27DB-BD31-4B8C-83A1-F6EECF244321}">
                <p14:modId xmlns:p14="http://schemas.microsoft.com/office/powerpoint/2010/main" val="1224015020"/>
              </p:ext>
            </p:extLst>
          </p:nvPr>
        </p:nvGraphicFramePr>
        <p:xfrm>
          <a:off x="2279650" y="2147761"/>
          <a:ext cx="4584700" cy="469900"/>
        </p:xfrm>
        <a:graphic>
          <a:graphicData uri="http://schemas.openxmlformats.org/presentationml/2006/ole">
            <mc:AlternateContent xmlns:mc="http://schemas.openxmlformats.org/markup-compatibility/2006">
              <mc:Choice xmlns:v="urn:schemas-microsoft-com:vml" Requires="v">
                <p:oleObj name="Equation" r:id="rId3" imgW="4584600" imgH="469800" progId="Equation.DSMT4">
                  <p:embed/>
                </p:oleObj>
              </mc:Choice>
              <mc:Fallback>
                <p:oleObj name="Equation" r:id="rId3" imgW="4584600" imgH="469800" progId="Equation.DSMT4">
                  <p:embed/>
                  <p:pic>
                    <p:nvPicPr>
                      <p:cNvPr id="2" name="Object 1">
                        <a:extLst>
                          <a:ext uri="{FF2B5EF4-FFF2-40B4-BE49-F238E27FC236}">
                            <a16:creationId xmlns:a16="http://schemas.microsoft.com/office/drawing/2014/main" id="{2B97D703-75CB-D6A9-A464-11BB77676F8D}"/>
                          </a:ext>
                        </a:extLst>
                      </p:cNvPr>
                      <p:cNvPicPr/>
                      <p:nvPr/>
                    </p:nvPicPr>
                    <p:blipFill>
                      <a:blip r:embed="rId4"/>
                      <a:stretch>
                        <a:fillRect/>
                      </a:stretch>
                    </p:blipFill>
                    <p:spPr>
                      <a:xfrm>
                        <a:off x="2279650" y="2147761"/>
                        <a:ext cx="4584700" cy="4699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5ADB7885-23FF-D621-8C7E-7DB8EE4832C9}"/>
              </a:ext>
            </a:extLst>
          </p:cNvPr>
          <p:cNvGraphicFramePr>
            <a:graphicFrameLocks noChangeAspect="1"/>
          </p:cNvGraphicFramePr>
          <p:nvPr>
            <p:extLst>
              <p:ext uri="{D42A27DB-BD31-4B8C-83A1-F6EECF244321}">
                <p14:modId xmlns:p14="http://schemas.microsoft.com/office/powerpoint/2010/main" val="149035922"/>
              </p:ext>
            </p:extLst>
          </p:nvPr>
        </p:nvGraphicFramePr>
        <p:xfrm>
          <a:off x="2305050" y="3790952"/>
          <a:ext cx="4533900" cy="952500"/>
        </p:xfrm>
        <a:graphic>
          <a:graphicData uri="http://schemas.openxmlformats.org/presentationml/2006/ole">
            <mc:AlternateContent xmlns:mc="http://schemas.openxmlformats.org/markup-compatibility/2006">
              <mc:Choice xmlns:v="urn:schemas-microsoft-com:vml" Requires="v">
                <p:oleObj name="Equation" r:id="rId5" imgW="4533840" imgH="952200" progId="Equation.DSMT4">
                  <p:embed/>
                </p:oleObj>
              </mc:Choice>
              <mc:Fallback>
                <p:oleObj name="Equation" r:id="rId5" imgW="4533840" imgH="952200" progId="Equation.DSMT4">
                  <p:embed/>
                  <p:pic>
                    <p:nvPicPr>
                      <p:cNvPr id="0" name=""/>
                      <p:cNvPicPr/>
                      <p:nvPr/>
                    </p:nvPicPr>
                    <p:blipFill>
                      <a:blip r:embed="rId6"/>
                      <a:stretch>
                        <a:fillRect/>
                      </a:stretch>
                    </p:blipFill>
                    <p:spPr>
                      <a:xfrm>
                        <a:off x="2305050" y="3790952"/>
                        <a:ext cx="4533900" cy="952500"/>
                      </a:xfrm>
                      <a:prstGeom prst="rect">
                        <a:avLst/>
                      </a:prstGeom>
                    </p:spPr>
                  </p:pic>
                </p:oleObj>
              </mc:Fallback>
            </mc:AlternateContent>
          </a:graphicData>
        </a:graphic>
      </p:graphicFrame>
    </p:spTree>
    <p:extLst>
      <p:ext uri="{BB962C8B-B14F-4D97-AF65-F5344CB8AC3E}">
        <p14:creationId xmlns:p14="http://schemas.microsoft.com/office/powerpoint/2010/main" val="523748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5e152df6a8_0_3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SzPts val="2600"/>
              <a:buChar char="•"/>
            </a:pPr>
            <a:r>
              <a:rPr lang="en-US" dirty="0"/>
              <a:t>Your </a:t>
            </a:r>
            <a:r>
              <a:rPr lang="en-US" b="1" dirty="0">
                <a:solidFill>
                  <a:schemeClr val="accent4"/>
                </a:solidFill>
              </a:rPr>
              <a:t>expenses</a:t>
            </a:r>
            <a:r>
              <a:rPr lang="en-US" dirty="0"/>
              <a:t> are the sum of your fixed costs and variable costs.</a:t>
            </a:r>
          </a:p>
        </p:txBody>
      </p:sp>
      <p:sp>
        <p:nvSpPr>
          <p:cNvPr id="218" name="Google Shape;218;g25e152df6a8_0_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Profit and Expenses</a:t>
            </a:r>
            <a:endParaRPr dirty="0"/>
          </a:p>
        </p:txBody>
      </p:sp>
      <p:graphicFrame>
        <p:nvGraphicFramePr>
          <p:cNvPr id="3" name="Object 2">
            <a:extLst>
              <a:ext uri="{FF2B5EF4-FFF2-40B4-BE49-F238E27FC236}">
                <a16:creationId xmlns:a16="http://schemas.microsoft.com/office/drawing/2014/main" id="{5ADB7885-23FF-D621-8C7E-7DB8EE4832C9}"/>
              </a:ext>
            </a:extLst>
          </p:cNvPr>
          <p:cNvGraphicFramePr>
            <a:graphicFrameLocks noChangeAspect="1"/>
          </p:cNvGraphicFramePr>
          <p:nvPr>
            <p:extLst>
              <p:ext uri="{D42A27DB-BD31-4B8C-83A1-F6EECF244321}">
                <p14:modId xmlns:p14="http://schemas.microsoft.com/office/powerpoint/2010/main" val="2338453410"/>
              </p:ext>
            </p:extLst>
          </p:nvPr>
        </p:nvGraphicFramePr>
        <p:xfrm>
          <a:off x="1466850" y="2317238"/>
          <a:ext cx="6210300" cy="1993900"/>
        </p:xfrm>
        <a:graphic>
          <a:graphicData uri="http://schemas.openxmlformats.org/presentationml/2006/ole">
            <mc:AlternateContent xmlns:mc="http://schemas.openxmlformats.org/markup-compatibility/2006">
              <mc:Choice xmlns:v="urn:schemas-microsoft-com:vml" Requires="v">
                <p:oleObj name="Equation" r:id="rId3" imgW="6210000" imgH="1993680" progId="Equation.DSMT4">
                  <p:embed/>
                </p:oleObj>
              </mc:Choice>
              <mc:Fallback>
                <p:oleObj name="Equation" r:id="rId3" imgW="6210000" imgH="1993680" progId="Equation.DSMT4">
                  <p:embed/>
                  <p:pic>
                    <p:nvPicPr>
                      <p:cNvPr id="3" name="Object 2">
                        <a:extLst>
                          <a:ext uri="{FF2B5EF4-FFF2-40B4-BE49-F238E27FC236}">
                            <a16:creationId xmlns:a16="http://schemas.microsoft.com/office/drawing/2014/main" id="{5ADB7885-23FF-D621-8C7E-7DB8EE4832C9}"/>
                          </a:ext>
                        </a:extLst>
                      </p:cNvPr>
                      <p:cNvPicPr/>
                      <p:nvPr/>
                    </p:nvPicPr>
                    <p:blipFill>
                      <a:blip r:embed="rId4"/>
                      <a:stretch>
                        <a:fillRect/>
                      </a:stretch>
                    </p:blipFill>
                    <p:spPr>
                      <a:xfrm>
                        <a:off x="1466850" y="2317238"/>
                        <a:ext cx="6210300" cy="1993900"/>
                      </a:xfrm>
                      <a:prstGeom prst="rect">
                        <a:avLst/>
                      </a:prstGeom>
                    </p:spPr>
                  </p:pic>
                </p:oleObj>
              </mc:Fallback>
            </mc:AlternateContent>
          </a:graphicData>
        </a:graphic>
      </p:graphicFrame>
    </p:spTree>
    <p:extLst>
      <p:ext uri="{BB962C8B-B14F-4D97-AF65-F5344CB8AC3E}">
        <p14:creationId xmlns:p14="http://schemas.microsoft.com/office/powerpoint/2010/main" val="2085950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5e152df6a8_0_3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SzPts val="2600"/>
              <a:buChar char="•"/>
            </a:pPr>
            <a:r>
              <a:rPr lang="en-US" dirty="0"/>
              <a:t> </a:t>
            </a:r>
          </a:p>
        </p:txBody>
      </p:sp>
      <p:sp>
        <p:nvSpPr>
          <p:cNvPr id="218" name="Google Shape;218;g25e152df6a8_0_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Profit and Math Modeling</a:t>
            </a:r>
            <a:endParaRPr dirty="0"/>
          </a:p>
        </p:txBody>
      </p:sp>
      <p:graphicFrame>
        <p:nvGraphicFramePr>
          <p:cNvPr id="2" name="Object 1">
            <a:extLst>
              <a:ext uri="{FF2B5EF4-FFF2-40B4-BE49-F238E27FC236}">
                <a16:creationId xmlns:a16="http://schemas.microsoft.com/office/drawing/2014/main" id="{0ED31C9B-EA67-A2D7-7B9D-D50E57C5DCE1}"/>
              </a:ext>
            </a:extLst>
          </p:cNvPr>
          <p:cNvGraphicFramePr>
            <a:graphicFrameLocks noChangeAspect="1"/>
          </p:cNvGraphicFramePr>
          <p:nvPr>
            <p:extLst>
              <p:ext uri="{D42A27DB-BD31-4B8C-83A1-F6EECF244321}">
                <p14:modId xmlns:p14="http://schemas.microsoft.com/office/powerpoint/2010/main" val="2475458904"/>
              </p:ext>
            </p:extLst>
          </p:nvPr>
        </p:nvGraphicFramePr>
        <p:xfrm>
          <a:off x="884238" y="1393825"/>
          <a:ext cx="7747000" cy="1841500"/>
        </p:xfrm>
        <a:graphic>
          <a:graphicData uri="http://schemas.openxmlformats.org/presentationml/2006/ole">
            <mc:AlternateContent xmlns:mc="http://schemas.openxmlformats.org/markup-compatibility/2006">
              <mc:Choice xmlns:v="urn:schemas-microsoft-com:vml" Requires="v">
                <p:oleObj name="Equation" r:id="rId3" imgW="7746840" imgH="1841400" progId="Equation.DSMT4">
                  <p:embed/>
                </p:oleObj>
              </mc:Choice>
              <mc:Fallback>
                <p:oleObj name="Equation" r:id="rId3" imgW="7746840" imgH="1841400" progId="Equation.DSMT4">
                  <p:embed/>
                  <p:pic>
                    <p:nvPicPr>
                      <p:cNvPr id="2" name="Object 1">
                        <a:extLst>
                          <a:ext uri="{FF2B5EF4-FFF2-40B4-BE49-F238E27FC236}">
                            <a16:creationId xmlns:a16="http://schemas.microsoft.com/office/drawing/2014/main" id="{0ED31C9B-EA67-A2D7-7B9D-D50E57C5DCE1}"/>
                          </a:ext>
                        </a:extLst>
                      </p:cNvPr>
                      <p:cNvPicPr/>
                      <p:nvPr/>
                    </p:nvPicPr>
                    <p:blipFill>
                      <a:blip r:embed="rId4"/>
                      <a:stretch>
                        <a:fillRect/>
                      </a:stretch>
                    </p:blipFill>
                    <p:spPr>
                      <a:xfrm>
                        <a:off x="884238" y="1393825"/>
                        <a:ext cx="7747000" cy="1841500"/>
                      </a:xfrm>
                      <a:prstGeom prst="rect">
                        <a:avLst/>
                      </a:prstGeom>
                    </p:spPr>
                  </p:pic>
                </p:oleObj>
              </mc:Fallback>
            </mc:AlternateContent>
          </a:graphicData>
        </a:graphic>
      </p:graphicFrame>
    </p:spTree>
    <p:extLst>
      <p:ext uri="{BB962C8B-B14F-4D97-AF65-F5344CB8AC3E}">
        <p14:creationId xmlns:p14="http://schemas.microsoft.com/office/powerpoint/2010/main" val="14723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Objectives</a:t>
            </a:r>
            <a:endParaRPr dirty="0"/>
          </a:p>
        </p:txBody>
      </p:sp>
      <p:sp>
        <p:nvSpPr>
          <p:cNvPr id="108" name="Google Shape;108;p4"/>
          <p:cNvSpPr txBox="1">
            <a:spLocks noGrp="1"/>
          </p:cNvSpPr>
          <p:nvPr>
            <p:ph type="body" idx="1"/>
          </p:nvPr>
        </p:nvSpPr>
        <p:spPr>
          <a:xfrm>
            <a:off x="530351" y="2028497"/>
            <a:ext cx="8430769" cy="2343717"/>
          </a:xfrm>
          <a:prstGeom prst="rect">
            <a:avLst/>
          </a:prstGeom>
          <a:noFill/>
          <a:ln>
            <a:noFill/>
          </a:ln>
        </p:spPr>
        <p:txBody>
          <a:bodyPr spcFirstLastPara="1" wrap="square" lIns="45700" tIns="45700" rIns="45700" bIns="45700" anchor="t" anchorCtr="0">
            <a:noAutofit/>
          </a:bodyPr>
          <a:lstStyle/>
          <a:p>
            <a:pPr marL="457200" lvl="0" indent="-387350" algn="l" rtl="0">
              <a:lnSpc>
                <a:spcPct val="100000"/>
              </a:lnSpc>
              <a:spcBef>
                <a:spcPts val="0"/>
              </a:spcBef>
              <a:spcAft>
                <a:spcPts val="0"/>
              </a:spcAft>
              <a:buSzPts val="2500"/>
              <a:buFont typeface="Noto Sans Symbols"/>
              <a:buChar char="●"/>
            </a:pPr>
            <a:r>
              <a:rPr lang="en-US" dirty="0"/>
              <a:t>Use elements of a business plan to create a business pitch.</a:t>
            </a:r>
          </a:p>
          <a:p>
            <a:pPr marL="457200" lvl="0" indent="-387350" algn="l" rtl="0">
              <a:lnSpc>
                <a:spcPct val="100000"/>
              </a:lnSpc>
              <a:spcBef>
                <a:spcPts val="0"/>
              </a:spcBef>
              <a:spcAft>
                <a:spcPts val="0"/>
              </a:spcAft>
              <a:buSzPts val="2500"/>
              <a:buFont typeface="Noto Sans Symbols"/>
              <a:buChar char="●"/>
            </a:pPr>
            <a:r>
              <a:rPr lang="en-US" sz="2500" dirty="0"/>
              <a:t>Use mathematical models to represent real-world </a:t>
            </a:r>
            <a:r>
              <a:rPr lang="en-US" sz="2500" dirty="0" err="1"/>
              <a:t>businessplan</a:t>
            </a:r>
            <a:r>
              <a:rPr lang="en-US" sz="2500" dirty="0"/>
              <a:t> scenarios.</a:t>
            </a:r>
            <a:endParaRPr sz="25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5e152df6a8_0_3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SzPts val="2600"/>
              <a:buChar char="•"/>
            </a:pPr>
            <a:r>
              <a:rPr lang="en-US" dirty="0"/>
              <a:t>The </a:t>
            </a:r>
            <a:r>
              <a:rPr lang="en-US" b="1" dirty="0">
                <a:solidFill>
                  <a:schemeClr val="accent4"/>
                </a:solidFill>
              </a:rPr>
              <a:t>break-even point</a:t>
            </a:r>
            <a:r>
              <a:rPr lang="en-US" dirty="0"/>
              <a:t> is the number of items you need to sell to cover all of your expenses.</a:t>
            </a:r>
          </a:p>
          <a:p>
            <a:pPr marL="457200" lvl="0" indent="-393700" algn="l" rtl="0">
              <a:spcBef>
                <a:spcPts val="0"/>
              </a:spcBef>
              <a:spcAft>
                <a:spcPts val="0"/>
              </a:spcAft>
              <a:buSzPts val="2600"/>
              <a:buChar char="•"/>
            </a:pPr>
            <a:r>
              <a:rPr lang="en-US" dirty="0"/>
              <a:t>What do you think that means for our profit equation?</a:t>
            </a:r>
            <a:endParaRPr dirty="0"/>
          </a:p>
        </p:txBody>
      </p:sp>
      <p:sp>
        <p:nvSpPr>
          <p:cNvPr id="218" name="Google Shape;218;g25e152df6a8_0_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Profit and Breaking Even</a:t>
            </a:r>
            <a:endParaRPr dirty="0"/>
          </a:p>
        </p:txBody>
      </p:sp>
      <p:graphicFrame>
        <p:nvGraphicFramePr>
          <p:cNvPr id="2" name="Object 1">
            <a:extLst>
              <a:ext uri="{FF2B5EF4-FFF2-40B4-BE49-F238E27FC236}">
                <a16:creationId xmlns:a16="http://schemas.microsoft.com/office/drawing/2014/main" id="{4197431F-00AA-73AB-EE2F-299322A50289}"/>
              </a:ext>
            </a:extLst>
          </p:cNvPr>
          <p:cNvGraphicFramePr>
            <a:graphicFrameLocks noChangeAspect="1"/>
          </p:cNvGraphicFramePr>
          <p:nvPr>
            <p:extLst>
              <p:ext uri="{D42A27DB-BD31-4B8C-83A1-F6EECF244321}">
                <p14:modId xmlns:p14="http://schemas.microsoft.com/office/powerpoint/2010/main" val="3587048744"/>
              </p:ext>
            </p:extLst>
          </p:nvPr>
        </p:nvGraphicFramePr>
        <p:xfrm>
          <a:off x="2279650" y="2791452"/>
          <a:ext cx="4584700" cy="469900"/>
        </p:xfrm>
        <a:graphic>
          <a:graphicData uri="http://schemas.openxmlformats.org/presentationml/2006/ole">
            <mc:AlternateContent xmlns:mc="http://schemas.openxmlformats.org/markup-compatibility/2006">
              <mc:Choice xmlns:v="urn:schemas-microsoft-com:vml" Requires="v">
                <p:oleObj name="Equation" r:id="rId3" imgW="4584600" imgH="469800" progId="Equation.DSMT4">
                  <p:embed/>
                </p:oleObj>
              </mc:Choice>
              <mc:Fallback>
                <p:oleObj name="Equation" r:id="rId3" imgW="4584600" imgH="469800" progId="Equation.DSMT4">
                  <p:embed/>
                  <p:pic>
                    <p:nvPicPr>
                      <p:cNvPr id="2" name="Object 1">
                        <a:extLst>
                          <a:ext uri="{FF2B5EF4-FFF2-40B4-BE49-F238E27FC236}">
                            <a16:creationId xmlns:a16="http://schemas.microsoft.com/office/drawing/2014/main" id="{0ED31C9B-EA67-A2D7-7B9D-D50E57C5DCE1}"/>
                          </a:ext>
                        </a:extLst>
                      </p:cNvPr>
                      <p:cNvPicPr/>
                      <p:nvPr/>
                    </p:nvPicPr>
                    <p:blipFill>
                      <a:blip r:embed="rId4"/>
                      <a:stretch>
                        <a:fillRect/>
                      </a:stretch>
                    </p:blipFill>
                    <p:spPr>
                      <a:xfrm>
                        <a:off x="2279650" y="2791452"/>
                        <a:ext cx="4584700" cy="469900"/>
                      </a:xfrm>
                      <a:prstGeom prst="rect">
                        <a:avLst/>
                      </a:prstGeom>
                    </p:spPr>
                  </p:pic>
                </p:oleObj>
              </mc:Fallback>
            </mc:AlternateContent>
          </a:graphicData>
        </a:graphic>
      </p:graphicFrame>
    </p:spTree>
    <p:extLst>
      <p:ext uri="{BB962C8B-B14F-4D97-AF65-F5344CB8AC3E}">
        <p14:creationId xmlns:p14="http://schemas.microsoft.com/office/powerpoint/2010/main" val="1181720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26a456b53d_1_25"/>
          <p:cNvSpPr txBox="1">
            <a:spLocks noGrp="1"/>
          </p:cNvSpPr>
          <p:nvPr>
            <p:ph type="body" idx="1"/>
          </p:nvPr>
        </p:nvSpPr>
        <p:spPr>
          <a:xfrm>
            <a:off x="457200" y="1309350"/>
            <a:ext cx="84195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dirty="0"/>
              <a:t>Now that you have a better understanding of what a business plan is, work together to complete your Business Plan Outline handout.</a:t>
            </a:r>
          </a:p>
          <a:p>
            <a:pPr marL="457200" lvl="0" indent="-393700" algn="l" rtl="0">
              <a:lnSpc>
                <a:spcPct val="100000"/>
              </a:lnSpc>
              <a:spcBef>
                <a:spcPts val="0"/>
              </a:spcBef>
              <a:spcAft>
                <a:spcPts val="0"/>
              </a:spcAft>
              <a:buSzPts val="2600"/>
              <a:buChar char="•"/>
            </a:pPr>
            <a:r>
              <a:rPr lang="en-US" dirty="0"/>
              <a:t>Using your new information, make changes as needed.</a:t>
            </a:r>
            <a:endParaRPr dirty="0"/>
          </a:p>
        </p:txBody>
      </p:sp>
      <p:sp>
        <p:nvSpPr>
          <p:cNvPr id="231" name="Google Shape;231;g226a456b53d_1_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Business Plan Outline: Finishing</a:t>
            </a:r>
            <a:endParaRPr dirty="0"/>
          </a:p>
        </p:txBody>
      </p:sp>
    </p:spTree>
    <p:extLst>
      <p:ext uri="{BB962C8B-B14F-4D97-AF65-F5344CB8AC3E}">
        <p14:creationId xmlns:p14="http://schemas.microsoft.com/office/powerpoint/2010/main" val="5551780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28550DD6-E507-E528-D321-0FAF58FE293E}"/>
            </a:ext>
          </a:extLst>
        </p:cNvPr>
        <p:cNvGrpSpPr/>
        <p:nvPr/>
      </p:nvGrpSpPr>
      <p:grpSpPr>
        <a:xfrm>
          <a:off x="0" y="0"/>
          <a:ext cx="0" cy="0"/>
          <a:chOff x="0" y="0"/>
          <a:chExt cx="0" cy="0"/>
        </a:xfrm>
      </p:grpSpPr>
      <p:sp>
        <p:nvSpPr>
          <p:cNvPr id="135" name="Google Shape;135;g226a456b53d_1_0">
            <a:extLst>
              <a:ext uri="{FF2B5EF4-FFF2-40B4-BE49-F238E27FC236}">
                <a16:creationId xmlns:a16="http://schemas.microsoft.com/office/drawing/2014/main" id="{5F0C1AC6-05AD-5D6F-9657-7931C75E1EBE}"/>
              </a:ext>
            </a:extLst>
          </p:cNvPr>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Pitch Rubric: Evaluating </a:t>
            </a:r>
            <a:r>
              <a:rPr lang="en-US" i="1" dirty="0"/>
              <a:t>Shark Tank</a:t>
            </a:r>
            <a:endParaRPr i="1" dirty="0"/>
          </a:p>
        </p:txBody>
      </p:sp>
      <p:sp>
        <p:nvSpPr>
          <p:cNvPr id="5" name="Google Shape;129;g226a6ccce6a_0_11">
            <a:extLst>
              <a:ext uri="{FF2B5EF4-FFF2-40B4-BE49-F238E27FC236}">
                <a16:creationId xmlns:a16="http://schemas.microsoft.com/office/drawing/2014/main" id="{CBC84AEB-A6D1-5DC4-34DF-5A2D6A2DB925}"/>
              </a:ext>
            </a:extLst>
          </p:cNvPr>
          <p:cNvSpPr txBox="1"/>
          <p:nvPr/>
        </p:nvSpPr>
        <p:spPr>
          <a:xfrm>
            <a:off x="0" y="4747024"/>
            <a:ext cx="9144000" cy="39647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u="sng" dirty="0">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Chill Systems Pitch</a:t>
            </a:r>
            <a:endParaRPr sz="1800" dirty="0">
              <a:solidFill>
                <a:schemeClr val="accent2"/>
              </a:solidFill>
              <a:latin typeface="Calibri"/>
              <a:ea typeface="Calibri"/>
              <a:cs typeface="Calibri"/>
              <a:sym typeface="Calibri"/>
            </a:endParaRPr>
          </a:p>
        </p:txBody>
      </p:sp>
      <p:pic>
        <p:nvPicPr>
          <p:cNvPr id="2" name="Google Shape;244;g226a456b53d_1_30" descr="Chase Mitchell And Brian Bloch are seeking $150,000 for a 15% stake of Chill Systems&#10;&#10;From Season 12 Episode 17&#10;&#10;Watch Now: https://www.ctv.ca/shows/shark-tank &#10;&#10;Subscribe to Shark Tank Global for more from your favorite shows: https://www.youtube.com/channel/UCREgA-BmOocJ9Is_bZV6aJQ&#10;&#10;FOLLOW SHARK TANK&#10;Shark Tank Global Facebook - [https://www.facebook.com/GlobalSharkTank]&#10;&#10;About Shark Tank: The Sharks – tough, self-made, multi-millionaire and billionaire tycoons – continue their search to invest in the best businesses and products that America has to offer. The Sharks will once again give people from all walks of life the chance to chase the American dream and potentially secure business deals that could make them millionaires.&#10;&#10;#SharkTank #SharkTankUS #ChillSystems&#10;&#10;&quot;It Only Holds Three Cans?&quot;  | Shark Tank US | Shark Tank Global&#10;https://www.youtube.com/channel/UCREgA-BmOocJ9Is_bZV6aJQ" title="&quot;It Only Holds Three Cans?&quot; The Sharks Question Chill Systems | Shark Tank US | Shark Tank Global">
            <a:hlinkClick r:id="rId4"/>
            <a:extLst>
              <a:ext uri="{FF2B5EF4-FFF2-40B4-BE49-F238E27FC236}">
                <a16:creationId xmlns:a16="http://schemas.microsoft.com/office/drawing/2014/main" id="{8DD30A32-925E-A4AF-D7A0-444EE303D1D4}"/>
              </a:ext>
            </a:extLst>
          </p:cNvPr>
          <p:cNvPicPr preferRelativeResize="0"/>
          <p:nvPr/>
        </p:nvPicPr>
        <p:blipFill rotWithShape="1">
          <a:blip r:embed="rId5">
            <a:alphaModFix/>
          </a:blip>
          <a:srcRect/>
          <a:stretch/>
        </p:blipFill>
        <p:spPr>
          <a:xfrm>
            <a:off x="1466410" y="1265934"/>
            <a:ext cx="6211180" cy="3481089"/>
          </a:xfrm>
          <a:prstGeom prst="rect">
            <a:avLst/>
          </a:prstGeom>
          <a:noFill/>
          <a:ln>
            <a:noFill/>
          </a:ln>
        </p:spPr>
      </p:pic>
    </p:spTree>
    <p:extLst>
      <p:ext uri="{BB962C8B-B14F-4D97-AF65-F5344CB8AC3E}">
        <p14:creationId xmlns:p14="http://schemas.microsoft.com/office/powerpoint/2010/main" val="23589344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C15378C2-7B33-0112-93B2-C148F58FA648}"/>
            </a:ext>
          </a:extLst>
        </p:cNvPr>
        <p:cNvGrpSpPr/>
        <p:nvPr/>
      </p:nvGrpSpPr>
      <p:grpSpPr>
        <a:xfrm>
          <a:off x="0" y="0"/>
          <a:ext cx="0" cy="0"/>
          <a:chOff x="0" y="0"/>
          <a:chExt cx="0" cy="0"/>
        </a:xfrm>
      </p:grpSpPr>
      <p:sp>
        <p:nvSpPr>
          <p:cNvPr id="230" name="Google Shape;230;g226a456b53d_1_25">
            <a:extLst>
              <a:ext uri="{FF2B5EF4-FFF2-40B4-BE49-F238E27FC236}">
                <a16:creationId xmlns:a16="http://schemas.microsoft.com/office/drawing/2014/main" id="{37B51987-83A9-51EA-29EC-9061126DAF7D}"/>
              </a:ext>
            </a:extLst>
          </p:cNvPr>
          <p:cNvSpPr txBox="1">
            <a:spLocks noGrp="1"/>
          </p:cNvSpPr>
          <p:nvPr>
            <p:ph type="body" idx="1"/>
          </p:nvPr>
        </p:nvSpPr>
        <p:spPr>
          <a:xfrm>
            <a:off x="457200" y="1309350"/>
            <a:ext cx="8419500" cy="3434100"/>
          </a:xfrm>
          <a:prstGeom prst="rect">
            <a:avLst/>
          </a:prstGeom>
          <a:noFill/>
          <a:ln>
            <a:noFill/>
          </a:ln>
        </p:spPr>
        <p:txBody>
          <a:bodyPr spcFirstLastPara="1" wrap="square" lIns="91425" tIns="45700" rIns="91425" bIns="45700" anchor="t" anchorCtr="0">
            <a:normAutofit/>
          </a:bodyPr>
          <a:lstStyle/>
          <a:p>
            <a:pPr marL="63500" lvl="0" indent="0" algn="l" rtl="0">
              <a:lnSpc>
                <a:spcPct val="100000"/>
              </a:lnSpc>
              <a:spcBef>
                <a:spcPts val="0"/>
              </a:spcBef>
              <a:spcAft>
                <a:spcPts val="0"/>
              </a:spcAft>
              <a:buSzPts val="2600"/>
              <a:buNone/>
            </a:pPr>
            <a:r>
              <a:rPr lang="en-US" b="1" i="1" dirty="0"/>
              <a:t>Chill Systems: Chiller</a:t>
            </a:r>
          </a:p>
          <a:p>
            <a:pPr>
              <a:spcBef>
                <a:spcPts val="0"/>
              </a:spcBef>
            </a:pPr>
            <a:r>
              <a:rPr lang="en-US" dirty="0"/>
              <a:t>What score should this pitch receive?</a:t>
            </a:r>
          </a:p>
          <a:p>
            <a:pPr>
              <a:spcBef>
                <a:spcPts val="0"/>
              </a:spcBef>
            </a:pPr>
            <a:r>
              <a:rPr lang="en-US" dirty="0"/>
              <a:t>What went well?</a:t>
            </a:r>
          </a:p>
          <a:p>
            <a:pPr>
              <a:spcBef>
                <a:spcPts val="0"/>
              </a:spcBef>
            </a:pPr>
            <a:r>
              <a:rPr lang="en-US" dirty="0"/>
              <a:t>What could be improved?</a:t>
            </a:r>
            <a:endParaRPr dirty="0"/>
          </a:p>
        </p:txBody>
      </p:sp>
      <p:sp>
        <p:nvSpPr>
          <p:cNvPr id="231" name="Google Shape;231;g226a456b53d_1_25">
            <a:extLst>
              <a:ext uri="{FF2B5EF4-FFF2-40B4-BE49-F238E27FC236}">
                <a16:creationId xmlns:a16="http://schemas.microsoft.com/office/drawing/2014/main" id="{DAA1932B-DBA1-EEFB-E3BE-606BB8E464DD}"/>
              </a:ext>
            </a:extLst>
          </p:cNvPr>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Pitch Rubric: Evaluating </a:t>
            </a:r>
            <a:r>
              <a:rPr lang="en-US" i="1" dirty="0"/>
              <a:t>Shark Tank</a:t>
            </a:r>
            <a:endParaRPr dirty="0"/>
          </a:p>
        </p:txBody>
      </p:sp>
    </p:spTree>
    <p:extLst>
      <p:ext uri="{BB962C8B-B14F-4D97-AF65-F5344CB8AC3E}">
        <p14:creationId xmlns:p14="http://schemas.microsoft.com/office/powerpoint/2010/main" val="38807799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E0AFCD29-03C2-014B-5A56-3A4ADDA75804}"/>
            </a:ext>
          </a:extLst>
        </p:cNvPr>
        <p:cNvGrpSpPr/>
        <p:nvPr/>
      </p:nvGrpSpPr>
      <p:grpSpPr>
        <a:xfrm>
          <a:off x="0" y="0"/>
          <a:ext cx="0" cy="0"/>
          <a:chOff x="0" y="0"/>
          <a:chExt cx="0" cy="0"/>
        </a:xfrm>
      </p:grpSpPr>
      <p:sp>
        <p:nvSpPr>
          <p:cNvPr id="230" name="Google Shape;230;g226a456b53d_1_25">
            <a:extLst>
              <a:ext uri="{FF2B5EF4-FFF2-40B4-BE49-F238E27FC236}">
                <a16:creationId xmlns:a16="http://schemas.microsoft.com/office/drawing/2014/main" id="{296E65C6-3719-A432-08A9-DE550CB7A73F}"/>
              </a:ext>
            </a:extLst>
          </p:cNvPr>
          <p:cNvSpPr txBox="1">
            <a:spLocks noGrp="1"/>
          </p:cNvSpPr>
          <p:nvPr>
            <p:ph type="body" idx="1"/>
          </p:nvPr>
        </p:nvSpPr>
        <p:spPr>
          <a:xfrm>
            <a:off x="457200" y="1309350"/>
            <a:ext cx="8419500" cy="3434100"/>
          </a:xfrm>
          <a:prstGeom prst="rect">
            <a:avLst/>
          </a:prstGeom>
          <a:noFill/>
          <a:ln>
            <a:noFill/>
          </a:ln>
        </p:spPr>
        <p:txBody>
          <a:bodyPr spcFirstLastPara="1" wrap="square" lIns="91425" tIns="45700" rIns="91425" bIns="45700" anchor="t" anchorCtr="0">
            <a:normAutofit fontScale="92500" lnSpcReduction="10000"/>
          </a:bodyPr>
          <a:lstStyle/>
          <a:p>
            <a:pPr marL="63500" lvl="0" indent="0" algn="l" rtl="0">
              <a:lnSpc>
                <a:spcPct val="100000"/>
              </a:lnSpc>
              <a:spcBef>
                <a:spcPts val="0"/>
              </a:spcBef>
              <a:spcAft>
                <a:spcPts val="0"/>
              </a:spcAft>
              <a:buSzPts val="2600"/>
              <a:buNone/>
            </a:pPr>
            <a:r>
              <a:rPr lang="en-US" dirty="0"/>
              <a:t>Create a slide deck that is visually appealing and contains:</a:t>
            </a:r>
          </a:p>
          <a:p>
            <a:pPr marL="457200" lvl="0" indent="-393700" algn="l" rtl="0">
              <a:lnSpc>
                <a:spcPct val="100000"/>
              </a:lnSpc>
              <a:spcBef>
                <a:spcPts val="0"/>
              </a:spcBef>
              <a:spcAft>
                <a:spcPts val="0"/>
              </a:spcAft>
              <a:buSzPts val="2600"/>
              <a:buChar char="•"/>
            </a:pPr>
            <a:r>
              <a:rPr lang="en-US" dirty="0"/>
              <a:t>Business </a:t>
            </a:r>
            <a:r>
              <a:rPr lang="en-US" b="1" dirty="0"/>
              <a:t>and</a:t>
            </a:r>
            <a:r>
              <a:rPr lang="en-US" dirty="0"/>
              <a:t> Product/Service Description</a:t>
            </a:r>
          </a:p>
          <a:p>
            <a:pPr marL="457200" lvl="0" indent="-393700" algn="l" rtl="0">
              <a:lnSpc>
                <a:spcPct val="100000"/>
              </a:lnSpc>
              <a:spcBef>
                <a:spcPts val="0"/>
              </a:spcBef>
              <a:spcAft>
                <a:spcPts val="0"/>
              </a:spcAft>
              <a:buSzPts val="2600"/>
              <a:buChar char="•"/>
            </a:pPr>
            <a:r>
              <a:rPr lang="en-US" dirty="0"/>
              <a:t>Marketing Strategy</a:t>
            </a:r>
          </a:p>
          <a:p>
            <a:pPr marL="457200" lvl="0" indent="-393700" algn="l" rtl="0">
              <a:lnSpc>
                <a:spcPct val="100000"/>
              </a:lnSpc>
              <a:spcBef>
                <a:spcPts val="0"/>
              </a:spcBef>
              <a:spcAft>
                <a:spcPts val="0"/>
              </a:spcAft>
              <a:buSzPts val="2600"/>
              <a:buChar char="•"/>
            </a:pPr>
            <a:r>
              <a:rPr lang="en-US" dirty="0"/>
              <a:t>Operations Plan (list of all your expenses)</a:t>
            </a:r>
          </a:p>
          <a:p>
            <a:pPr lvl="1" indent="-393700">
              <a:spcBef>
                <a:spcPts val="0"/>
              </a:spcBef>
              <a:buSzPts val="2600"/>
            </a:pPr>
            <a:r>
              <a:rPr lang="en-US" dirty="0"/>
              <a:t>What are all of your expenses?</a:t>
            </a:r>
          </a:p>
          <a:p>
            <a:pPr marL="457200" lvl="0" indent="-393700" algn="l" rtl="0">
              <a:lnSpc>
                <a:spcPct val="100000"/>
              </a:lnSpc>
              <a:spcBef>
                <a:spcPts val="0"/>
              </a:spcBef>
              <a:spcAft>
                <a:spcPts val="0"/>
              </a:spcAft>
              <a:buSzPts val="2600"/>
              <a:buChar char="•"/>
            </a:pPr>
            <a:r>
              <a:rPr lang="en-US" dirty="0"/>
              <a:t>Financial Plan</a:t>
            </a:r>
          </a:p>
          <a:p>
            <a:pPr lvl="1" indent="-393700">
              <a:spcBef>
                <a:spcPts val="0"/>
              </a:spcBef>
              <a:buSzPts val="2600"/>
            </a:pPr>
            <a:r>
              <a:rPr lang="en-US" dirty="0"/>
              <a:t>You must show your calculations for your break-even point.</a:t>
            </a:r>
          </a:p>
          <a:p>
            <a:pPr>
              <a:spcBef>
                <a:spcPts val="0"/>
              </a:spcBef>
            </a:pPr>
            <a:r>
              <a:rPr lang="en-US" dirty="0"/>
              <a:t>Investment Request (1 year of expenses)</a:t>
            </a:r>
          </a:p>
          <a:p>
            <a:pPr lvl="1">
              <a:spcBef>
                <a:spcPts val="0"/>
              </a:spcBef>
            </a:pPr>
            <a:r>
              <a:rPr lang="en-US" dirty="0"/>
              <a:t>Show your calculations of how much it will cost to run your</a:t>
            </a:r>
            <a:br>
              <a:rPr lang="en-US" dirty="0"/>
            </a:br>
            <a:r>
              <a:rPr lang="en-US" dirty="0"/>
              <a:t>business for 1 year without profit.</a:t>
            </a:r>
            <a:endParaRPr dirty="0"/>
          </a:p>
        </p:txBody>
      </p:sp>
      <p:sp>
        <p:nvSpPr>
          <p:cNvPr id="231" name="Google Shape;231;g226a456b53d_1_25">
            <a:extLst>
              <a:ext uri="{FF2B5EF4-FFF2-40B4-BE49-F238E27FC236}">
                <a16:creationId xmlns:a16="http://schemas.microsoft.com/office/drawing/2014/main" id="{B8C8604C-8961-B3D6-A4BF-04B2C53A94B8}"/>
              </a:ext>
            </a:extLst>
          </p:cNvPr>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Creating Your Business Pitch</a:t>
            </a:r>
            <a:endParaRPr dirty="0"/>
          </a:p>
        </p:txBody>
      </p:sp>
    </p:spTree>
    <p:extLst>
      <p:ext uri="{BB962C8B-B14F-4D97-AF65-F5344CB8AC3E}">
        <p14:creationId xmlns:p14="http://schemas.microsoft.com/office/powerpoint/2010/main" val="35129374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26a456b53d_1_25"/>
          <p:cNvSpPr txBox="1">
            <a:spLocks noGrp="1"/>
          </p:cNvSpPr>
          <p:nvPr>
            <p:ph type="body" idx="1"/>
          </p:nvPr>
        </p:nvSpPr>
        <p:spPr>
          <a:xfrm>
            <a:off x="457200" y="1309350"/>
            <a:ext cx="84195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dirty="0"/>
              <a:t>ICAP Video Coming Soon</a:t>
            </a:r>
            <a:endParaRPr dirty="0"/>
          </a:p>
        </p:txBody>
      </p:sp>
      <p:sp>
        <p:nvSpPr>
          <p:cNvPr id="231" name="Google Shape;231;g226a456b53d_1_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Mathematics Behind a Business Plan</a:t>
            </a:r>
            <a:endParaRPr dirty="0"/>
          </a:p>
        </p:txBody>
      </p:sp>
    </p:spTree>
    <p:extLst>
      <p:ext uri="{BB962C8B-B14F-4D97-AF65-F5344CB8AC3E}">
        <p14:creationId xmlns:p14="http://schemas.microsoft.com/office/powerpoint/2010/main" val="1681719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g226a456b53d_1_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Pitch Reflection</a:t>
            </a:r>
            <a:endParaRPr dirty="0"/>
          </a:p>
        </p:txBody>
      </p:sp>
      <p:sp>
        <p:nvSpPr>
          <p:cNvPr id="5" name="Google Shape;129;g226a6ccce6a_0_11">
            <a:extLst>
              <a:ext uri="{FF2B5EF4-FFF2-40B4-BE49-F238E27FC236}">
                <a16:creationId xmlns:a16="http://schemas.microsoft.com/office/drawing/2014/main" id="{FC795102-86E1-ABA0-4C60-6D03CFB2535B}"/>
              </a:ext>
            </a:extLst>
          </p:cNvPr>
          <p:cNvSpPr txBox="1"/>
          <p:nvPr/>
        </p:nvSpPr>
        <p:spPr>
          <a:xfrm>
            <a:off x="0" y="4747024"/>
            <a:ext cx="9144000" cy="39647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u="sng" dirty="0">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Scrub Daddy’s Pitch</a:t>
            </a:r>
            <a:endParaRPr sz="1800" dirty="0">
              <a:solidFill>
                <a:schemeClr val="accent2"/>
              </a:solidFill>
              <a:latin typeface="Calibri"/>
              <a:ea typeface="Calibri"/>
              <a:cs typeface="Calibri"/>
              <a:sym typeface="Calibri"/>
            </a:endParaRPr>
          </a:p>
        </p:txBody>
      </p:sp>
      <p:pic>
        <p:nvPicPr>
          <p:cNvPr id="6" name="Google Shape;114;p26" descr="Aaron Krause is seeking $100,000 for 10% stake in Scrub Daddy&#10;&#10;From Season 4 Episode 7&#10;&#10;Watch The Entire Series on Google Play: https://play.google.com/store/tv/show?id=FV7PwP5B-nU&amp;cdid=tvseason-E1PGOJ1VJ8Q&amp;hl=en_US&amp;gl=US&#10;&#10;Subscribe to Shark Tank Global for more from your favorite shows: https://www.youtube.com/channel/UCREgA-BmOocJ9Is_bZV6aJQ&#10;&#10;FOLLOW SHARK TANK&#10;Shark Tank Global Facebook - [https://www.facebook.com/GlobalSharkTank]&#10;&#10;About Shark Tank: The Sharks – tough, self-made, multi-millionaire and billionaire tycoons – continue their search to invest in the best businesses and products that America has to offer. The Sharks will once again give people from all walks of life the chance to chase the American dream and potentially secure business deals that could make them millionaires.&#10;&#10;#SharkTank #SharkTankUS #ScrubDaddy&#10;&#10;The Shark Battle Each Other for a Deal With Scrub Daddy  | Shark Tank US | Shark Tank Global&#10;https://www.youtube.com/channel/UCREgA-BmOocJ9Is_bZV6aJQ" title="A Bidding War Breaks Out During Scrub Daddy's Pitch | Shark Tank US | Shark Tank Global">
            <a:hlinkClick r:id="rId4"/>
            <a:extLst>
              <a:ext uri="{FF2B5EF4-FFF2-40B4-BE49-F238E27FC236}">
                <a16:creationId xmlns:a16="http://schemas.microsoft.com/office/drawing/2014/main" id="{76E13E39-E9A8-CA65-62A0-A3BA78D23112}"/>
              </a:ext>
            </a:extLst>
          </p:cNvPr>
          <p:cNvPicPr preferRelativeResize="0"/>
          <p:nvPr/>
        </p:nvPicPr>
        <p:blipFill rotWithShape="1">
          <a:blip r:embed="rId5">
            <a:alphaModFix/>
          </a:blip>
          <a:srcRect/>
          <a:stretch/>
        </p:blipFill>
        <p:spPr>
          <a:xfrm>
            <a:off x="1477688" y="1265923"/>
            <a:ext cx="6188625" cy="3481100"/>
          </a:xfrm>
          <a:prstGeom prst="rect">
            <a:avLst/>
          </a:prstGeom>
          <a:noFill/>
          <a:ln>
            <a:noFill/>
          </a:ln>
        </p:spPr>
      </p:pic>
    </p:spTree>
    <p:extLst>
      <p:ext uri="{BB962C8B-B14F-4D97-AF65-F5344CB8AC3E}">
        <p14:creationId xmlns:p14="http://schemas.microsoft.com/office/powerpoint/2010/main" val="2099941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g226a456b53d_1_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Pitch Reflection</a:t>
            </a:r>
            <a:endParaRPr dirty="0"/>
          </a:p>
        </p:txBody>
      </p:sp>
      <p:sp>
        <p:nvSpPr>
          <p:cNvPr id="5" name="Google Shape;129;g226a6ccce6a_0_11">
            <a:extLst>
              <a:ext uri="{FF2B5EF4-FFF2-40B4-BE49-F238E27FC236}">
                <a16:creationId xmlns:a16="http://schemas.microsoft.com/office/drawing/2014/main" id="{FC795102-86E1-ABA0-4C60-6D03CFB2535B}"/>
              </a:ext>
            </a:extLst>
          </p:cNvPr>
          <p:cNvSpPr txBox="1"/>
          <p:nvPr/>
        </p:nvSpPr>
        <p:spPr>
          <a:xfrm>
            <a:off x="0" y="4747024"/>
            <a:ext cx="9144000" cy="39647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u="sng" dirty="0">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Haven Lock’s Pitch</a:t>
            </a:r>
            <a:endParaRPr sz="1800" dirty="0">
              <a:solidFill>
                <a:schemeClr val="accent2"/>
              </a:solidFill>
              <a:latin typeface="Calibri"/>
              <a:ea typeface="Calibri"/>
              <a:cs typeface="Calibri"/>
              <a:sym typeface="Calibri"/>
            </a:endParaRPr>
          </a:p>
        </p:txBody>
      </p:sp>
      <p:pic>
        <p:nvPicPr>
          <p:cNvPr id="3" name="Google Shape;120;g226a6ccce6a_0_2" descr="Alex Bertelli &amp; Clay Banks are seeking $500,000 for a 6% stake of their door security wedge, Haven Lock.&#10;&#10;From Season 10 Episode 18&#10;&#10;Watch The Entire Series on Google Play: https://play.google.com/store/tv/show?id=FV7PwP5B-nU&amp;cdid=tvseason-E1PGOJ1VJ8Q&amp;hl=en_US&amp;gl=US&#10;&#10;Subscribe to Shark Tank Global for more from your favorite shows: https://www.youtube.com/channel/UCREgA-BmOocJ9Is_bZV6aJQ&#10;&#10;FOLLOW SHARK TANK&#10;Shark Tank Global Facebook - [https://www.facebook.com/GlobalSharkTank]&#10;&#10;About Shark Tank: The Sharks – tough, self-made, multi-millionaire and billionaire tycoons – continue their search to invest in the best businesses and products that America has to offer. The Sharks will once again give people from all walks of life the chance to chase the American dream and potentially secure business deals that could make them millionaires.&#10;&#10;#SharkTank #SharkTankUS #HavenLocks&#10;&#10;&quot;Best Pitch Ever!&quot; With Haven | Shark Tank US | Shark Tank Global&#10;https://www.youtube.com/channel/UCREgA-BmOocJ9Is_bZV6aJQ" title="The &quot;Best Pitch Ever!&quot; On Shark Tank With Haven | Shark Tank US | Shark Tank Global">
            <a:hlinkClick r:id="rId3"/>
            <a:extLst>
              <a:ext uri="{FF2B5EF4-FFF2-40B4-BE49-F238E27FC236}">
                <a16:creationId xmlns:a16="http://schemas.microsoft.com/office/drawing/2014/main" id="{6AA790E9-C57F-C7AC-4AFC-1EFDC53DB9A4}"/>
              </a:ext>
            </a:extLst>
          </p:cNvPr>
          <p:cNvPicPr preferRelativeResize="0"/>
          <p:nvPr/>
        </p:nvPicPr>
        <p:blipFill rotWithShape="1">
          <a:blip r:embed="rId4">
            <a:alphaModFix/>
          </a:blip>
          <a:srcRect/>
          <a:stretch/>
        </p:blipFill>
        <p:spPr>
          <a:xfrm>
            <a:off x="1477700" y="1265935"/>
            <a:ext cx="6188600" cy="3481088"/>
          </a:xfrm>
          <a:prstGeom prst="rect">
            <a:avLst/>
          </a:prstGeom>
          <a:noFill/>
          <a:ln>
            <a:noFill/>
          </a:ln>
        </p:spPr>
      </p:pic>
    </p:spTree>
    <p:extLst>
      <p:ext uri="{BB962C8B-B14F-4D97-AF65-F5344CB8AC3E}">
        <p14:creationId xmlns:p14="http://schemas.microsoft.com/office/powerpoint/2010/main" val="801510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g226a456b53d_1_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Pitch Reflection</a:t>
            </a:r>
            <a:endParaRPr dirty="0"/>
          </a:p>
        </p:txBody>
      </p:sp>
      <p:sp>
        <p:nvSpPr>
          <p:cNvPr id="5" name="Google Shape;129;g226a6ccce6a_0_11">
            <a:extLst>
              <a:ext uri="{FF2B5EF4-FFF2-40B4-BE49-F238E27FC236}">
                <a16:creationId xmlns:a16="http://schemas.microsoft.com/office/drawing/2014/main" id="{FC795102-86E1-ABA0-4C60-6D03CFB2535B}"/>
              </a:ext>
            </a:extLst>
          </p:cNvPr>
          <p:cNvSpPr txBox="1"/>
          <p:nvPr/>
        </p:nvSpPr>
        <p:spPr>
          <a:xfrm>
            <a:off x="0" y="4747024"/>
            <a:ext cx="9144000" cy="39647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u="sng" dirty="0">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Fort’s Pitch</a:t>
            </a:r>
            <a:endParaRPr sz="1800" dirty="0">
              <a:solidFill>
                <a:schemeClr val="accent2"/>
              </a:solidFill>
              <a:latin typeface="Calibri"/>
              <a:ea typeface="Calibri"/>
              <a:cs typeface="Calibri"/>
              <a:sym typeface="Calibri"/>
            </a:endParaRPr>
          </a:p>
        </p:txBody>
      </p:sp>
      <p:pic>
        <p:nvPicPr>
          <p:cNvPr id="3" name="Online Media 2" title="Shark Tank US | Sharks Struggle To Get Behind Fort's Business Model">
            <a:hlinkClick r:id="" action="ppaction://media"/>
            <a:extLst>
              <a:ext uri="{FF2B5EF4-FFF2-40B4-BE49-F238E27FC236}">
                <a16:creationId xmlns:a16="http://schemas.microsoft.com/office/drawing/2014/main" id="{C6374314-D608-F1CC-D7A1-11792162E0AF}"/>
              </a:ext>
            </a:extLst>
          </p:cNvPr>
          <p:cNvPicPr>
            <a:picLocks noRot="1" noChangeAspect="1"/>
          </p:cNvPicPr>
          <p:nvPr>
            <a:videoFile r:link="rId1"/>
          </p:nvPr>
        </p:nvPicPr>
        <p:blipFill>
          <a:blip r:embed="rId5"/>
          <a:stretch>
            <a:fillRect/>
          </a:stretch>
        </p:blipFill>
        <p:spPr>
          <a:xfrm>
            <a:off x="1477700" y="1265936"/>
            <a:ext cx="6188600" cy="3493825"/>
          </a:xfrm>
          <a:prstGeom prst="rect">
            <a:avLst/>
          </a:prstGeom>
        </p:spPr>
      </p:pic>
    </p:spTree>
    <p:extLst>
      <p:ext uri="{BB962C8B-B14F-4D97-AF65-F5344CB8AC3E}">
        <p14:creationId xmlns:p14="http://schemas.microsoft.com/office/powerpoint/2010/main" val="7927048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Pitch Reflection</a:t>
            </a:r>
          </a:p>
        </p:txBody>
      </p:sp>
      <p:graphicFrame>
        <p:nvGraphicFramePr>
          <p:cNvPr id="2" name="Table Placeholder 10">
            <a:extLst>
              <a:ext uri="{FF2B5EF4-FFF2-40B4-BE49-F238E27FC236}">
                <a16:creationId xmlns:a16="http://schemas.microsoft.com/office/drawing/2014/main" id="{7B5B7E23-22DA-4E75-826D-EDD8ADEAC4A9}"/>
              </a:ext>
            </a:extLst>
          </p:cNvPr>
          <p:cNvGraphicFramePr>
            <a:graphicFrameLocks noGrp="1"/>
          </p:cNvGraphicFramePr>
          <p:nvPr>
            <p:ph idx="1"/>
            <p:extLst>
              <p:ext uri="{D42A27DB-BD31-4B8C-83A1-F6EECF244321}">
                <p14:modId xmlns:p14="http://schemas.microsoft.com/office/powerpoint/2010/main" val="3472473729"/>
              </p:ext>
            </p:extLst>
          </p:nvPr>
        </p:nvGraphicFramePr>
        <p:xfrm>
          <a:off x="457200" y="1099132"/>
          <a:ext cx="8229602" cy="3830311"/>
        </p:xfrm>
        <a:graphic>
          <a:graphicData uri="http://schemas.openxmlformats.org/drawingml/2006/table">
            <a:tbl>
              <a:tblPr firstRow="1" firstCol="1" bandRow="1"/>
              <a:tblGrid>
                <a:gridCol w="1112921">
                  <a:extLst>
                    <a:ext uri="{9D8B030D-6E8A-4147-A177-3AD203B41FA5}">
                      <a16:colId xmlns:a16="http://schemas.microsoft.com/office/drawing/2014/main" val="4027248765"/>
                    </a:ext>
                  </a:extLst>
                </a:gridCol>
                <a:gridCol w="2372227">
                  <a:extLst>
                    <a:ext uri="{9D8B030D-6E8A-4147-A177-3AD203B41FA5}">
                      <a16:colId xmlns:a16="http://schemas.microsoft.com/office/drawing/2014/main" val="1361534871"/>
                    </a:ext>
                  </a:extLst>
                </a:gridCol>
                <a:gridCol w="2372227">
                  <a:extLst>
                    <a:ext uri="{9D8B030D-6E8A-4147-A177-3AD203B41FA5}">
                      <a16:colId xmlns:a16="http://schemas.microsoft.com/office/drawing/2014/main" val="718267188"/>
                    </a:ext>
                  </a:extLst>
                </a:gridCol>
                <a:gridCol w="2372227">
                  <a:extLst>
                    <a:ext uri="{9D8B030D-6E8A-4147-A177-3AD203B41FA5}">
                      <a16:colId xmlns:a16="http://schemas.microsoft.com/office/drawing/2014/main" val="236006375"/>
                    </a:ext>
                  </a:extLst>
                </a:gridCol>
              </a:tblGrid>
              <a:tr h="393691">
                <a:tc>
                  <a:txBody>
                    <a:bodyPr/>
                    <a:lstStyle/>
                    <a:p>
                      <a:pPr marL="0" marR="0" algn="ctr">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Questions</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3E5C61"/>
                    </a:solidFill>
                  </a:tcPr>
                </a:tc>
                <a:tc>
                  <a:txBody>
                    <a:bodyPr/>
                    <a:lstStyle/>
                    <a:p>
                      <a:pPr marL="0" marR="0" algn="ctr">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Scrub Daddy</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3E5C61"/>
                    </a:solidFill>
                  </a:tcPr>
                </a:tc>
                <a:tc>
                  <a:txBody>
                    <a:bodyPr/>
                    <a:lstStyle/>
                    <a:p>
                      <a:pPr marL="0" marR="0" algn="ctr">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Haven Lock</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3E5C61"/>
                    </a:solidFill>
                  </a:tcPr>
                </a:tc>
                <a:tc>
                  <a:txBody>
                    <a:bodyPr/>
                    <a:lstStyle/>
                    <a:p>
                      <a:pPr marL="0" marR="0" algn="ctr">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Fort</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3E5C61"/>
                    </a:solidFill>
                  </a:tcPr>
                </a:tc>
                <a:extLst>
                  <a:ext uri="{0D108BD9-81ED-4DB2-BD59-A6C34878D82A}">
                    <a16:rowId xmlns:a16="http://schemas.microsoft.com/office/drawing/2014/main" val="1164777121"/>
                  </a:ext>
                </a:extLst>
              </a:tr>
              <a:tr h="572770">
                <a:tc>
                  <a:txBody>
                    <a:bodyPr/>
                    <a:lstStyle/>
                    <a:p>
                      <a:pPr marL="0" marR="0">
                        <a:spcBef>
                          <a:spcPts val="0"/>
                        </a:spcBef>
                        <a:spcAft>
                          <a:spcPts val="0"/>
                        </a:spcAft>
                      </a:pPr>
                      <a:r>
                        <a:rPr lang="en-US" sz="1400" b="1" dirty="0">
                          <a:solidFill>
                            <a:srgbClr val="910D28"/>
                          </a:solidFill>
                          <a:effectLst/>
                          <a:latin typeface="Calibri" panose="020F0502020204030204" pitchFamily="34" charset="0"/>
                          <a:ea typeface="Calibri" panose="020F0502020204030204" pitchFamily="34" charset="0"/>
                          <a:cs typeface="Times New Roman" panose="02020603050405020304" pitchFamily="18" charset="0"/>
                        </a:rPr>
                        <a:t>Problem Being Solved</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makes cleaning easier</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people breaking into your home</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Stop using nice furniture to make pillow forts</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2974509849"/>
                  </a:ext>
                </a:extLst>
              </a:tr>
              <a:tr h="572770">
                <a:tc>
                  <a:txBody>
                    <a:bodyPr/>
                    <a:lstStyle/>
                    <a:p>
                      <a:pPr marL="0" marR="0">
                        <a:spcBef>
                          <a:spcPts val="0"/>
                        </a:spcBef>
                        <a:spcAft>
                          <a:spcPts val="0"/>
                        </a:spcAft>
                      </a:pPr>
                      <a:r>
                        <a:rPr lang="en-US" sz="1400" b="1" dirty="0">
                          <a:solidFill>
                            <a:srgbClr val="910D28"/>
                          </a:solidFill>
                          <a:effectLst/>
                          <a:latin typeface="Calibri" panose="020F0502020204030204" pitchFamily="34" charset="0"/>
                          <a:ea typeface="Calibri" panose="020F0502020204030204" pitchFamily="34" charset="0"/>
                          <a:cs typeface="Times New Roman" panose="02020603050405020304" pitchFamily="18" charset="0"/>
                        </a:rPr>
                        <a:t>Requested Investment</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100K</a:t>
                      </a:r>
                      <a:r>
                        <a:rPr lang="en-US" sz="1400" dirty="0">
                          <a:effectLst/>
                          <a:latin typeface="Calibri" panose="020F0502020204030204" pitchFamily="34" charset="0"/>
                          <a:ea typeface="Calibri" panose="020F0502020204030204" pitchFamily="34" charset="0"/>
                          <a:cs typeface="Times New Roman" panose="02020603050405020304" pitchFamily="18" charset="0"/>
                        </a:rPr>
                        <a:t> for 10% stake</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t>
                      </a:r>
                      <a:r>
                        <a:rPr kumimoji="0" lang="en-US" sz="1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500K</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for 6% stake</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t>
                      </a:r>
                      <a:r>
                        <a:rPr kumimoji="0" lang="en-US" sz="1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500K</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for 10% stake</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1057830769"/>
                  </a:ext>
                </a:extLst>
              </a:tr>
              <a:tr h="572770">
                <a:tc>
                  <a:txBody>
                    <a:bodyPr/>
                    <a:lstStyle/>
                    <a:p>
                      <a:pPr marL="0" marR="0">
                        <a:spcBef>
                          <a:spcPts val="0"/>
                        </a:spcBef>
                        <a:spcAft>
                          <a:spcPts val="0"/>
                        </a:spcAft>
                      </a:pPr>
                      <a:r>
                        <a:rPr lang="en-US" sz="1400" b="1" dirty="0">
                          <a:solidFill>
                            <a:srgbClr val="910D28"/>
                          </a:solidFill>
                          <a:effectLst/>
                          <a:latin typeface="Calibri" panose="020F0502020204030204" pitchFamily="34" charset="0"/>
                          <a:ea typeface="Calibri" panose="020F0502020204030204" pitchFamily="34" charset="0"/>
                          <a:cs typeface="Times New Roman" panose="02020603050405020304" pitchFamily="18" charset="0"/>
                        </a:rPr>
                        <a:t>Target Audience</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someone who does dishes</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homeowners</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parents who want easier clean-up</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2869071073"/>
                  </a:ext>
                </a:extLst>
              </a:tr>
              <a:tr h="572770">
                <a:tc>
                  <a:txBody>
                    <a:bodyPr/>
                    <a:lstStyle/>
                    <a:p>
                      <a:pPr marL="0" marR="0">
                        <a:spcBef>
                          <a:spcPts val="0"/>
                        </a:spcBef>
                        <a:spcAft>
                          <a:spcPts val="0"/>
                        </a:spcAft>
                      </a:pPr>
                      <a:r>
                        <a:rPr lang="en-US" sz="1400" b="1" dirty="0">
                          <a:solidFill>
                            <a:srgbClr val="910D28"/>
                          </a:solidFill>
                          <a:effectLst/>
                          <a:latin typeface="Calibri" panose="020F0502020204030204" pitchFamily="34" charset="0"/>
                          <a:ea typeface="Calibri" panose="020F0502020204030204" pitchFamily="34" charset="0"/>
                          <a:cs typeface="Times New Roman" panose="02020603050405020304" pitchFamily="18" charset="0"/>
                        </a:rPr>
                        <a:t>Similar Product</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scratch pad, steel wool, sponge</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deadbolt lock</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Modular cushions / misc. fort-building kits</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2833847013"/>
                  </a:ext>
                </a:extLst>
              </a:tr>
              <a:tr h="572770">
                <a:tc>
                  <a:txBody>
                    <a:bodyPr/>
                    <a:lstStyle/>
                    <a:p>
                      <a:pPr marL="0" marR="0">
                        <a:spcBef>
                          <a:spcPts val="0"/>
                        </a:spcBef>
                        <a:spcAft>
                          <a:spcPts val="0"/>
                        </a:spcAft>
                      </a:pPr>
                      <a:r>
                        <a:rPr lang="en-US" sz="1400" b="1" dirty="0">
                          <a:solidFill>
                            <a:srgbClr val="910D28"/>
                          </a:solidFill>
                          <a:effectLst/>
                          <a:latin typeface="Calibri" panose="020F0502020204030204" pitchFamily="34" charset="0"/>
                          <a:ea typeface="Calibri" panose="020F0502020204030204" pitchFamily="34" charset="0"/>
                          <a:cs typeface="Times New Roman" panose="02020603050405020304" pitchFamily="18" charset="0"/>
                        </a:rPr>
                        <a:t>Math Used</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QVC orders 30% more from me each time</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costs to make the product and what they’re selling it for</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$2 million raised in 2 hours; big products cost more to ship</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2571721818"/>
                  </a:ext>
                </a:extLst>
              </a:tr>
              <a:tr h="572770">
                <a:tc>
                  <a:txBody>
                    <a:bodyPr/>
                    <a:lstStyle/>
                    <a:p>
                      <a:pPr marL="0" marR="0">
                        <a:spcBef>
                          <a:spcPts val="0"/>
                        </a:spcBef>
                        <a:spcAft>
                          <a:spcPts val="0"/>
                        </a:spcAft>
                      </a:pPr>
                      <a:r>
                        <a:rPr lang="en-US" sz="1400" b="1" dirty="0">
                          <a:solidFill>
                            <a:srgbClr val="910D28"/>
                          </a:solidFill>
                          <a:effectLst/>
                          <a:latin typeface="Calibri" panose="020F0502020204030204" pitchFamily="34" charset="0"/>
                          <a:ea typeface="Calibri" panose="020F0502020204030204" pitchFamily="34" charset="0"/>
                          <a:cs typeface="Times New Roman" panose="02020603050405020304" pitchFamily="18" charset="0"/>
                        </a:rPr>
                        <a:t>Pros/Cons</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pro:</a:t>
                      </a:r>
                      <a:r>
                        <a:rPr lang="en-US" sz="1400" dirty="0">
                          <a:effectLst/>
                          <a:latin typeface="Calibri" panose="020F0502020204030204" pitchFamily="34" charset="0"/>
                          <a:ea typeface="Calibri" panose="020F0502020204030204" pitchFamily="34" charset="0"/>
                          <a:cs typeface="Times New Roman" panose="02020603050405020304" pitchFamily="18" charset="0"/>
                        </a:rPr>
                        <a:t> versatile;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con:</a:t>
                      </a:r>
                      <a:r>
                        <a:rPr lang="en-US" sz="1400" dirty="0">
                          <a:effectLst/>
                          <a:latin typeface="Calibri" panose="020F0502020204030204" pitchFamily="34" charset="0"/>
                          <a:ea typeface="Calibri" panose="020F0502020204030204" pitchFamily="34" charset="0"/>
                          <a:cs typeface="Times New Roman" panose="02020603050405020304" pitchFamily="18" charset="0"/>
                        </a:rPr>
                        <a:t> more expensive than competitors</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pro:</a:t>
                      </a:r>
                      <a:r>
                        <a:rPr lang="en-US" sz="1400" dirty="0">
                          <a:effectLst/>
                          <a:latin typeface="Calibri" panose="020F0502020204030204" pitchFamily="34" charset="0"/>
                          <a:ea typeface="Calibri" panose="020F0502020204030204" pitchFamily="34" charset="0"/>
                          <a:cs typeface="Times New Roman" panose="02020603050405020304" pitchFamily="18" charset="0"/>
                        </a:rPr>
                        <a:t> keep schools safe;</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b="1" dirty="0">
                          <a:effectLst/>
                          <a:latin typeface="Calibri" panose="020F0502020204030204" pitchFamily="34" charset="0"/>
                          <a:ea typeface="Calibri" panose="020F0502020204030204" pitchFamily="34" charset="0"/>
                          <a:cs typeface="Times New Roman" panose="02020603050405020304" pitchFamily="18" charset="0"/>
                        </a:rPr>
                        <a:t>con:</a:t>
                      </a:r>
                      <a:r>
                        <a:rPr lang="en-US" sz="1400" dirty="0">
                          <a:effectLst/>
                          <a:latin typeface="Calibri" panose="020F0502020204030204" pitchFamily="34" charset="0"/>
                          <a:ea typeface="Calibri" panose="020F0502020204030204" pitchFamily="34" charset="0"/>
                          <a:cs typeface="Times New Roman" panose="02020603050405020304" pitchFamily="18" charset="0"/>
                        </a:rPr>
                        <a:t> only selling online</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pro:</a:t>
                      </a:r>
                      <a:r>
                        <a:rPr lang="en-US" sz="1400" dirty="0">
                          <a:effectLst/>
                          <a:latin typeface="Calibri" panose="020F0502020204030204" pitchFamily="34" charset="0"/>
                          <a:ea typeface="Calibri" panose="020F0502020204030204" pitchFamily="34" charset="0"/>
                          <a:cs typeface="Times New Roman" panose="02020603050405020304" pitchFamily="18" charset="0"/>
                        </a:rPr>
                        <a:t> lot of interest;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con:</a:t>
                      </a:r>
                      <a:r>
                        <a:rPr lang="en-US" sz="1400" dirty="0">
                          <a:effectLst/>
                          <a:latin typeface="Calibri" panose="020F0502020204030204" pitchFamily="34" charset="0"/>
                          <a:ea typeface="Calibri" panose="020F0502020204030204" pitchFamily="34" charset="0"/>
                          <a:cs typeface="Times New Roman" panose="02020603050405020304" pitchFamily="18" charset="0"/>
                        </a:rPr>
                        <a:t> similar products are cheaper</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1403701523"/>
                  </a:ext>
                </a:extLst>
              </a:tr>
            </a:tbl>
          </a:graphicData>
        </a:graphic>
      </p:graphicFrame>
    </p:spTree>
    <p:extLst>
      <p:ext uri="{BB962C8B-B14F-4D97-AF65-F5344CB8AC3E}">
        <p14:creationId xmlns:p14="http://schemas.microsoft.com/office/powerpoint/2010/main" val="18751761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26a456b53d_1_0"/>
          <p:cNvSpPr txBox="1">
            <a:spLocks noGrp="1"/>
          </p:cNvSpPr>
          <p:nvPr>
            <p:ph type="body" idx="1"/>
          </p:nvPr>
        </p:nvSpPr>
        <p:spPr>
          <a:xfrm>
            <a:off x="457200" y="1309350"/>
            <a:ext cx="8006862"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240"/>
              </a:spcBef>
              <a:spcAft>
                <a:spcPts val="0"/>
              </a:spcAft>
              <a:buNone/>
            </a:pPr>
            <a:r>
              <a:rPr lang="en-US" dirty="0"/>
              <a:t>Write one idea for each of the following prompts</a:t>
            </a:r>
            <a:br>
              <a:rPr lang="en-US" dirty="0"/>
            </a:br>
            <a:r>
              <a:rPr lang="en-US" dirty="0"/>
              <a:t>on a separate sticky note:</a:t>
            </a:r>
            <a:endParaRPr dirty="0"/>
          </a:p>
          <a:p>
            <a:pPr marL="457200" lvl="0" indent="-393700" algn="l" rtl="0">
              <a:lnSpc>
                <a:spcPct val="100000"/>
              </a:lnSpc>
              <a:spcBef>
                <a:spcPts val="240"/>
              </a:spcBef>
              <a:spcAft>
                <a:spcPts val="0"/>
              </a:spcAft>
              <a:buSzPts val="2600"/>
              <a:buChar char="•"/>
            </a:pPr>
            <a:r>
              <a:rPr lang="en-US" dirty="0"/>
              <a:t>A problem that you see in your community.</a:t>
            </a:r>
            <a:endParaRPr dirty="0"/>
          </a:p>
          <a:p>
            <a:pPr marL="457200" lvl="0" indent="-393700" algn="l" rtl="0">
              <a:lnSpc>
                <a:spcPct val="100000"/>
              </a:lnSpc>
              <a:spcBef>
                <a:spcPts val="0"/>
              </a:spcBef>
              <a:spcAft>
                <a:spcPts val="0"/>
              </a:spcAft>
              <a:buSzPts val="2600"/>
              <a:buChar char="•"/>
            </a:pPr>
            <a:r>
              <a:rPr lang="en-US" dirty="0"/>
              <a:t>A situation that can be made easier with an invention.</a:t>
            </a:r>
            <a:endParaRPr dirty="0"/>
          </a:p>
          <a:p>
            <a:pPr marL="457200" lvl="0" indent="-393700" algn="l" rtl="0">
              <a:lnSpc>
                <a:spcPct val="100000"/>
              </a:lnSpc>
              <a:spcBef>
                <a:spcPts val="0"/>
              </a:spcBef>
              <a:spcAft>
                <a:spcPts val="0"/>
              </a:spcAft>
              <a:buSzPts val="2600"/>
              <a:buChar char="•"/>
            </a:pPr>
            <a:r>
              <a:rPr lang="en-US" dirty="0"/>
              <a:t>A way to make a lot of money.</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US" dirty="0"/>
              <a:t>When you are done, place your sticky notes on the corresponding posters.</a:t>
            </a:r>
            <a:endParaRPr dirty="0"/>
          </a:p>
        </p:txBody>
      </p:sp>
      <p:sp>
        <p:nvSpPr>
          <p:cNvPr id="135" name="Google Shape;135;g226a456b53d_1_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Collective Brain Dump</a:t>
            </a:r>
            <a:endParaRPr dirty="0"/>
          </a:p>
        </p:txBody>
      </p:sp>
      <p:pic>
        <p:nvPicPr>
          <p:cNvPr id="2" name="Google Shape;136;g226a456b53d_1_0">
            <a:extLst>
              <a:ext uri="{FF2B5EF4-FFF2-40B4-BE49-F238E27FC236}">
                <a16:creationId xmlns:a16="http://schemas.microsoft.com/office/drawing/2014/main" id="{87884CB1-1E8A-6EBE-A1D2-C419C07D2EE4}"/>
              </a:ext>
            </a:extLst>
          </p:cNvPr>
          <p:cNvPicPr preferRelativeResize="0"/>
          <p:nvPr/>
        </p:nvPicPr>
        <p:blipFill rotWithShape="1">
          <a:blip r:embed="rId3">
            <a:alphaModFix/>
          </a:blip>
          <a:srcRect/>
          <a:stretch/>
        </p:blipFill>
        <p:spPr>
          <a:xfrm>
            <a:off x="7506097" y="210563"/>
            <a:ext cx="1419953" cy="1419953"/>
          </a:xfrm>
          <a:prstGeom prst="rect">
            <a:avLst/>
          </a:prstGeom>
          <a:noFill/>
          <a:ln>
            <a:noFill/>
          </a:ln>
        </p:spPr>
      </p:pic>
    </p:spTree>
    <p:extLst>
      <p:ext uri="{BB962C8B-B14F-4D97-AF65-F5344CB8AC3E}">
        <p14:creationId xmlns:p14="http://schemas.microsoft.com/office/powerpoint/2010/main" val="958476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5660</TotalTime>
  <Words>2475</Words>
  <Application>Microsoft Office PowerPoint</Application>
  <PresentationFormat>On-screen Show (16:9)</PresentationFormat>
  <Paragraphs>259</Paragraphs>
  <Slides>45</Slides>
  <Notes>43</Notes>
  <HiddenSlides>1</HiddenSlides>
  <MMClips>1</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52" baseType="lpstr">
      <vt:lpstr>Arial</vt:lpstr>
      <vt:lpstr>Calibri</vt:lpstr>
      <vt:lpstr>Noto Sans Symbols</vt:lpstr>
      <vt:lpstr>Times New Roman</vt:lpstr>
      <vt:lpstr>LEARN theme</vt:lpstr>
      <vt:lpstr>LEARN theme</vt:lpstr>
      <vt:lpstr>Equation</vt:lpstr>
      <vt:lpstr>PowerPoint Presentation</vt:lpstr>
      <vt:lpstr>Watch Out for Sharks!</vt:lpstr>
      <vt:lpstr>Essential Question</vt:lpstr>
      <vt:lpstr>Lesson Objectives</vt:lpstr>
      <vt:lpstr>Pitch Reflection</vt:lpstr>
      <vt:lpstr>Pitch Reflection</vt:lpstr>
      <vt:lpstr>Pitch Reflection</vt:lpstr>
      <vt:lpstr>Pitch Reflection</vt:lpstr>
      <vt:lpstr>Collective Brain Dump</vt:lpstr>
      <vt:lpstr>Collective Brain Dump</vt:lpstr>
      <vt:lpstr>Gallery Walk</vt:lpstr>
      <vt:lpstr>Company Brainstorming</vt:lpstr>
      <vt:lpstr>Sharing Company Ideas</vt:lpstr>
      <vt:lpstr>Collaboration Time</vt:lpstr>
      <vt:lpstr>Company Revisions</vt:lpstr>
      <vt:lpstr>Business Plan</vt:lpstr>
      <vt:lpstr>Failed Businesses: The Coolest Cooler</vt:lpstr>
      <vt:lpstr>Failed Businesses: The Coolest Cooler</vt:lpstr>
      <vt:lpstr>Failed Businesses: MoviePass</vt:lpstr>
      <vt:lpstr>Failed Businesses: MoviePass</vt:lpstr>
      <vt:lpstr>Successful Businesses: Squatty Potty</vt:lpstr>
      <vt:lpstr>Successful Businesses: Squatty Potty</vt:lpstr>
      <vt:lpstr>Successful Businesses: Sleep Styler</vt:lpstr>
      <vt:lpstr>Successful Businesses: Sleep Styler</vt:lpstr>
      <vt:lpstr>Business Plan Outline</vt:lpstr>
      <vt:lpstr>Essential Components of a Business Plan</vt:lpstr>
      <vt:lpstr>Business Description</vt:lpstr>
      <vt:lpstr>Product/Service Description</vt:lpstr>
      <vt:lpstr>Selling Price and Markup</vt:lpstr>
      <vt:lpstr>Verbal Model to Algebraic Model</vt:lpstr>
      <vt:lpstr>Market Analysis</vt:lpstr>
      <vt:lpstr>Marketing Strategy</vt:lpstr>
      <vt:lpstr>Marketing Strategy</vt:lpstr>
      <vt:lpstr>Marketing Strategy</vt:lpstr>
      <vt:lpstr>Operations Plan</vt:lpstr>
      <vt:lpstr>Financial Plan</vt:lpstr>
      <vt:lpstr>Profit and Revenue</vt:lpstr>
      <vt:lpstr>Profit and Expenses</vt:lpstr>
      <vt:lpstr>Profit and Math Modeling</vt:lpstr>
      <vt:lpstr>Profit and Breaking Even</vt:lpstr>
      <vt:lpstr>Business Plan Outline: Finishing</vt:lpstr>
      <vt:lpstr>Pitch Rubric: Evaluating Shark Tank</vt:lpstr>
      <vt:lpstr>Pitch Rubric: Evaluating Shark Tank</vt:lpstr>
      <vt:lpstr>Creating Your Business Pitch</vt:lpstr>
      <vt:lpstr>Mathematics Behind a Business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Watch Out for Sharks!</dc:title>
  <dc:creator>K20 Center</dc:creator>
  <cp:lastModifiedBy>Bigler, Elijah B.</cp:lastModifiedBy>
  <cp:revision>27</cp:revision>
  <dcterms:created xsi:type="dcterms:W3CDTF">2022-10-07T18:54:01Z</dcterms:created>
  <dcterms:modified xsi:type="dcterms:W3CDTF">2024-06-03T15:26:14Z</dcterms:modified>
</cp:coreProperties>
</file>