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Lst>
  <p:notesMasterIdLst>
    <p:notesMasterId r:id="rId5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Ny4aYLaUrdoDsjq0GMPzYxVwm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1B5E9A-8E08-40ED-B815-B67C422C76F6}">
  <a:tblStyle styleId="{641B5E9A-8E08-40ED-B815-B67C422C76F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60" d="100"/>
          <a:sy n="160"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8"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1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287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eekwire.com/2019/coolest-cooler-shuts-5-year-saga-leaving-20000-backers-without-kickstarter-rewar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eekwire.com/2019/coolest-cooler-shuts-5-year-saga-leaving-20000-backers-without-kickstarter-rewar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nbc.com/2018/08/01/what-moviepasss-problems-mean-for-subscribers.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nbc.com/2018/08/01/what-moviepasss-problems-mean-for-subscriber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mazon.com/Squatty-Potty-Original-Bathroom-Toilet/dp/B07JBPD8K5"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mazon.com/Squatty-Potty-Original-Bathroom-Toilet/dp/B07JBPD8K5"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uteandlittle.com/wp-content/uploads/2017/09/img_5977.jpg"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uteandlittle.com/sleep-styler-review/"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uteandlittle.com/wp-content/uploads/2017/09/img_5977.jpg"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uteandlittle.com/sleep-styler-review/"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youtu.be/ULws5gyPTHY?si=bJsxHwnCeCS4RYP1"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youtu.be/t828clBTVAg"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ae5MssJ8en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D83MdEeYe6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LxuegyltzTw?si=bCApf6IQutPijdR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1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0" name="Google Shape;8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Collective brain dump. Strategies. Retrieved from </a:t>
            </a:r>
            <a:r>
              <a:rPr lang="en-US" u="sng">
                <a:solidFill>
                  <a:schemeClr val="hlink"/>
                </a:solidFill>
                <a:hlinkClick r:id="rId3"/>
              </a:rPr>
              <a:t>https://learn.k20center.ou.edu/strategy/111</a:t>
            </a:r>
            <a:r>
              <a:rPr lang="en-US"/>
              <a:t> </a:t>
            </a:r>
            <a:endParaRPr/>
          </a:p>
        </p:txBody>
      </p:sp>
      <p:sp>
        <p:nvSpPr>
          <p:cNvPr id="136" name="Google Shape;1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26a456b53d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Gallery walk / carousel. Strategies. Retrieved from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https://learn.k20center.ou.edu/strategy/118</a:t>
            </a:r>
            <a:r>
              <a:rPr lang="en-US"/>
              <a:t> </a:t>
            </a:r>
            <a:endParaRPr/>
          </a:p>
        </p:txBody>
      </p:sp>
      <p:sp>
        <p:nvSpPr>
          <p:cNvPr id="151" name="Google Shape;151;g226a456b53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6a6ccce6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226a6ccce6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26a456b53d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5" name="Google Shape;165;g226a456b53d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800" b="0" i="0" u="none" strike="noStrike">
                <a:solidFill>
                  <a:srgbClr val="000000"/>
                </a:solidFill>
                <a:latin typeface="Arial"/>
                <a:ea typeface="Arial"/>
                <a:cs typeface="Arial"/>
                <a:sym typeface="Arial"/>
              </a:rPr>
              <a:t>K20 Center. (n.d.). TAG Me!. Strategies.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https://learn.k20center.ou.edu/strategy/2873</a:t>
            </a:r>
            <a:endParaRPr sz="1800" b="0" i="0" u="none" strike="noStrik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4f0ce045a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4f0ce045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Schlosser, K. (2019, December 10). Coolest Cooler shuts down after 5-year saga, leaving 20,000 backers without Kickstarter reward. GeekWire. </a:t>
            </a:r>
            <a:r>
              <a:rPr lang="en-US" u="sng">
                <a:solidFill>
                  <a:schemeClr val="hlink"/>
                </a:solidFill>
                <a:latin typeface="Calibri"/>
                <a:ea typeface="Calibri"/>
                <a:cs typeface="Calibri"/>
                <a:sym typeface="Calibri"/>
                <a:hlinkClick r:id="rId3"/>
              </a:rPr>
              <a:t>https://www.geekwire.com/2019/coolest-cooler-shuts-5-year-saga-leaving-20000-backers-without-kickstarter-reward/</a:t>
            </a:r>
            <a:r>
              <a:rPr lang="en-US">
                <a:latin typeface="Calibri"/>
                <a:ea typeface="Calibri"/>
                <a:cs typeface="Calibri"/>
                <a:sym typeface="Calibri"/>
              </a:rPr>
              <a:t>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Schlosser, K. (2019, December 10). Coolest Cooler shuts down after 5-year saga, leaving 20,000 backers without Kickstarter reward. GeekWire. </a:t>
            </a:r>
            <a:r>
              <a:rPr lang="en-US" u="sng">
                <a:solidFill>
                  <a:schemeClr val="hlink"/>
                </a:solidFill>
                <a:latin typeface="Calibri"/>
                <a:ea typeface="Calibri"/>
                <a:cs typeface="Calibri"/>
                <a:sym typeface="Calibri"/>
                <a:hlinkClick r:id="rId3"/>
              </a:rPr>
              <a:t>https://www.geekwire.com/2019/coolest-cooler-shuts-5-year-saga-leaving-20000-backers-without-kickstarter-reward/</a:t>
            </a:r>
            <a:r>
              <a:rPr lang="en-US">
                <a:latin typeface="Calibri"/>
                <a:ea typeface="Calibri"/>
                <a:cs typeface="Calibri"/>
                <a:sym typeface="Calibri"/>
              </a:rPr>
              <a:t>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1200"/>
              </a:spcAft>
              <a:buSzPts val="1100"/>
              <a:buNone/>
            </a:pPr>
            <a:r>
              <a:rPr lang="en-US">
                <a:latin typeface="Calibri"/>
                <a:ea typeface="Calibri"/>
                <a:cs typeface="Calibri"/>
                <a:sym typeface="Calibri"/>
              </a:rPr>
              <a:t>Sarahelizberger, S. (2018, August 1). Here’s what all of MoviePass’s recent problems could mean for you. CNBC. </a:t>
            </a:r>
            <a:r>
              <a:rPr lang="en-US" u="sng">
                <a:solidFill>
                  <a:schemeClr val="hlink"/>
                </a:solidFill>
                <a:latin typeface="Calibri"/>
                <a:ea typeface="Calibri"/>
                <a:cs typeface="Calibri"/>
                <a:sym typeface="Calibri"/>
                <a:hlinkClick r:id="rId3"/>
              </a:rPr>
              <a:t>https://www.cnbc.com/2018/08/01/what-moviepasss-problems-mean-for-subscribers.html</a:t>
            </a:r>
            <a:r>
              <a:rPr lang="en-US">
                <a:latin typeface="Calibri"/>
                <a:ea typeface="Calibri"/>
                <a:cs typeface="Calibri"/>
                <a:sym typeface="Calibri"/>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1200"/>
              </a:spcAft>
              <a:buSzPts val="1100"/>
              <a:buNone/>
            </a:pPr>
            <a:r>
              <a:rPr lang="en-US">
                <a:latin typeface="Calibri"/>
                <a:ea typeface="Calibri"/>
                <a:cs typeface="Calibri"/>
                <a:sym typeface="Calibri"/>
              </a:rPr>
              <a:t>Sarahelizberger, S. (2018, August 1). Here’s what all of MoviePass’s recent problems could mean for you. CNBC. </a:t>
            </a:r>
            <a:r>
              <a:rPr lang="en-US" u="sng">
                <a:solidFill>
                  <a:schemeClr val="hlink"/>
                </a:solidFill>
                <a:latin typeface="Calibri"/>
                <a:ea typeface="Calibri"/>
                <a:cs typeface="Calibri"/>
                <a:sym typeface="Calibri"/>
                <a:hlinkClick r:id="rId3"/>
              </a:rPr>
              <a:t>https://www.cnbc.com/2018/08/01/what-moviepasss-problems-mean-for-subscribers.html</a:t>
            </a:r>
            <a:r>
              <a:rPr lang="en-US">
                <a:latin typeface="Calibri"/>
                <a:ea typeface="Calibri"/>
                <a:cs typeface="Calibri"/>
                <a:sym typeface="Calibri"/>
              </a:rPr>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0" i="0">
                <a:solidFill>
                  <a:srgbClr val="333333"/>
                </a:solidFill>
                <a:latin typeface="Arial"/>
                <a:ea typeface="Arial"/>
                <a:cs typeface="Arial"/>
                <a:sym typeface="Arial"/>
              </a:rPr>
              <a:t>Amazon. (n.d.). </a:t>
            </a:r>
            <a:r>
              <a:rPr lang="en-US" b="0" i="1">
                <a:solidFill>
                  <a:srgbClr val="333333"/>
                </a:solidFill>
                <a:latin typeface="Arial"/>
                <a:ea typeface="Arial"/>
                <a:cs typeface="Arial"/>
                <a:sym typeface="Arial"/>
              </a:rPr>
              <a:t>Product description for Squatty Potty original toilet stool 2.0 base 7”, white, 1 count.</a:t>
            </a:r>
            <a:r>
              <a:rPr lang="en-US" b="0" i="0">
                <a:solidFill>
                  <a:srgbClr val="333333"/>
                </a:solidFill>
                <a:latin typeface="Arial"/>
                <a:ea typeface="Arial"/>
                <a:cs typeface="Arial"/>
                <a:sym typeface="Arial"/>
              </a:rPr>
              <a:t> </a:t>
            </a:r>
            <a:r>
              <a:rPr lang="en-US" u="sng">
                <a:solidFill>
                  <a:schemeClr val="hlink"/>
                </a:solidFill>
                <a:hlinkClick r:id="rId3"/>
              </a:rPr>
              <a:t>https://www.amazon.com/Squatty-Potty-Original-Bathroom-Toilet/dp/B07JBPD8K5</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0" i="0">
                <a:solidFill>
                  <a:srgbClr val="333333"/>
                </a:solidFill>
                <a:latin typeface="Arial"/>
                <a:ea typeface="Arial"/>
                <a:cs typeface="Arial"/>
                <a:sym typeface="Arial"/>
              </a:rPr>
              <a:t>Amazon. (n.d.). </a:t>
            </a:r>
            <a:r>
              <a:rPr lang="en-US" b="0" i="1">
                <a:solidFill>
                  <a:srgbClr val="333333"/>
                </a:solidFill>
                <a:latin typeface="Arial"/>
                <a:ea typeface="Arial"/>
                <a:cs typeface="Arial"/>
                <a:sym typeface="Arial"/>
              </a:rPr>
              <a:t>Product description for Squatty Potty original toilet stool 2.0 base 7”, white, 1 count.</a:t>
            </a:r>
            <a:r>
              <a:rPr lang="en-US" b="0" i="0">
                <a:solidFill>
                  <a:srgbClr val="333333"/>
                </a:solidFill>
                <a:latin typeface="Arial"/>
                <a:ea typeface="Arial"/>
                <a:cs typeface="Arial"/>
                <a:sym typeface="Arial"/>
              </a:rPr>
              <a:t> </a:t>
            </a:r>
            <a:r>
              <a:rPr lang="en-US" u="sng">
                <a:solidFill>
                  <a:schemeClr val="hlink"/>
                </a:solidFill>
                <a:hlinkClick r:id="rId3"/>
              </a:rPr>
              <a:t>https://www.amazon.com/Squatty-Potty-Original-Bathroom-Toilet/dp/B07JBPD8K5</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Kileen (2017). </a:t>
            </a:r>
            <a:r>
              <a:rPr lang="en-US" i="1"/>
              <a:t>MY SLEEP STYLER REVIEW: STYLE YOUR HAIR WHILE YOU SLEEP!</a:t>
            </a:r>
            <a:r>
              <a:rPr lang="en-US"/>
              <a:t> [Photograph]. cute &amp; little: petite fashion + lifestyle</a:t>
            </a:r>
            <a:r>
              <a:rPr lang="en-US" sz="900"/>
              <a:t>. </a:t>
            </a:r>
            <a:r>
              <a:rPr lang="en-US" u="sng">
                <a:solidFill>
                  <a:schemeClr val="hlink"/>
                </a:solidFill>
                <a:hlinkClick r:id="rId3"/>
              </a:rPr>
              <a:t>https://cuteandlittle.com/wp-content/uploads/2017/09/img_5977.jpg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solidFill>
                  <a:schemeClr val="hlink"/>
                </a:solidFill>
                <a:hlinkClick r:id="rId4"/>
              </a:rPr>
              <a:t>https://cuteandlittle.com/sleep-styler-review/</a:t>
            </a:r>
            <a:r>
              <a:rPr lang="en-US"/>
              <a:t> </a:t>
            </a:r>
            <a:endParaRPr/>
          </a:p>
          <a:p>
            <a:pPr marL="0" lvl="0" indent="0" algn="l" rtl="0">
              <a:lnSpc>
                <a:spcPct val="100000"/>
              </a:lnSpc>
              <a:spcBef>
                <a:spcPts val="0"/>
              </a:spcBef>
              <a:spcAft>
                <a:spcPts val="0"/>
              </a:spcAft>
              <a:buClr>
                <a:schemeClr val="dk1"/>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Kileen (2017). </a:t>
            </a:r>
            <a:r>
              <a:rPr lang="en-US" i="1"/>
              <a:t>MY SLEEP STYLER REVIEW: STYLE YOUR HAIR WHILE YOU SLEEP!</a:t>
            </a:r>
            <a:r>
              <a:rPr lang="en-US"/>
              <a:t> [Photograph]. cute &amp; little: petite fashion + lifestyle</a:t>
            </a:r>
            <a:r>
              <a:rPr lang="en-US" sz="900"/>
              <a:t>. </a:t>
            </a:r>
            <a:r>
              <a:rPr lang="en-US" u="sng">
                <a:solidFill>
                  <a:schemeClr val="hlink"/>
                </a:solidFill>
                <a:hlinkClick r:id="rId3"/>
              </a:rPr>
              <a:t>https://cuteandlittle.com/wp-content/uploads/2017/09/img_5977.jpg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solidFill>
                  <a:schemeClr val="hlink"/>
                </a:solidFill>
                <a:hlinkClick r:id="rId4"/>
              </a:rPr>
              <a:t>https://cuteandlittle.com/sleep-styler-review/</a:t>
            </a:r>
            <a:r>
              <a:rPr lang="en-US"/>
              <a:t> </a:t>
            </a:r>
            <a:endParaRPr/>
          </a:p>
          <a:p>
            <a:pPr marL="0" lvl="0" indent="0" algn="l" rtl="0">
              <a:lnSpc>
                <a:spcPct val="100000"/>
              </a:lnSpc>
              <a:spcBef>
                <a:spcPts val="0"/>
              </a:spcBef>
              <a:spcAft>
                <a:spcPts val="0"/>
              </a:spcAft>
              <a:buClr>
                <a:schemeClr val="dk1"/>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5e152df6a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25e152df6a8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5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61" name="Google Shape;361;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b="0" i="0" u="none" strike="noStrike">
                <a:solidFill>
                  <a:srgbClr val="000000"/>
                </a:solidFill>
                <a:latin typeface="Arial"/>
                <a:ea typeface="Arial"/>
                <a:cs typeface="Arial"/>
                <a:sym typeface="Arial"/>
              </a:rPr>
              <a:t>Shark Tank Global</a:t>
            </a:r>
            <a:r>
              <a:rPr lang="en-US" sz="1800" b="0" i="0" u="none" strike="noStrike">
                <a:solidFill>
                  <a:srgbClr val="292929"/>
                </a:solidFill>
                <a:latin typeface="Arial"/>
                <a:ea typeface="Arial"/>
                <a:cs typeface="Arial"/>
                <a:sym typeface="Arial"/>
              </a:rPr>
              <a:t>. </a:t>
            </a:r>
            <a:r>
              <a:rPr lang="en-US" sz="1800" b="0" i="0" u="none" strike="noStrike">
                <a:solidFill>
                  <a:srgbClr val="000000"/>
                </a:solidFill>
                <a:latin typeface="Arial"/>
                <a:ea typeface="Arial"/>
                <a:cs typeface="Arial"/>
                <a:sym typeface="Arial"/>
              </a:rPr>
              <a:t>(2022, January 25).</a:t>
            </a:r>
            <a:r>
              <a:rPr lang="en-US" sz="1800" b="0" i="0" u="none" strike="noStrike">
                <a:solidFill>
                  <a:srgbClr val="292929"/>
                </a:solidFill>
                <a:latin typeface="Arial"/>
                <a:ea typeface="Arial"/>
                <a:cs typeface="Arial"/>
                <a:sym typeface="Arial"/>
              </a:rPr>
              <a:t> </a:t>
            </a:r>
            <a:r>
              <a:rPr lang="en-US" sz="1800" b="0" i="1" u="none" strike="noStrike">
                <a:solidFill>
                  <a:srgbClr val="292929"/>
                </a:solidFill>
                <a:latin typeface="Arial"/>
                <a:ea typeface="Arial"/>
                <a:cs typeface="Arial"/>
                <a:sym typeface="Arial"/>
              </a:rPr>
              <a:t>“It Only Holds Three ans?” The Sharks Question Chill Systems | Shark Tank US | Shark Tank Global</a:t>
            </a:r>
            <a:r>
              <a:rPr lang="en-US" sz="1800" b="0" i="0" u="none" strike="noStrike">
                <a:solidFill>
                  <a:srgbClr val="292929"/>
                </a:solidFill>
                <a:latin typeface="Arial"/>
                <a:ea typeface="Arial"/>
                <a:cs typeface="Arial"/>
                <a:sym typeface="Arial"/>
              </a:rPr>
              <a:t> [Video]. YouTube.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https://youtu.be/ULws5gyPTHY?si=bJsxHwnCeCS4RYP1</a:t>
            </a:r>
            <a:endParaRPr/>
          </a:p>
        </p:txBody>
      </p:sp>
      <p:sp>
        <p:nvSpPr>
          <p:cNvPr id="367" name="Google Shape;367;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74" name="Google Shape;374;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80" name="Google Shape;38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86" name="Google Shape;386;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None/>
            </a:pPr>
            <a:r>
              <a:rPr lang="en-US"/>
              <a:t>K20 Center. (2024, July 19). K20 ICAP - Entrepreneurship and Math of Finance. YouTube. </a:t>
            </a:r>
            <a:r>
              <a:rPr lang="en-US" u="sng">
                <a:solidFill>
                  <a:schemeClr val="hlink"/>
                </a:solidFill>
                <a:hlinkClick r:id="rId3"/>
              </a:rPr>
              <a:t>https://youtu.be/t828clBTVAg</a:t>
            </a:r>
            <a:r>
              <a:rPr lang="en-US"/>
              <a:t>  </a:t>
            </a:r>
            <a:endParaRPr/>
          </a:p>
        </p:txBody>
      </p:sp>
      <p:sp>
        <p:nvSpPr>
          <p:cNvPr id="392" name="Google Shape;392;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98" name="Google Shape;398;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b="0" i="0" u="none" strike="noStrike">
                <a:solidFill>
                  <a:srgbClr val="000000"/>
                </a:solidFill>
                <a:latin typeface="Arial"/>
                <a:ea typeface="Arial"/>
                <a:cs typeface="Arial"/>
                <a:sym typeface="Arial"/>
              </a:rPr>
              <a:t>Shark Tank Global. (2022, February 25).</a:t>
            </a:r>
            <a:r>
              <a:rPr lang="en-US" sz="1800" b="0" i="0" u="none" strike="noStrike">
                <a:solidFill>
                  <a:srgbClr val="292929"/>
                </a:solidFill>
                <a:latin typeface="Arial"/>
                <a:ea typeface="Arial"/>
                <a:cs typeface="Arial"/>
                <a:sym typeface="Arial"/>
              </a:rPr>
              <a:t> </a:t>
            </a:r>
            <a:r>
              <a:rPr lang="en-US" sz="1800" b="0" i="1" u="none" strike="noStrike">
                <a:solidFill>
                  <a:srgbClr val="000000"/>
                </a:solidFill>
                <a:latin typeface="Arial"/>
                <a:ea typeface="Arial"/>
                <a:cs typeface="Arial"/>
                <a:sym typeface="Arial"/>
              </a:rPr>
              <a:t>A Bidding War Breaks Out During Scrub Daddy’s Pitch | Shark Tank US | Shark Tank Global</a:t>
            </a:r>
            <a:r>
              <a:rPr lang="en-US" sz="1800" b="0" i="0" u="none" strike="noStrike">
                <a:solidFill>
                  <a:srgbClr val="292929"/>
                </a:solidFill>
                <a:latin typeface="Arial"/>
                <a:ea typeface="Arial"/>
                <a:cs typeface="Arial"/>
                <a:sym typeface="Arial"/>
              </a:rPr>
              <a:t> [Video]. YouTube.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https://www.youtube.com/watch?v=ae5MssJ8en4</a:t>
            </a:r>
            <a:endParaRPr/>
          </a:p>
        </p:txBody>
      </p:sp>
      <p:sp>
        <p:nvSpPr>
          <p:cNvPr id="102" name="Google Shape;1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400"/>
              <a:buFont typeface="Arial"/>
              <a:buNone/>
            </a:pPr>
            <a:r>
              <a:rPr lang="en-US" sz="1800" b="0" i="0" u="none" strike="noStrike">
                <a:solidFill>
                  <a:srgbClr val="000000"/>
                </a:solidFill>
                <a:latin typeface="Arial"/>
                <a:ea typeface="Arial"/>
                <a:cs typeface="Arial"/>
                <a:sym typeface="Arial"/>
              </a:rPr>
              <a:t>Shark Tank Global</a:t>
            </a:r>
            <a:r>
              <a:rPr lang="en-US" sz="1800" b="0" i="0" u="none" strike="noStrike">
                <a:solidFill>
                  <a:srgbClr val="292929"/>
                </a:solidFill>
                <a:latin typeface="Arial"/>
                <a:ea typeface="Arial"/>
                <a:cs typeface="Arial"/>
                <a:sym typeface="Arial"/>
              </a:rPr>
              <a:t>. </a:t>
            </a:r>
            <a:r>
              <a:rPr lang="en-US" sz="1800" b="0" i="0" u="none" strike="noStrike">
                <a:solidFill>
                  <a:srgbClr val="000000"/>
                </a:solidFill>
                <a:latin typeface="Arial"/>
                <a:ea typeface="Arial"/>
                <a:cs typeface="Arial"/>
                <a:sym typeface="Arial"/>
              </a:rPr>
              <a:t>(2022, May 27)</a:t>
            </a:r>
            <a:r>
              <a:rPr lang="en-US" sz="1800" b="0" i="0" u="none" strike="noStrike">
                <a:solidFill>
                  <a:srgbClr val="292929"/>
                </a:solidFill>
                <a:latin typeface="Arial"/>
                <a:ea typeface="Arial"/>
                <a:cs typeface="Arial"/>
                <a:sym typeface="Arial"/>
              </a:rPr>
              <a:t>. </a:t>
            </a:r>
            <a:r>
              <a:rPr lang="en-US" sz="1800" b="0" i="1" u="none" strike="noStrike">
                <a:solidFill>
                  <a:srgbClr val="000000"/>
                </a:solidFill>
                <a:latin typeface="Arial"/>
                <a:ea typeface="Arial"/>
                <a:cs typeface="Arial"/>
                <a:sym typeface="Arial"/>
              </a:rPr>
              <a:t>The “Best Pitch Ever!” on Shark Tank With Haven | Shark Tank US | Shark Tank Global</a:t>
            </a:r>
            <a:r>
              <a:rPr lang="en-US" sz="1800" b="0" i="0" u="none" strike="noStrike">
                <a:solidFill>
                  <a:srgbClr val="292929"/>
                </a:solidFill>
                <a:latin typeface="Arial"/>
                <a:ea typeface="Arial"/>
                <a:cs typeface="Arial"/>
                <a:sym typeface="Arial"/>
              </a:rPr>
              <a:t> [Video]. YouTube.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https://www.youtube.com/watch?v=D83MdEeYe6g</a:t>
            </a:r>
            <a:endParaRPr sz="1800" b="0" i="0" u="none" strike="noStrike">
              <a:solidFill>
                <a:srgbClr val="292929"/>
              </a:solidFill>
              <a:latin typeface="Arial"/>
              <a:ea typeface="Arial"/>
              <a:cs typeface="Arial"/>
              <a:sym typeface="Arial"/>
            </a:endParaRPr>
          </a:p>
        </p:txBody>
      </p:sp>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0" i="0" u="none" strike="noStrike">
                <a:solidFill>
                  <a:srgbClr val="292929"/>
                </a:solidFill>
                <a:latin typeface="Arial"/>
                <a:ea typeface="Arial"/>
                <a:cs typeface="Arial"/>
                <a:sym typeface="Arial"/>
              </a:rPr>
              <a:t>Sony Pictures Television. </a:t>
            </a:r>
            <a:r>
              <a:rPr lang="en-US" sz="1800" b="0" i="0" u="none" strike="noStrike">
                <a:solidFill>
                  <a:srgbClr val="000000"/>
                </a:solidFill>
                <a:latin typeface="Arial"/>
                <a:ea typeface="Arial"/>
                <a:cs typeface="Arial"/>
                <a:sym typeface="Arial"/>
              </a:rPr>
              <a:t>(2022, September 3)</a:t>
            </a:r>
            <a:r>
              <a:rPr lang="en-US" sz="1800" b="0" i="0" u="none" strike="noStrike">
                <a:solidFill>
                  <a:srgbClr val="292929"/>
                </a:solidFill>
                <a:latin typeface="Arial"/>
                <a:ea typeface="Arial"/>
                <a:cs typeface="Arial"/>
                <a:sym typeface="Arial"/>
              </a:rPr>
              <a:t>. </a:t>
            </a:r>
            <a:r>
              <a:rPr lang="en-US" sz="1800" b="0" i="1" u="none" strike="noStrike">
                <a:solidFill>
                  <a:srgbClr val="000000"/>
                </a:solidFill>
                <a:latin typeface="Arial"/>
                <a:ea typeface="Arial"/>
                <a:cs typeface="Arial"/>
                <a:sym typeface="Arial"/>
              </a:rPr>
              <a:t>Shark Take US | Sharks Struggle to Get Behind Fort’s Business Model</a:t>
            </a:r>
            <a:r>
              <a:rPr lang="en-US" sz="1800" b="0" i="0" u="none" strike="noStrike">
                <a:solidFill>
                  <a:srgbClr val="292929"/>
                </a:solidFill>
                <a:latin typeface="Arial"/>
                <a:ea typeface="Arial"/>
                <a:cs typeface="Arial"/>
                <a:sym typeface="Arial"/>
              </a:rPr>
              <a:t> [Video]. YouTube.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https://youtu.be/LxuegyltzTw?si=bCApf6IQutPijdRh</a:t>
            </a:r>
            <a:endParaRPr sz="1800" b="0" i="0" u="none" strike="noStrike">
              <a:solidFill>
                <a:srgbClr val="292929"/>
              </a:solidFill>
              <a:latin typeface="Arial"/>
              <a:ea typeface="Arial"/>
              <a:cs typeface="Arial"/>
              <a:sym typeface="Arial"/>
            </a:endParaRPr>
          </a:p>
          <a:p>
            <a:pPr marL="0" lvl="0" indent="0" algn="l" rtl="0">
              <a:lnSpc>
                <a:spcPct val="100000"/>
              </a:lnSpc>
              <a:spcBef>
                <a:spcPts val="0"/>
              </a:spcBef>
              <a:spcAft>
                <a:spcPts val="0"/>
              </a:spcAft>
              <a:buSzPts val="1100"/>
              <a:buNone/>
            </a:pPr>
            <a:endParaRPr/>
          </a:p>
        </p:txBody>
      </p:sp>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Collective brain dump. Strategies. Retrieved from </a:t>
            </a:r>
            <a:r>
              <a:rPr lang="en-US" u="sng">
                <a:solidFill>
                  <a:schemeClr val="hlink"/>
                </a:solidFill>
                <a:hlinkClick r:id="rId3"/>
              </a:rPr>
              <a:t>https://learn.k20center.ou.edu/strategy/111</a:t>
            </a:r>
            <a:r>
              <a:rPr lang="en-US"/>
              <a:t> </a:t>
            </a: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8"/>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43"/>
        <p:cNvGrpSpPr/>
        <p:nvPr/>
      </p:nvGrpSpPr>
      <p:grpSpPr>
        <a:xfrm>
          <a:off x="0" y="0"/>
          <a:ext cx="0" cy="0"/>
          <a:chOff x="0" y="0"/>
          <a:chExt cx="0" cy="0"/>
        </a:xfrm>
      </p:grpSpPr>
      <p:pic>
        <p:nvPicPr>
          <p:cNvPr id="44" name="Google Shape;44;p4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5" name="Google Shape;45;p4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1"/>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7" name="Google Shape;47;p41"/>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48"/>
        <p:cNvGrpSpPr/>
        <p:nvPr/>
      </p:nvGrpSpPr>
      <p:grpSpPr>
        <a:xfrm>
          <a:off x="0" y="0"/>
          <a:ext cx="0" cy="0"/>
          <a:chOff x="0" y="0"/>
          <a:chExt cx="0" cy="0"/>
        </a:xfrm>
      </p:grpSpPr>
      <p:pic>
        <p:nvPicPr>
          <p:cNvPr id="49" name="Google Shape;49;p4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0" name="Google Shape;50;p4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2"/>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52" name="Google Shape;52;p42"/>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53"/>
        <p:cNvGrpSpPr/>
        <p:nvPr/>
      </p:nvGrpSpPr>
      <p:grpSpPr>
        <a:xfrm>
          <a:off x="0" y="0"/>
          <a:ext cx="0" cy="0"/>
          <a:chOff x="0" y="0"/>
          <a:chExt cx="0" cy="0"/>
        </a:xfrm>
      </p:grpSpPr>
      <p:sp>
        <p:nvSpPr>
          <p:cNvPr id="54" name="Google Shape;54;p43"/>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5" name="Google Shape;55;p4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6" name="Google Shape;56;p4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3"/>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58" name="Google Shape;58;p43"/>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59" name="Google Shape;59;p43"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0"/>
        <p:cNvGrpSpPr/>
        <p:nvPr/>
      </p:nvGrpSpPr>
      <p:grpSpPr>
        <a:xfrm>
          <a:off x="0" y="0"/>
          <a:ext cx="0" cy="0"/>
          <a:chOff x="0" y="0"/>
          <a:chExt cx="0" cy="0"/>
        </a:xfrm>
      </p:grpSpPr>
      <p:pic>
        <p:nvPicPr>
          <p:cNvPr id="61" name="Google Shape;61;p4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4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63"/>
        <p:cNvGrpSpPr/>
        <p:nvPr/>
      </p:nvGrpSpPr>
      <p:grpSpPr>
        <a:xfrm>
          <a:off x="0" y="0"/>
          <a:ext cx="0" cy="0"/>
          <a:chOff x="0" y="0"/>
          <a:chExt cx="0" cy="0"/>
        </a:xfrm>
      </p:grpSpPr>
      <p:pic>
        <p:nvPicPr>
          <p:cNvPr id="64" name="Google Shape;64;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65"/>
        <p:cNvGrpSpPr/>
        <p:nvPr/>
      </p:nvGrpSpPr>
      <p:grpSpPr>
        <a:xfrm>
          <a:off x="0" y="0"/>
          <a:ext cx="0" cy="0"/>
          <a:chOff x="0" y="0"/>
          <a:chExt cx="0" cy="0"/>
        </a:xfrm>
      </p:grpSpPr>
      <p:pic>
        <p:nvPicPr>
          <p:cNvPr id="66" name="Google Shape;66;p4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0"/>
        <p:cNvGrpSpPr/>
        <p:nvPr/>
      </p:nvGrpSpPr>
      <p:grpSpPr>
        <a:xfrm>
          <a:off x="0" y="0"/>
          <a:ext cx="0" cy="0"/>
          <a:chOff x="0" y="0"/>
          <a:chExt cx="0" cy="0"/>
        </a:xfrm>
      </p:grpSpPr>
      <p:sp>
        <p:nvSpPr>
          <p:cNvPr id="71" name="Google Shape;71;p31"/>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3" name="Google Shape;73;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7" name="Google Shape;77;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4"/>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
        <p:cNvGrpSpPr/>
        <p:nvPr/>
      </p:nvGrpSpPr>
      <p:grpSpPr>
        <a:xfrm>
          <a:off x="0" y="0"/>
          <a:ext cx="0" cy="0"/>
          <a:chOff x="0" y="0"/>
          <a:chExt cx="0" cy="0"/>
        </a:xfrm>
      </p:grpSpPr>
      <p:sp>
        <p:nvSpPr>
          <p:cNvPr id="16" name="Google Shape;16;p35"/>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5"/>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8" name="Google Shape;18;p3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9" name="Google Shape;19;p35"/>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0"/>
        <p:cNvGrpSpPr/>
        <p:nvPr/>
      </p:nvGrpSpPr>
      <p:grpSpPr>
        <a:xfrm>
          <a:off x="0" y="0"/>
          <a:ext cx="0" cy="0"/>
          <a:chOff x="0" y="0"/>
          <a:chExt cx="0" cy="0"/>
        </a:xfrm>
      </p:grpSpPr>
      <p:sp>
        <p:nvSpPr>
          <p:cNvPr id="21" name="Google Shape;21;p3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2" name="Google Shape;22;p3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 name="Google Shape;23;p3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4"/>
        <p:cNvGrpSpPr/>
        <p:nvPr/>
      </p:nvGrpSpPr>
      <p:grpSpPr>
        <a:xfrm>
          <a:off x="0" y="0"/>
          <a:ext cx="0" cy="0"/>
          <a:chOff x="0" y="0"/>
          <a:chExt cx="0" cy="0"/>
        </a:xfrm>
      </p:grpSpPr>
      <p:sp>
        <p:nvSpPr>
          <p:cNvPr id="25" name="Google Shape;25;p3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7" name="Google Shape;27;p37"/>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37"/>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9" name="Google Shape;29;p3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0" name="Google Shape;30;p37"/>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31"/>
        <p:cNvGrpSpPr/>
        <p:nvPr/>
      </p:nvGrpSpPr>
      <p:grpSpPr>
        <a:xfrm>
          <a:off x="0" y="0"/>
          <a:ext cx="0" cy="0"/>
          <a:chOff x="0" y="0"/>
          <a:chExt cx="0" cy="0"/>
        </a:xfrm>
      </p:grpSpPr>
      <p:sp>
        <p:nvSpPr>
          <p:cNvPr id="32" name="Google Shape;32;p38"/>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3" name="Google Shape;33;p38"/>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4" name="Google Shape;34;p3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5" name="Google Shape;35;p3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36"/>
        <p:cNvGrpSpPr/>
        <p:nvPr/>
      </p:nvGrpSpPr>
      <p:grpSpPr>
        <a:xfrm>
          <a:off x="0" y="0"/>
          <a:ext cx="0" cy="0"/>
          <a:chOff x="0" y="0"/>
          <a:chExt cx="0" cy="0"/>
        </a:xfrm>
      </p:grpSpPr>
      <p:pic>
        <p:nvPicPr>
          <p:cNvPr id="37" name="Google Shape;37;p3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39"/>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39" name="Google Shape;39;p3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40"/>
        <p:cNvGrpSpPr/>
        <p:nvPr/>
      </p:nvGrpSpPr>
      <p:grpSpPr>
        <a:xfrm>
          <a:off x="0" y="0"/>
          <a:ext cx="0" cy="0"/>
          <a:chOff x="0" y="0"/>
          <a:chExt cx="0" cy="0"/>
        </a:xfrm>
      </p:grpSpPr>
      <p:pic>
        <p:nvPicPr>
          <p:cNvPr id="41" name="Google Shape;41;p4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2" name="Google Shape;42;p4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 name="Google Shape;69;p2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ULws5gyPTHY&amp;t=2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hyperlink" Target="http://www.youtube.com/watch?v=ULws5gyPTHY"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t828clBTVA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youtu.be/t828clBTVAg" TargetMode="External"/><Relationship Id="rId4" Type="http://schemas.openxmlformats.org/officeDocument/2006/relationships/image" Target="../media/image28.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ae5MssJ8en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www.youtube.com/watch?v=ae5MssJ8en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D83MdEeYe6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s://youtu.be/LxuegyltzTw?si=bCApf6IQutPijdR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Collective Brain Dump</a:t>
            </a:r>
            <a:endParaRPr dirty="0"/>
          </a:p>
        </p:txBody>
      </p:sp>
      <p:pic>
        <p:nvPicPr>
          <p:cNvPr id="139" name="Google Shape;139;p10"/>
          <p:cNvPicPr preferRelativeResize="0"/>
          <p:nvPr/>
        </p:nvPicPr>
        <p:blipFill rotWithShape="1">
          <a:blip r:embed="rId3">
            <a:alphaModFix/>
          </a:blip>
          <a:srcRect/>
          <a:stretch/>
        </p:blipFill>
        <p:spPr>
          <a:xfrm>
            <a:off x="7506097" y="210563"/>
            <a:ext cx="1419953" cy="1419953"/>
          </a:xfrm>
          <a:prstGeom prst="rect">
            <a:avLst/>
          </a:prstGeom>
          <a:noFill/>
          <a:ln>
            <a:noFill/>
          </a:ln>
        </p:spPr>
      </p:pic>
      <p:sp>
        <p:nvSpPr>
          <p:cNvPr id="140" name="Google Shape;140;p10"/>
          <p:cNvSpPr/>
          <p:nvPr/>
        </p:nvSpPr>
        <p:spPr>
          <a:xfrm>
            <a:off x="457199" y="1309688"/>
            <a:ext cx="2371214" cy="3323303"/>
          </a:xfrm>
          <a:prstGeom prst="rect">
            <a:avLst/>
          </a:prstGeom>
          <a:solidFill>
            <a:schemeClr val="lt1"/>
          </a:solidFill>
          <a:ln w="25400"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1" name="Google Shape;141;p10"/>
          <p:cNvSpPr txBox="1">
            <a:spLocks noGrp="1"/>
          </p:cNvSpPr>
          <p:nvPr>
            <p:ph type="body" idx="1"/>
          </p:nvPr>
        </p:nvSpPr>
        <p:spPr>
          <a:xfrm>
            <a:off x="457200" y="1402735"/>
            <a:ext cx="2371213" cy="4555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240"/>
              </a:spcBef>
              <a:spcAft>
                <a:spcPts val="0"/>
              </a:spcAft>
              <a:buSzPts val="2600"/>
              <a:buNone/>
            </a:pPr>
            <a:r>
              <a:rPr lang="en-US" sz="2000" b="1" i="1" dirty="0"/>
              <a:t>Community Problem</a:t>
            </a:r>
            <a:endParaRPr dirty="0"/>
          </a:p>
        </p:txBody>
      </p:sp>
      <p:sp>
        <p:nvSpPr>
          <p:cNvPr id="142" name="Google Shape;142;p10"/>
          <p:cNvSpPr/>
          <p:nvPr/>
        </p:nvSpPr>
        <p:spPr>
          <a:xfrm rot="-338799">
            <a:off x="1004881" y="2043517"/>
            <a:ext cx="1275850" cy="1109273"/>
          </a:xfrm>
          <a:prstGeom prst="foldedCorner">
            <a:avLst>
              <a:gd name="adj" fmla="val 16667"/>
            </a:avLst>
          </a:prstGeom>
          <a:gradFill>
            <a:gsLst>
              <a:gs pos="0">
                <a:srgbClr val="FFF787"/>
              </a:gs>
              <a:gs pos="35000">
                <a:srgbClr val="FFF6AB"/>
              </a:gs>
              <a:gs pos="100000">
                <a:srgbClr val="FFFCDC"/>
              </a:gs>
            </a:gsLst>
            <a:lin ang="16200000" scaled="0"/>
          </a:gradFill>
          <a:ln w="9525" cap="flat" cmpd="sng">
            <a:solidFill>
              <a:srgbClr val="DAB71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1" u="none" strike="noStrike" cap="none">
                <a:solidFill>
                  <a:schemeClr val="dk1"/>
                </a:solidFill>
                <a:latin typeface="Calibri"/>
                <a:ea typeface="Calibri"/>
                <a:cs typeface="Calibri"/>
                <a:sym typeface="Calibri"/>
              </a:rPr>
              <a:t>Dog owners not picking up pet waste</a:t>
            </a:r>
            <a:endParaRPr/>
          </a:p>
        </p:txBody>
      </p:sp>
      <p:sp>
        <p:nvSpPr>
          <p:cNvPr id="143" name="Google Shape;143;p10"/>
          <p:cNvSpPr/>
          <p:nvPr/>
        </p:nvSpPr>
        <p:spPr>
          <a:xfrm>
            <a:off x="2989829" y="1309688"/>
            <a:ext cx="2371214" cy="3323303"/>
          </a:xfrm>
          <a:prstGeom prst="rect">
            <a:avLst/>
          </a:prstGeom>
          <a:solidFill>
            <a:schemeClr val="lt1"/>
          </a:solidFill>
          <a:ln w="25400"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4" name="Google Shape;144;p10"/>
          <p:cNvSpPr txBox="1"/>
          <p:nvPr/>
        </p:nvSpPr>
        <p:spPr>
          <a:xfrm>
            <a:off x="2989830" y="1402735"/>
            <a:ext cx="2371213" cy="455562"/>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240"/>
              </a:spcBef>
              <a:spcAft>
                <a:spcPts val="0"/>
              </a:spcAft>
              <a:buClr>
                <a:schemeClr val="accent4"/>
              </a:buClr>
              <a:buSzPts val="2600"/>
              <a:buFont typeface="Arial"/>
              <a:buNone/>
            </a:pPr>
            <a:r>
              <a:rPr lang="en-US" sz="2000" b="1" i="1" u="none" strike="noStrike" cap="none" dirty="0">
                <a:solidFill>
                  <a:schemeClr val="dk1"/>
                </a:solidFill>
                <a:latin typeface="Calibri"/>
                <a:ea typeface="Calibri"/>
                <a:cs typeface="Calibri"/>
                <a:sym typeface="Calibri"/>
              </a:rPr>
              <a:t>Tough Situation</a:t>
            </a:r>
            <a:endParaRPr dirty="0"/>
          </a:p>
        </p:txBody>
      </p:sp>
      <p:sp>
        <p:nvSpPr>
          <p:cNvPr id="145" name="Google Shape;145;p10"/>
          <p:cNvSpPr/>
          <p:nvPr/>
        </p:nvSpPr>
        <p:spPr>
          <a:xfrm rot="285384">
            <a:off x="3537511" y="2054324"/>
            <a:ext cx="1275850" cy="1109273"/>
          </a:xfrm>
          <a:prstGeom prst="foldedCorner">
            <a:avLst>
              <a:gd name="adj" fmla="val 16667"/>
            </a:avLst>
          </a:prstGeom>
          <a:gradFill>
            <a:gsLst>
              <a:gs pos="0">
                <a:srgbClr val="E1E1B6"/>
              </a:gs>
              <a:gs pos="35000">
                <a:srgbClr val="EAEACB"/>
              </a:gs>
              <a:gs pos="100000">
                <a:srgbClr val="F8F8EA"/>
              </a:gs>
            </a:gsLst>
            <a:lin ang="16200000" scaled="0"/>
          </a:gradFill>
          <a:ln w="9525" cap="flat" cmpd="sng">
            <a:solidFill>
              <a:srgbClr val="96966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1" u="none" strike="noStrike" cap="none">
                <a:solidFill>
                  <a:schemeClr val="dk1"/>
                </a:solidFill>
                <a:latin typeface="Calibri"/>
                <a:ea typeface="Calibri"/>
                <a:cs typeface="Calibri"/>
                <a:sym typeface="Calibri"/>
              </a:rPr>
              <a:t>Taking care of family members</a:t>
            </a:r>
            <a:endParaRPr/>
          </a:p>
        </p:txBody>
      </p:sp>
      <p:sp>
        <p:nvSpPr>
          <p:cNvPr id="146" name="Google Shape;146;p10"/>
          <p:cNvSpPr/>
          <p:nvPr/>
        </p:nvSpPr>
        <p:spPr>
          <a:xfrm>
            <a:off x="5522459" y="1309688"/>
            <a:ext cx="2371214" cy="3323303"/>
          </a:xfrm>
          <a:prstGeom prst="rect">
            <a:avLst/>
          </a:prstGeom>
          <a:solidFill>
            <a:schemeClr val="lt1"/>
          </a:solidFill>
          <a:ln w="25400"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p10"/>
          <p:cNvSpPr txBox="1"/>
          <p:nvPr/>
        </p:nvSpPr>
        <p:spPr>
          <a:xfrm>
            <a:off x="5522460" y="1402735"/>
            <a:ext cx="2371213" cy="455562"/>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240"/>
              </a:spcBef>
              <a:spcAft>
                <a:spcPts val="0"/>
              </a:spcAft>
              <a:buClr>
                <a:schemeClr val="accent4"/>
              </a:buClr>
              <a:buSzPts val="2600"/>
              <a:buFont typeface="Arial"/>
              <a:buNone/>
            </a:pPr>
            <a:r>
              <a:rPr lang="en-US" sz="2000" b="1" i="1" u="none" strike="noStrike" cap="none" dirty="0">
                <a:solidFill>
                  <a:schemeClr val="dk1"/>
                </a:solidFill>
                <a:latin typeface="Calibri"/>
                <a:ea typeface="Calibri"/>
                <a:cs typeface="Calibri"/>
                <a:sym typeface="Calibri"/>
              </a:rPr>
              <a:t>Money Maker</a:t>
            </a:r>
            <a:endParaRPr dirty="0"/>
          </a:p>
        </p:txBody>
      </p:sp>
      <p:sp>
        <p:nvSpPr>
          <p:cNvPr id="148" name="Google Shape;148;p10"/>
          <p:cNvSpPr/>
          <p:nvPr/>
        </p:nvSpPr>
        <p:spPr>
          <a:xfrm rot="-338799">
            <a:off x="6070141" y="2054324"/>
            <a:ext cx="1275850" cy="1109273"/>
          </a:xfrm>
          <a:prstGeom prst="foldedCorner">
            <a:avLst>
              <a:gd name="adj" fmla="val 16667"/>
            </a:avLst>
          </a:prstGeom>
          <a:gradFill>
            <a:gsLst>
              <a:gs pos="0">
                <a:srgbClr val="B8C7CA"/>
              </a:gs>
              <a:gs pos="35000">
                <a:srgbClr val="CDD6D9"/>
              </a:gs>
              <a:gs pos="100000">
                <a:srgbClr val="ECF0F0"/>
              </a:gs>
            </a:gsLst>
            <a:lin ang="16200000" scaled="0"/>
          </a:gradFill>
          <a:ln w="9525" cap="flat" cmpd="sng">
            <a:solidFill>
              <a:srgbClr val="3B595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br>
              <a:rPr lang="en-US" sz="1050" b="0" i="1" u="none" strike="noStrike" cap="none">
                <a:solidFill>
                  <a:schemeClr val="dk1"/>
                </a:solidFill>
                <a:latin typeface="Calibri"/>
                <a:ea typeface="Calibri"/>
                <a:cs typeface="Calibri"/>
                <a:sym typeface="Calibri"/>
              </a:rPr>
            </a:br>
            <a:r>
              <a:rPr lang="en-US" sz="1600" b="0" i="1" u="none" strike="noStrike" cap="none">
                <a:solidFill>
                  <a:schemeClr val="dk1"/>
                </a:solidFill>
                <a:latin typeface="Calibri"/>
                <a:ea typeface="Calibri"/>
                <a:cs typeface="Calibri"/>
                <a:sym typeface="Calibri"/>
              </a:rPr>
              <a:t>Food truck that serves cold food and drinks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26a456b53d_1_5"/>
          <p:cNvSpPr txBox="1">
            <a:spLocks noGrp="1"/>
          </p:cNvSpPr>
          <p:nvPr>
            <p:ph type="body" idx="1"/>
          </p:nvPr>
        </p:nvSpPr>
        <p:spPr>
          <a:xfrm>
            <a:off x="457200" y="1309350"/>
            <a:ext cx="8400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240"/>
              </a:spcBef>
              <a:spcAft>
                <a:spcPts val="0"/>
              </a:spcAft>
              <a:buSzPts val="2600"/>
              <a:buNone/>
            </a:pPr>
            <a:r>
              <a:rPr lang="en-US" dirty="0"/>
              <a:t>In groups:</a:t>
            </a:r>
            <a:endParaRPr dirty="0"/>
          </a:p>
          <a:p>
            <a:pPr marL="577850" lvl="0" indent="-514350" algn="l" rtl="0">
              <a:lnSpc>
                <a:spcPct val="100000"/>
              </a:lnSpc>
              <a:spcBef>
                <a:spcPts val="240"/>
              </a:spcBef>
              <a:spcAft>
                <a:spcPts val="0"/>
              </a:spcAft>
              <a:buSzPts val="2600"/>
              <a:buFont typeface="Arial"/>
              <a:buAutoNum type="arabicParenR"/>
            </a:pPr>
            <a:r>
              <a:rPr lang="en-US" dirty="0"/>
              <a:t>Go to each of the three posters.</a:t>
            </a:r>
            <a:endParaRPr dirty="0"/>
          </a:p>
          <a:p>
            <a:pPr marL="577850" lvl="0" indent="-514350" algn="l" rtl="0">
              <a:lnSpc>
                <a:spcPct val="100000"/>
              </a:lnSpc>
              <a:spcBef>
                <a:spcPts val="240"/>
              </a:spcBef>
              <a:spcAft>
                <a:spcPts val="0"/>
              </a:spcAft>
              <a:buSzPts val="2600"/>
              <a:buFont typeface="Arial"/>
              <a:buAutoNum type="arabicParenR"/>
            </a:pPr>
            <a:r>
              <a:rPr lang="en-US" dirty="0"/>
              <a:t>Read all the ideas.</a:t>
            </a:r>
            <a:endParaRPr dirty="0"/>
          </a:p>
          <a:p>
            <a:pPr marL="577850" lvl="0" indent="-514350" algn="l" rtl="0">
              <a:lnSpc>
                <a:spcPct val="100000"/>
              </a:lnSpc>
              <a:spcBef>
                <a:spcPts val="0"/>
              </a:spcBef>
              <a:spcAft>
                <a:spcPts val="0"/>
              </a:spcAft>
              <a:buSzPts val="2600"/>
              <a:buFont typeface="Arial"/>
              <a:buAutoNum type="arabicParenR"/>
            </a:pPr>
            <a:r>
              <a:rPr lang="en-US" dirty="0"/>
              <a:t>Return to each poster and take one sticky note from each poster.</a:t>
            </a:r>
            <a:endParaRPr dirty="0"/>
          </a:p>
        </p:txBody>
      </p:sp>
      <p:sp>
        <p:nvSpPr>
          <p:cNvPr id="154" name="Google Shape;154;g226a456b53d_1_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Gallery Walk</a:t>
            </a:r>
            <a:endParaRPr/>
          </a:p>
        </p:txBody>
      </p:sp>
      <p:pic>
        <p:nvPicPr>
          <p:cNvPr id="155" name="Google Shape;155;g226a456b53d_1_5"/>
          <p:cNvPicPr preferRelativeResize="0"/>
          <p:nvPr/>
        </p:nvPicPr>
        <p:blipFill rotWithShape="1">
          <a:blip r:embed="rId3">
            <a:alphaModFix/>
          </a:blip>
          <a:srcRect/>
          <a:stretch/>
        </p:blipFill>
        <p:spPr>
          <a:xfrm flipH="1">
            <a:off x="5783724" y="219298"/>
            <a:ext cx="3074076" cy="1555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sp>
        <p:nvSpPr>
          <p:cNvPr id="160" name="Google Shape;160;g226a6ccce6a_0_20"/>
          <p:cNvSpPr txBox="1">
            <a:spLocks noGrp="1"/>
          </p:cNvSpPr>
          <p:nvPr>
            <p:ph type="body" idx="1"/>
          </p:nvPr>
        </p:nvSpPr>
        <p:spPr>
          <a:xfrm>
            <a:off x="457200" y="1309350"/>
            <a:ext cx="76380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dirty="0"/>
              <a:t>Work together to complete your handout.</a:t>
            </a:r>
            <a:endParaRPr dirty="0"/>
          </a:p>
          <a:p>
            <a:pPr marL="914400" lvl="1" indent="-355600" algn="l" rtl="0">
              <a:lnSpc>
                <a:spcPct val="100000"/>
              </a:lnSpc>
              <a:spcBef>
                <a:spcPts val="520"/>
              </a:spcBef>
              <a:spcAft>
                <a:spcPts val="0"/>
              </a:spcAft>
              <a:buSzPts val="2000"/>
              <a:buChar char="•"/>
            </a:pPr>
            <a:r>
              <a:rPr lang="en-US" dirty="0">
                <a:solidFill>
                  <a:schemeClr val="dk1"/>
                </a:solidFill>
              </a:rPr>
              <a:t>Place the sticky note you collected from each poster on the corresponding page of the handout.</a:t>
            </a:r>
            <a:endParaRPr dirty="0">
              <a:solidFill>
                <a:schemeClr val="dk1"/>
              </a:solidFill>
            </a:endParaRPr>
          </a:p>
          <a:p>
            <a:pPr marL="457200" lvl="0" indent="-393700" algn="l" rtl="0">
              <a:lnSpc>
                <a:spcPct val="100000"/>
              </a:lnSpc>
              <a:spcBef>
                <a:spcPts val="0"/>
              </a:spcBef>
              <a:spcAft>
                <a:spcPts val="0"/>
              </a:spcAft>
              <a:buSzPts val="2600"/>
              <a:buChar char="•"/>
            </a:pPr>
            <a:r>
              <a:rPr lang="en-US" dirty="0"/>
              <a:t>After completing the first three pages:</a:t>
            </a:r>
            <a:endParaRPr dirty="0"/>
          </a:p>
          <a:p>
            <a:pPr marL="914400" lvl="1" indent="-355600" algn="l" rtl="0">
              <a:lnSpc>
                <a:spcPct val="100000"/>
              </a:lnSpc>
              <a:spcBef>
                <a:spcPts val="0"/>
              </a:spcBef>
              <a:spcAft>
                <a:spcPts val="0"/>
              </a:spcAft>
              <a:buSzPts val="2000"/>
              <a:buChar char="•"/>
            </a:pPr>
            <a:r>
              <a:rPr lang="en-US" dirty="0"/>
              <a:t>It’s time to make a decision.</a:t>
            </a:r>
            <a:endParaRPr dirty="0"/>
          </a:p>
          <a:p>
            <a:pPr marL="914400" lvl="1" indent="-355600" algn="l" rtl="0">
              <a:lnSpc>
                <a:spcPct val="100000"/>
              </a:lnSpc>
              <a:spcBef>
                <a:spcPts val="0"/>
              </a:spcBef>
              <a:spcAft>
                <a:spcPts val="0"/>
              </a:spcAft>
              <a:buSzPts val="2000"/>
              <a:buChar char="•"/>
            </a:pPr>
            <a:r>
              <a:rPr lang="en-US" dirty="0"/>
              <a:t>Choose 1 or combine 2 ideas to determine what</a:t>
            </a:r>
            <a:br>
              <a:rPr lang="en-US" dirty="0"/>
            </a:br>
            <a:r>
              <a:rPr lang="en-US" dirty="0"/>
              <a:t>product or service you want for your business.</a:t>
            </a:r>
            <a:endParaRPr dirty="0"/>
          </a:p>
          <a:p>
            <a:pPr marL="914400" lvl="1" indent="-355600" algn="l" rtl="0">
              <a:lnSpc>
                <a:spcPct val="100000"/>
              </a:lnSpc>
              <a:spcBef>
                <a:spcPts val="0"/>
              </a:spcBef>
              <a:spcAft>
                <a:spcPts val="0"/>
              </a:spcAft>
              <a:buSzPts val="2000"/>
              <a:buChar char="•"/>
            </a:pPr>
            <a:r>
              <a:rPr lang="en-US" dirty="0"/>
              <a:t>Name the product and the company.</a:t>
            </a:r>
            <a:endParaRPr dirty="0"/>
          </a:p>
        </p:txBody>
      </p:sp>
      <p:sp>
        <p:nvSpPr>
          <p:cNvPr id="161" name="Google Shape;161;g226a6ccce6a_0_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Company Brainstorming</a:t>
            </a:r>
            <a:endParaRPr dirty="0"/>
          </a:p>
        </p:txBody>
      </p:sp>
      <p:pic>
        <p:nvPicPr>
          <p:cNvPr id="162" name="Google Shape;162;g226a6ccce6a_0_20"/>
          <p:cNvPicPr preferRelativeResize="0"/>
          <p:nvPr/>
        </p:nvPicPr>
        <p:blipFill rotWithShape="1">
          <a:blip r:embed="rId3">
            <a:alphaModFix/>
          </a:blip>
          <a:srcRect/>
          <a:stretch/>
        </p:blipFill>
        <p:spPr>
          <a:xfrm flipH="1">
            <a:off x="6833936" y="2689893"/>
            <a:ext cx="1931991" cy="21463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26a456b53d_1_10"/>
          <p:cNvSpPr txBox="1">
            <a:spLocks noGrp="1"/>
          </p:cNvSpPr>
          <p:nvPr>
            <p:ph type="body" idx="1"/>
          </p:nvPr>
        </p:nvSpPr>
        <p:spPr>
          <a:xfrm>
            <a:off x="457200" y="1309350"/>
            <a:ext cx="8523300" cy="3434100"/>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240"/>
              </a:spcBef>
              <a:spcAft>
                <a:spcPts val="0"/>
              </a:spcAft>
              <a:buSzPts val="2600"/>
              <a:buNone/>
            </a:pPr>
            <a:r>
              <a:rPr lang="en-US" dirty="0"/>
              <a:t>Everyone wants a quality product or service.</a:t>
            </a:r>
            <a:endParaRPr dirty="0"/>
          </a:p>
          <a:p>
            <a:pPr marL="457200" lvl="0" indent="-393700" algn="l" rtl="0">
              <a:lnSpc>
                <a:spcPct val="100000"/>
              </a:lnSpc>
              <a:spcBef>
                <a:spcPts val="240"/>
              </a:spcBef>
              <a:spcAft>
                <a:spcPts val="0"/>
              </a:spcAft>
              <a:buSzPts val="2600"/>
              <a:buChar char="•"/>
            </a:pPr>
            <a:r>
              <a:rPr lang="en-US" dirty="0"/>
              <a:t>Each group will share with the class their </a:t>
            </a:r>
            <a:br>
              <a:rPr lang="en-US" dirty="0"/>
            </a:br>
            <a:r>
              <a:rPr lang="en-US" dirty="0"/>
              <a:t>idea for their company.</a:t>
            </a:r>
            <a:endParaRPr dirty="0"/>
          </a:p>
          <a:p>
            <a:pPr marL="457200" lvl="0" indent="-393700" algn="l" rtl="0">
              <a:lnSpc>
                <a:spcPct val="100000"/>
              </a:lnSpc>
              <a:spcBef>
                <a:spcPts val="240"/>
              </a:spcBef>
              <a:spcAft>
                <a:spcPts val="0"/>
              </a:spcAft>
              <a:buSzPts val="2600"/>
              <a:buChar char="•"/>
            </a:pPr>
            <a:r>
              <a:rPr lang="en-US" dirty="0"/>
              <a:t>Let’s help each other by listening and asking questions to help improve their product/service.</a:t>
            </a:r>
            <a:endParaRPr dirty="0"/>
          </a:p>
          <a:p>
            <a:pPr marL="914400" lvl="1" indent="-355600" algn="l" rtl="0">
              <a:lnSpc>
                <a:spcPct val="100000"/>
              </a:lnSpc>
              <a:spcBef>
                <a:spcPts val="0"/>
              </a:spcBef>
              <a:spcAft>
                <a:spcPts val="0"/>
              </a:spcAft>
              <a:buSzPts val="2000"/>
              <a:buChar char="•"/>
            </a:pPr>
            <a:r>
              <a:rPr lang="en-US" dirty="0"/>
              <a:t>It is legal?</a:t>
            </a:r>
            <a:endParaRPr dirty="0"/>
          </a:p>
          <a:p>
            <a:pPr marL="914400" lvl="1" indent="-355600" algn="l" rtl="0">
              <a:lnSpc>
                <a:spcPct val="100000"/>
              </a:lnSpc>
              <a:spcBef>
                <a:spcPts val="0"/>
              </a:spcBef>
              <a:spcAft>
                <a:spcPts val="0"/>
              </a:spcAft>
              <a:buSzPts val="2000"/>
              <a:buChar char="•"/>
            </a:pPr>
            <a:r>
              <a:rPr lang="en-US" dirty="0"/>
              <a:t>It is feasible?</a:t>
            </a:r>
            <a:endParaRPr dirty="0"/>
          </a:p>
          <a:p>
            <a:pPr marL="914400" lvl="1" indent="-355600" algn="l" rtl="0">
              <a:lnSpc>
                <a:spcPct val="100000"/>
              </a:lnSpc>
              <a:spcBef>
                <a:spcPts val="0"/>
              </a:spcBef>
              <a:spcAft>
                <a:spcPts val="0"/>
              </a:spcAft>
              <a:buSzPts val="2000"/>
              <a:buChar char="•"/>
            </a:pPr>
            <a:r>
              <a:rPr lang="en-US" dirty="0"/>
              <a:t>What questions do you have about the product or service?</a:t>
            </a:r>
            <a:endParaRPr dirty="0"/>
          </a:p>
          <a:p>
            <a:pPr marL="914400" lvl="1" indent="-355600" algn="l" rtl="0">
              <a:lnSpc>
                <a:spcPct val="100000"/>
              </a:lnSpc>
              <a:spcBef>
                <a:spcPts val="0"/>
              </a:spcBef>
              <a:spcAft>
                <a:spcPts val="0"/>
              </a:spcAft>
              <a:buSzPts val="2000"/>
              <a:buChar char="•"/>
            </a:pPr>
            <a:r>
              <a:rPr lang="en-US" dirty="0"/>
              <a:t>Will the company be web-based, brick and mortar, etc.?</a:t>
            </a:r>
            <a:endParaRPr dirty="0"/>
          </a:p>
        </p:txBody>
      </p:sp>
      <p:sp>
        <p:nvSpPr>
          <p:cNvPr id="168" name="Google Shape;168;g226a456b53d_1_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Sharing Company Ideas</a:t>
            </a:r>
            <a:endParaRPr dirty="0"/>
          </a:p>
        </p:txBody>
      </p:sp>
      <p:pic>
        <p:nvPicPr>
          <p:cNvPr id="169" name="Google Shape;169;g226a456b53d_1_10"/>
          <p:cNvPicPr preferRelativeResize="0"/>
          <p:nvPr/>
        </p:nvPicPr>
        <p:blipFill rotWithShape="1">
          <a:blip r:embed="rId3">
            <a:alphaModFix/>
          </a:blip>
          <a:srcRect/>
          <a:stretch/>
        </p:blipFill>
        <p:spPr>
          <a:xfrm flipH="1">
            <a:off x="6809751" y="400050"/>
            <a:ext cx="1877049" cy="21433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Clr>
                <a:schemeClr val="accent4"/>
              </a:buClr>
              <a:buSzPts val="2600"/>
              <a:buFont typeface="Arial"/>
              <a:buChar char="•"/>
            </a:pPr>
            <a:r>
              <a:rPr lang="en-US" b="1" dirty="0">
                <a:solidFill>
                  <a:schemeClr val="accent4"/>
                </a:solidFill>
              </a:rPr>
              <a:t>T</a:t>
            </a:r>
            <a:r>
              <a:rPr lang="en-US" dirty="0"/>
              <a:t>: </a:t>
            </a:r>
            <a:r>
              <a:rPr lang="en-US" b="1" dirty="0"/>
              <a:t>Tell</a:t>
            </a:r>
            <a:r>
              <a:rPr lang="en-US" dirty="0"/>
              <a:t> what you like about their idea.</a:t>
            </a:r>
            <a:endParaRPr dirty="0"/>
          </a:p>
          <a:p>
            <a:pPr marL="457200" lvl="0" indent="-393700" algn="l" rtl="0">
              <a:lnSpc>
                <a:spcPct val="100000"/>
              </a:lnSpc>
              <a:spcBef>
                <a:spcPts val="520"/>
              </a:spcBef>
              <a:spcAft>
                <a:spcPts val="0"/>
              </a:spcAft>
              <a:buClr>
                <a:schemeClr val="accent4"/>
              </a:buClr>
              <a:buSzPts val="2600"/>
              <a:buFont typeface="Arial"/>
              <a:buChar char="•"/>
            </a:pPr>
            <a:r>
              <a:rPr lang="en-US" b="1" dirty="0">
                <a:solidFill>
                  <a:schemeClr val="accent4"/>
                </a:solidFill>
              </a:rPr>
              <a:t>A</a:t>
            </a:r>
            <a:r>
              <a:rPr lang="en-US" dirty="0"/>
              <a:t>: </a:t>
            </a:r>
            <a:r>
              <a:rPr lang="en-US" b="1" dirty="0"/>
              <a:t>Ask</a:t>
            </a:r>
            <a:r>
              <a:rPr lang="en-US" dirty="0"/>
              <a:t> a question about their idea.</a:t>
            </a:r>
            <a:endParaRPr dirty="0"/>
          </a:p>
          <a:p>
            <a:pPr marL="457200" lvl="0" indent="-393700" algn="l" rtl="0">
              <a:lnSpc>
                <a:spcPct val="100000"/>
              </a:lnSpc>
              <a:spcBef>
                <a:spcPts val="520"/>
              </a:spcBef>
              <a:spcAft>
                <a:spcPts val="0"/>
              </a:spcAft>
              <a:buClr>
                <a:schemeClr val="accent4"/>
              </a:buClr>
              <a:buSzPts val="2600"/>
              <a:buFont typeface="Arial"/>
              <a:buChar char="•"/>
            </a:pPr>
            <a:r>
              <a:rPr lang="en-US" b="1" dirty="0">
                <a:solidFill>
                  <a:schemeClr val="accent4"/>
                </a:solidFill>
              </a:rPr>
              <a:t>G</a:t>
            </a:r>
            <a:r>
              <a:rPr lang="en-US" dirty="0"/>
              <a:t>: </a:t>
            </a:r>
            <a:r>
              <a:rPr lang="en-US" b="1" dirty="0"/>
              <a:t>Give</a:t>
            </a:r>
            <a:r>
              <a:rPr lang="en-US" dirty="0"/>
              <a:t> one suggestion about their idea.</a:t>
            </a:r>
            <a:endParaRPr dirty="0"/>
          </a:p>
        </p:txBody>
      </p:sp>
      <p:sp>
        <p:nvSpPr>
          <p:cNvPr id="175" name="Google Shape;175;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Collaboration Time</a:t>
            </a:r>
            <a:endParaRPr/>
          </a:p>
        </p:txBody>
      </p:sp>
      <p:pic>
        <p:nvPicPr>
          <p:cNvPr id="176" name="Google Shape;176;p11" descr="Cartoon characters with text overlay&#10;&#10;Description automatically generated"/>
          <p:cNvPicPr preferRelativeResize="0"/>
          <p:nvPr/>
        </p:nvPicPr>
        <p:blipFill rotWithShape="1">
          <a:blip r:embed="rId3">
            <a:alphaModFix/>
          </a:blip>
          <a:srcRect/>
          <a:stretch/>
        </p:blipFill>
        <p:spPr>
          <a:xfrm>
            <a:off x="6512149" y="262393"/>
            <a:ext cx="2378617" cy="2915147"/>
          </a:xfrm>
          <a:prstGeom prst="rect">
            <a:avLst/>
          </a:prstGeom>
          <a:noFill/>
          <a:ln>
            <a:noFill/>
          </a:ln>
          <a:effectLst>
            <a:outerShdw blurRad="50800" dist="38100" dir="5400000" algn="t"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2"/>
          <p:cNvSpPr txBox="1">
            <a:spLocks noGrp="1"/>
          </p:cNvSpPr>
          <p:nvPr>
            <p:ph type="body" idx="1"/>
          </p:nvPr>
        </p:nvSpPr>
        <p:spPr>
          <a:xfrm>
            <a:off x="457200" y="1309350"/>
            <a:ext cx="85233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240"/>
              </a:spcBef>
              <a:spcAft>
                <a:spcPts val="0"/>
              </a:spcAft>
              <a:buSzPts val="2600"/>
              <a:buChar char="•"/>
            </a:pPr>
            <a:r>
              <a:rPr lang="en-US" dirty="0"/>
              <a:t>In your group, discuss the feedback you</a:t>
            </a:r>
            <a:br>
              <a:rPr lang="en-US" dirty="0"/>
            </a:br>
            <a:r>
              <a:rPr lang="en-US" dirty="0"/>
              <a:t>received.</a:t>
            </a:r>
            <a:endParaRPr dirty="0"/>
          </a:p>
          <a:p>
            <a:pPr marL="914400" lvl="1" indent="-393700" algn="l" rtl="0">
              <a:lnSpc>
                <a:spcPct val="100000"/>
              </a:lnSpc>
              <a:spcBef>
                <a:spcPts val="240"/>
              </a:spcBef>
              <a:spcAft>
                <a:spcPts val="0"/>
              </a:spcAft>
              <a:buSzPts val="2600"/>
              <a:buChar char="•"/>
            </a:pPr>
            <a:r>
              <a:rPr lang="en-US" dirty="0"/>
              <a:t>What changes do you want to make?</a:t>
            </a:r>
            <a:endParaRPr dirty="0"/>
          </a:p>
          <a:p>
            <a:pPr marL="914400" lvl="1" indent="-393700" algn="l" rtl="0">
              <a:lnSpc>
                <a:spcPct val="100000"/>
              </a:lnSpc>
              <a:spcBef>
                <a:spcPts val="240"/>
              </a:spcBef>
              <a:spcAft>
                <a:spcPts val="0"/>
              </a:spcAft>
              <a:buSzPts val="2600"/>
              <a:buChar char="•"/>
            </a:pPr>
            <a:r>
              <a:rPr lang="en-US" dirty="0"/>
              <a:t>What do you still need to figure out?</a:t>
            </a:r>
            <a:endParaRPr dirty="0"/>
          </a:p>
          <a:p>
            <a:pPr marL="914400" lvl="1" indent="-393700" algn="l" rtl="0">
              <a:lnSpc>
                <a:spcPct val="100000"/>
              </a:lnSpc>
              <a:spcBef>
                <a:spcPts val="240"/>
              </a:spcBef>
              <a:spcAft>
                <a:spcPts val="0"/>
              </a:spcAft>
              <a:buSzPts val="2600"/>
              <a:buChar char="•"/>
            </a:pPr>
            <a:r>
              <a:rPr lang="en-US" dirty="0"/>
              <a:t>What are you going to keep (and not change)?</a:t>
            </a:r>
            <a:endParaRPr dirty="0"/>
          </a:p>
          <a:p>
            <a:pPr marL="457200" lvl="0" indent="-393700" algn="l" rtl="0">
              <a:lnSpc>
                <a:spcPct val="100000"/>
              </a:lnSpc>
              <a:spcBef>
                <a:spcPts val="240"/>
              </a:spcBef>
              <a:spcAft>
                <a:spcPts val="0"/>
              </a:spcAft>
              <a:buSzPts val="2600"/>
              <a:buChar char="•"/>
            </a:pPr>
            <a:r>
              <a:rPr lang="en-US" dirty="0"/>
              <a:t>Work towards a final decision. You will develop your business around this product or service for the remainder of this project. </a:t>
            </a:r>
            <a:r>
              <a:rPr lang="en-US" b="1" i="1" dirty="0"/>
              <a:t>Choose wisely.</a:t>
            </a:r>
            <a:endParaRPr b="1" i="1" dirty="0"/>
          </a:p>
        </p:txBody>
      </p:sp>
      <p:sp>
        <p:nvSpPr>
          <p:cNvPr id="182" name="Google Shape;182;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Company Revisions</a:t>
            </a:r>
            <a:endParaRPr dirty="0"/>
          </a:p>
        </p:txBody>
      </p:sp>
      <p:pic>
        <p:nvPicPr>
          <p:cNvPr id="183" name="Google Shape;183;p12"/>
          <p:cNvPicPr preferRelativeResize="0"/>
          <p:nvPr/>
        </p:nvPicPr>
        <p:blipFill rotWithShape="1">
          <a:blip r:embed="rId3">
            <a:alphaModFix/>
          </a:blip>
          <a:srcRect/>
          <a:stretch/>
        </p:blipFill>
        <p:spPr>
          <a:xfrm flipH="1">
            <a:off x="6809751" y="400050"/>
            <a:ext cx="1877049" cy="21433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4f0ce045ab_0_0"/>
          <p:cNvSpPr txBox="1">
            <a:spLocks noGrp="1"/>
          </p:cNvSpPr>
          <p:nvPr>
            <p:ph type="body" idx="1"/>
          </p:nvPr>
        </p:nvSpPr>
        <p:spPr>
          <a:xfrm>
            <a:off x="457200" y="1309350"/>
            <a:ext cx="8137200" cy="3434100"/>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240"/>
              </a:spcBef>
              <a:spcAft>
                <a:spcPts val="0"/>
              </a:spcAft>
              <a:buSzPts val="2600"/>
              <a:buNone/>
            </a:pPr>
            <a:r>
              <a:rPr lang="en-US" i="1" dirty="0"/>
              <a:t>A document setting out a business’s future objectives and strategies for achieving them</a:t>
            </a:r>
            <a:endParaRPr i="1" dirty="0"/>
          </a:p>
          <a:p>
            <a:pPr marL="457200" lvl="0" indent="-393700" algn="l" rtl="0">
              <a:lnSpc>
                <a:spcPct val="100000"/>
              </a:lnSpc>
              <a:spcBef>
                <a:spcPts val="240"/>
              </a:spcBef>
              <a:spcAft>
                <a:spcPts val="0"/>
              </a:spcAft>
              <a:buSzPts val="2600"/>
              <a:buChar char="•"/>
            </a:pPr>
            <a:r>
              <a:rPr lang="en-US" dirty="0"/>
              <a:t>A business plan is a roadmap that outlines the goals, strategies, and financial projections of a business.</a:t>
            </a:r>
            <a:endParaRPr dirty="0"/>
          </a:p>
          <a:p>
            <a:pPr marL="457200" lvl="0" indent="-393700" algn="l" rtl="0">
              <a:lnSpc>
                <a:spcPct val="100000"/>
              </a:lnSpc>
              <a:spcBef>
                <a:spcPts val="0"/>
              </a:spcBef>
              <a:spcAft>
                <a:spcPts val="0"/>
              </a:spcAft>
              <a:buSzPts val="2600"/>
              <a:buChar char="•"/>
            </a:pPr>
            <a:r>
              <a:rPr lang="en-US" dirty="0"/>
              <a:t>Business plans help individuals clarify their vision, identify potential challenges, and make informed decisions.</a:t>
            </a:r>
            <a:endParaRPr dirty="0"/>
          </a:p>
        </p:txBody>
      </p:sp>
      <p:sp>
        <p:nvSpPr>
          <p:cNvPr id="189" name="Google Shape;189;g24f0ce045ab_0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Business Plan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101600" lvl="0" indent="0" algn="l" rtl="0">
              <a:lnSpc>
                <a:spcPct val="100000"/>
              </a:lnSpc>
              <a:spcBef>
                <a:spcPts val="0"/>
              </a:spcBef>
              <a:spcAft>
                <a:spcPts val="0"/>
              </a:spcAft>
              <a:buSzPts val="2000"/>
              <a:buNone/>
            </a:pPr>
            <a:r>
              <a:rPr lang="en-US" dirty="0"/>
              <a:t>Some of the amazing features:</a:t>
            </a:r>
            <a:endParaRPr dirty="0"/>
          </a:p>
          <a:p>
            <a:pPr marL="457200" lvl="0" indent="-355600" algn="l" rtl="0">
              <a:lnSpc>
                <a:spcPct val="100000"/>
              </a:lnSpc>
              <a:spcBef>
                <a:spcPts val="0"/>
              </a:spcBef>
              <a:spcAft>
                <a:spcPts val="0"/>
              </a:spcAft>
              <a:buSzPts val="2000"/>
              <a:buChar char="•"/>
            </a:pPr>
            <a:r>
              <a:rPr lang="en-US" dirty="0"/>
              <a:t>Built-in blender &amp; LED-lit lid</a:t>
            </a:r>
            <a:endParaRPr dirty="0"/>
          </a:p>
          <a:p>
            <a:pPr marL="457200" lvl="0" indent="-355600" algn="l" rtl="0">
              <a:lnSpc>
                <a:spcPct val="100000"/>
              </a:lnSpc>
              <a:spcBef>
                <a:spcPts val="0"/>
              </a:spcBef>
              <a:spcAft>
                <a:spcPts val="0"/>
              </a:spcAft>
              <a:buSzPts val="2000"/>
              <a:buChar char="•"/>
            </a:pPr>
            <a:r>
              <a:rPr lang="en-US" dirty="0"/>
              <a:t>Removable Bluetooth speaker</a:t>
            </a:r>
            <a:endParaRPr dirty="0"/>
          </a:p>
          <a:p>
            <a:pPr marL="457200" lvl="0" indent="-355600" algn="l" rtl="0">
              <a:lnSpc>
                <a:spcPct val="100000"/>
              </a:lnSpc>
              <a:spcBef>
                <a:spcPts val="0"/>
              </a:spcBef>
              <a:spcAft>
                <a:spcPts val="0"/>
              </a:spcAft>
              <a:buSzPts val="2000"/>
              <a:buChar char="•"/>
            </a:pPr>
            <a:r>
              <a:rPr lang="en-US" dirty="0"/>
              <a:t>Waterproof USB charger</a:t>
            </a:r>
            <a:endParaRPr dirty="0"/>
          </a:p>
          <a:p>
            <a:pPr marL="457200" lvl="0" indent="-355600" algn="l" rtl="0">
              <a:lnSpc>
                <a:spcPct val="100000"/>
              </a:lnSpc>
              <a:spcBef>
                <a:spcPts val="0"/>
              </a:spcBef>
              <a:spcAft>
                <a:spcPts val="0"/>
              </a:spcAft>
              <a:buSzPts val="2000"/>
              <a:buChar char="•"/>
            </a:pPr>
            <a:r>
              <a:rPr lang="en-US" dirty="0"/>
              <a:t>Tie-down bungee to stack</a:t>
            </a:r>
            <a:endParaRPr dirty="0"/>
          </a:p>
          <a:p>
            <a:pPr marL="457200" lvl="0" indent="-355600" algn="l" rtl="0">
              <a:lnSpc>
                <a:spcPct val="100000"/>
              </a:lnSpc>
              <a:spcBef>
                <a:spcPts val="0"/>
              </a:spcBef>
              <a:spcAft>
                <a:spcPts val="0"/>
              </a:spcAft>
              <a:buSzPts val="2000"/>
              <a:buChar char="•"/>
            </a:pPr>
            <a:r>
              <a:rPr lang="en-US" dirty="0"/>
              <a:t>Built-in organization and storage</a:t>
            </a:r>
            <a:endParaRPr dirty="0"/>
          </a:p>
          <a:p>
            <a:pPr marL="457200" lvl="0" indent="-355600" algn="l" rtl="0">
              <a:lnSpc>
                <a:spcPct val="100000"/>
              </a:lnSpc>
              <a:spcBef>
                <a:spcPts val="0"/>
              </a:spcBef>
              <a:spcAft>
                <a:spcPts val="0"/>
              </a:spcAft>
              <a:buSzPts val="2000"/>
              <a:buChar char="•"/>
            </a:pPr>
            <a:r>
              <a:rPr lang="en-US" dirty="0"/>
              <a:t>Wide wheels</a:t>
            </a:r>
            <a:endParaRPr dirty="0"/>
          </a:p>
          <a:p>
            <a:pPr marL="101600" lvl="0" indent="0" algn="ctr" rtl="0">
              <a:lnSpc>
                <a:spcPct val="100000"/>
              </a:lnSpc>
              <a:spcBef>
                <a:spcPts val="0"/>
              </a:spcBef>
              <a:spcAft>
                <a:spcPts val="0"/>
              </a:spcAft>
              <a:buSzPts val="2000"/>
              <a:buNone/>
            </a:pPr>
            <a:r>
              <a:rPr lang="en-US" b="1" i="1" dirty="0"/>
              <a:t>What would you pay for it?</a:t>
            </a:r>
            <a:endParaRPr dirty="0"/>
          </a:p>
        </p:txBody>
      </p:sp>
      <p:sp>
        <p:nvSpPr>
          <p:cNvPr id="195" name="Google Shape;195;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Failed Businesses: </a:t>
            </a:r>
            <a:r>
              <a:rPr lang="en-US" b="1" i="1" dirty="0"/>
              <a:t>The Coolest Cooler</a:t>
            </a:r>
            <a:endParaRPr b="1" i="1" dirty="0"/>
          </a:p>
        </p:txBody>
      </p:sp>
      <p:pic>
        <p:nvPicPr>
          <p:cNvPr id="196" name="Google Shape;196;p13"/>
          <p:cNvPicPr preferRelativeResize="0"/>
          <p:nvPr/>
        </p:nvPicPr>
        <p:blipFill rotWithShape="1">
          <a:blip r:embed="rId3">
            <a:alphaModFix/>
          </a:blip>
          <a:srcRect/>
          <a:stretch/>
        </p:blipFill>
        <p:spPr>
          <a:xfrm>
            <a:off x="6010401" y="1164497"/>
            <a:ext cx="2676399" cy="16727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00"/>
        <p:cNvGrpSpPr/>
        <p:nvPr/>
      </p:nvGrpSpPr>
      <p:grpSpPr>
        <a:xfrm>
          <a:off x="0" y="0"/>
          <a:ext cx="0" cy="0"/>
          <a:chOff x="0" y="0"/>
          <a:chExt cx="0" cy="0"/>
        </a:xfrm>
      </p:grpSpPr>
      <p:sp>
        <p:nvSpPr>
          <p:cNvPr id="201" name="Google Shape;201;p14"/>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0"/>
              </a:spcBef>
              <a:spcAft>
                <a:spcPts val="0"/>
              </a:spcAft>
              <a:buSzPts val="2000"/>
              <a:buChar char="•"/>
            </a:pPr>
            <a:r>
              <a:rPr lang="en-US" dirty="0"/>
              <a:t>The selling price was $200</a:t>
            </a:r>
            <a:br>
              <a:rPr lang="en-US" dirty="0"/>
            </a:br>
            <a:r>
              <a:rPr lang="en-US" dirty="0"/>
              <a:t>(including shipping).</a:t>
            </a:r>
            <a:endParaRPr dirty="0"/>
          </a:p>
          <a:p>
            <a:pPr marL="457200" lvl="0" indent="-355600" algn="l" rtl="0">
              <a:lnSpc>
                <a:spcPct val="100000"/>
              </a:lnSpc>
              <a:spcBef>
                <a:spcPts val="0"/>
              </a:spcBef>
              <a:spcAft>
                <a:spcPts val="0"/>
              </a:spcAft>
              <a:buSzPts val="2000"/>
              <a:buChar char="•"/>
            </a:pPr>
            <a:r>
              <a:rPr lang="en-US" dirty="0"/>
              <a:t>Just over $13 million raised through</a:t>
            </a:r>
            <a:br>
              <a:rPr lang="en-US" dirty="0"/>
            </a:br>
            <a:r>
              <a:rPr lang="en-US" dirty="0"/>
              <a:t>Kickstarter BEFORE they calculated</a:t>
            </a:r>
            <a:br>
              <a:rPr lang="en-US" dirty="0"/>
            </a:br>
            <a:r>
              <a:rPr lang="en-US" dirty="0"/>
              <a:t>the expenses of the company.</a:t>
            </a:r>
            <a:endParaRPr dirty="0"/>
          </a:p>
          <a:p>
            <a:pPr marL="457200" lvl="0" indent="-355600" algn="l" rtl="0">
              <a:lnSpc>
                <a:spcPct val="100000"/>
              </a:lnSpc>
              <a:spcBef>
                <a:spcPts val="0"/>
              </a:spcBef>
              <a:spcAft>
                <a:spcPts val="0"/>
              </a:spcAft>
              <a:buSzPts val="2000"/>
              <a:buChar char="•"/>
            </a:pPr>
            <a:r>
              <a:rPr lang="en-US" dirty="0"/>
              <a:t>The amount they sold the cooler for was less than the amount it costs to make the cooler. Very few original purchasers ever got their product or their money back.</a:t>
            </a:r>
            <a:endParaRPr dirty="0"/>
          </a:p>
        </p:txBody>
      </p:sp>
      <p:sp>
        <p:nvSpPr>
          <p:cNvPr id="202" name="Google Shape;202;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Failed Businesses: </a:t>
            </a:r>
            <a:r>
              <a:rPr lang="en-US" b="1" i="1" dirty="0"/>
              <a:t>The Coolest Cooler</a:t>
            </a:r>
            <a:endParaRPr b="1" i="1" dirty="0"/>
          </a:p>
        </p:txBody>
      </p:sp>
      <p:pic>
        <p:nvPicPr>
          <p:cNvPr id="203" name="Google Shape;203;p14"/>
          <p:cNvPicPr preferRelativeResize="0"/>
          <p:nvPr/>
        </p:nvPicPr>
        <p:blipFill rotWithShape="1">
          <a:blip r:embed="rId3">
            <a:alphaModFix/>
          </a:blip>
          <a:srcRect/>
          <a:stretch/>
        </p:blipFill>
        <p:spPr>
          <a:xfrm>
            <a:off x="6010401" y="1164497"/>
            <a:ext cx="2676399" cy="16727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101600" lvl="0" indent="0" algn="l" rtl="0">
              <a:lnSpc>
                <a:spcPct val="100000"/>
              </a:lnSpc>
              <a:spcBef>
                <a:spcPts val="0"/>
              </a:spcBef>
              <a:spcAft>
                <a:spcPts val="0"/>
              </a:spcAft>
              <a:buSzPts val="2000"/>
              <a:buNone/>
            </a:pPr>
            <a:r>
              <a:rPr lang="en-US" dirty="0"/>
              <a:t>Some of the amazing features:</a:t>
            </a:r>
            <a:endParaRPr dirty="0"/>
          </a:p>
          <a:p>
            <a:pPr marL="457200" lvl="0" indent="-355600" algn="l" rtl="0">
              <a:lnSpc>
                <a:spcPct val="100000"/>
              </a:lnSpc>
              <a:spcBef>
                <a:spcPts val="0"/>
              </a:spcBef>
              <a:spcAft>
                <a:spcPts val="0"/>
              </a:spcAft>
              <a:buSzPts val="2000"/>
              <a:buChar char="•"/>
            </a:pPr>
            <a:r>
              <a:rPr lang="en-US" dirty="0"/>
              <a:t>For a monthly fee, you could go see</a:t>
            </a:r>
            <a:br>
              <a:rPr lang="en-US" dirty="0"/>
            </a:br>
            <a:r>
              <a:rPr lang="en-US" dirty="0"/>
              <a:t>one movie per day.</a:t>
            </a:r>
            <a:endParaRPr dirty="0"/>
          </a:p>
          <a:p>
            <a:pPr marL="457200" lvl="0" indent="-355600" algn="l" rtl="0">
              <a:lnSpc>
                <a:spcPct val="100000"/>
              </a:lnSpc>
              <a:spcBef>
                <a:spcPts val="0"/>
              </a:spcBef>
              <a:spcAft>
                <a:spcPts val="0"/>
              </a:spcAft>
              <a:buSzPts val="2000"/>
              <a:buChar char="•"/>
            </a:pPr>
            <a:r>
              <a:rPr lang="en-US" dirty="0"/>
              <a:t>You pick the theater and show time</a:t>
            </a:r>
            <a:br>
              <a:rPr lang="en-US" dirty="0"/>
            </a:br>
            <a:r>
              <a:rPr lang="en-US" dirty="0"/>
              <a:t>from the available options in the app.</a:t>
            </a:r>
            <a:endParaRPr dirty="0"/>
          </a:p>
          <a:p>
            <a:pPr marL="457200" lvl="0" indent="-228600" algn="l" rtl="0">
              <a:lnSpc>
                <a:spcPct val="100000"/>
              </a:lnSpc>
              <a:spcBef>
                <a:spcPts val="0"/>
              </a:spcBef>
              <a:spcAft>
                <a:spcPts val="0"/>
              </a:spcAft>
              <a:buSzPts val="2000"/>
              <a:buNone/>
            </a:pPr>
            <a:endParaRPr dirty="0"/>
          </a:p>
          <a:p>
            <a:pPr marL="101600" lvl="0" indent="0" algn="ctr" rtl="0">
              <a:lnSpc>
                <a:spcPct val="100000"/>
              </a:lnSpc>
              <a:spcBef>
                <a:spcPts val="0"/>
              </a:spcBef>
              <a:spcAft>
                <a:spcPts val="0"/>
              </a:spcAft>
              <a:buSzPts val="2000"/>
              <a:buNone/>
            </a:pPr>
            <a:r>
              <a:rPr lang="en-US" b="1" i="1" dirty="0"/>
              <a:t>What would you pay for it?</a:t>
            </a:r>
            <a:endParaRPr dirty="0"/>
          </a:p>
        </p:txBody>
      </p:sp>
      <p:sp>
        <p:nvSpPr>
          <p:cNvPr id="209" name="Google Shape;20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Failed Businesses: </a:t>
            </a:r>
            <a:r>
              <a:rPr lang="en-US" b="1" i="1" dirty="0"/>
              <a:t>MoviePass</a:t>
            </a:r>
            <a:endParaRPr b="1" i="1" dirty="0"/>
          </a:p>
        </p:txBody>
      </p:sp>
      <p:pic>
        <p:nvPicPr>
          <p:cNvPr id="210" name="Google Shape;210;p15"/>
          <p:cNvPicPr preferRelativeResize="0"/>
          <p:nvPr/>
        </p:nvPicPr>
        <p:blipFill rotWithShape="1">
          <a:blip r:embed="rId3">
            <a:alphaModFix/>
          </a:blip>
          <a:srcRect/>
          <a:stretch/>
        </p:blipFill>
        <p:spPr>
          <a:xfrm>
            <a:off x="6353626" y="1164497"/>
            <a:ext cx="2333174" cy="1749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Watch Out for Sharks!</a:t>
            </a:r>
            <a:endParaRPr dirty="0"/>
          </a:p>
        </p:txBody>
      </p:sp>
      <p:sp>
        <p:nvSpPr>
          <p:cNvPr id="87" name="Google Shape;87;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8" lvl="0" indent="0" algn="l" rtl="0">
              <a:lnSpc>
                <a:spcPct val="100000"/>
              </a:lnSpc>
              <a:spcBef>
                <a:spcPts val="0"/>
              </a:spcBef>
              <a:spcAft>
                <a:spcPts val="0"/>
              </a:spcAft>
              <a:buSzPts val="2600"/>
              <a:buNone/>
            </a:pPr>
            <a:r>
              <a:rPr lang="en-US" dirty="0"/>
              <a:t>Draft a Business Plan Using Shark Tank</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0"/>
              </a:spcBef>
              <a:spcAft>
                <a:spcPts val="0"/>
              </a:spcAft>
              <a:buSzPts val="2000"/>
              <a:buChar char="•"/>
            </a:pPr>
            <a:r>
              <a:rPr lang="en-US" dirty="0"/>
              <a:t>It started as a $5 monthly subscription.</a:t>
            </a:r>
            <a:endParaRPr dirty="0"/>
          </a:p>
          <a:p>
            <a:pPr marL="457200" lvl="0" indent="-355600" algn="l" rtl="0">
              <a:lnSpc>
                <a:spcPct val="100000"/>
              </a:lnSpc>
              <a:spcBef>
                <a:spcPts val="0"/>
              </a:spcBef>
              <a:spcAft>
                <a:spcPts val="0"/>
              </a:spcAft>
              <a:buSzPts val="2000"/>
              <a:buChar char="•"/>
            </a:pPr>
            <a:r>
              <a:rPr lang="en-US" dirty="0"/>
              <a:t>Students were the primary subscribers.</a:t>
            </a:r>
            <a:endParaRPr dirty="0"/>
          </a:p>
          <a:p>
            <a:pPr marL="457200" lvl="0" indent="-355600" algn="l" rtl="0">
              <a:lnSpc>
                <a:spcPct val="100000"/>
              </a:lnSpc>
              <a:spcBef>
                <a:spcPts val="0"/>
              </a:spcBef>
              <a:spcAft>
                <a:spcPts val="0"/>
              </a:spcAft>
              <a:buSzPts val="2000"/>
              <a:buChar char="•"/>
            </a:pPr>
            <a:r>
              <a:rPr lang="en-US" dirty="0"/>
              <a:t>They had to pay the theater for every</a:t>
            </a:r>
            <a:br>
              <a:rPr lang="en-US" dirty="0"/>
            </a:br>
            <a:r>
              <a:rPr lang="en-US" dirty="0"/>
              <a:t>movie, and the monthly fee was less</a:t>
            </a:r>
            <a:br>
              <a:rPr lang="en-US" dirty="0"/>
            </a:br>
            <a:r>
              <a:rPr lang="en-US" dirty="0"/>
              <a:t>than what they had to pay. So, they were losing money.</a:t>
            </a:r>
            <a:endParaRPr dirty="0"/>
          </a:p>
          <a:p>
            <a:pPr marL="457200" lvl="0" indent="-355600" algn="l" rtl="0">
              <a:lnSpc>
                <a:spcPct val="100000"/>
              </a:lnSpc>
              <a:spcBef>
                <a:spcPts val="0"/>
              </a:spcBef>
              <a:spcAft>
                <a:spcPts val="0"/>
              </a:spcAft>
              <a:buSzPts val="2000"/>
              <a:buChar char="•"/>
            </a:pPr>
            <a:r>
              <a:rPr lang="en-US" dirty="0"/>
              <a:t>Some theatres found success when they created their own version, changed pricing, and limited access.</a:t>
            </a:r>
            <a:endParaRPr dirty="0"/>
          </a:p>
        </p:txBody>
      </p:sp>
      <p:sp>
        <p:nvSpPr>
          <p:cNvPr id="216" name="Google Shape;216;p1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Failed Businesses: </a:t>
            </a:r>
            <a:r>
              <a:rPr lang="en-US" b="1" i="1" dirty="0"/>
              <a:t>MoviePass</a:t>
            </a:r>
            <a:endParaRPr b="1" i="1" dirty="0"/>
          </a:p>
        </p:txBody>
      </p:sp>
      <p:pic>
        <p:nvPicPr>
          <p:cNvPr id="217" name="Google Shape;217;p16"/>
          <p:cNvPicPr preferRelativeResize="0"/>
          <p:nvPr/>
        </p:nvPicPr>
        <p:blipFill rotWithShape="1">
          <a:blip r:embed="rId3">
            <a:alphaModFix/>
          </a:blip>
          <a:srcRect/>
          <a:stretch/>
        </p:blipFill>
        <p:spPr>
          <a:xfrm>
            <a:off x="6353626" y="1164497"/>
            <a:ext cx="2333174" cy="1749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7"/>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lnSpcReduction="10000"/>
          </a:bodyPr>
          <a:lstStyle/>
          <a:p>
            <a:pPr marL="101600" lvl="0" indent="0" algn="l" rtl="0">
              <a:lnSpc>
                <a:spcPct val="100000"/>
              </a:lnSpc>
              <a:spcBef>
                <a:spcPts val="0"/>
              </a:spcBef>
              <a:spcAft>
                <a:spcPts val="0"/>
              </a:spcAft>
              <a:buSzPts val="2000"/>
              <a:buNone/>
            </a:pPr>
            <a:r>
              <a:rPr lang="en-US" dirty="0"/>
              <a:t>Some of the amazing features:</a:t>
            </a:r>
            <a:endParaRPr dirty="0"/>
          </a:p>
          <a:p>
            <a:pPr marL="457200" lvl="0" indent="-355600" algn="l" rtl="0">
              <a:lnSpc>
                <a:spcPct val="100000"/>
              </a:lnSpc>
              <a:spcBef>
                <a:spcPts val="0"/>
              </a:spcBef>
              <a:spcAft>
                <a:spcPts val="0"/>
              </a:spcAft>
              <a:buSzPts val="2000"/>
              <a:buChar char="•"/>
            </a:pPr>
            <a:r>
              <a:rPr lang="en-US" dirty="0"/>
              <a:t>Change the angle your waste passes</a:t>
            </a:r>
            <a:br>
              <a:rPr lang="en-US" dirty="0"/>
            </a:br>
            <a:r>
              <a:rPr lang="en-US" dirty="0"/>
              <a:t>as it exits your person</a:t>
            </a:r>
            <a:endParaRPr dirty="0"/>
          </a:p>
          <a:p>
            <a:pPr marL="457200" lvl="0" indent="-355600" algn="l" rtl="0">
              <a:lnSpc>
                <a:spcPct val="100000"/>
              </a:lnSpc>
              <a:spcBef>
                <a:spcPts val="0"/>
              </a:spcBef>
              <a:spcAft>
                <a:spcPts val="0"/>
              </a:spcAft>
              <a:buSzPts val="2000"/>
              <a:buChar char="•"/>
            </a:pPr>
            <a:r>
              <a:rPr lang="en-US" dirty="0"/>
              <a:t>Comfortably get your feet 7” off</a:t>
            </a:r>
            <a:br>
              <a:rPr lang="en-US" dirty="0"/>
            </a:br>
            <a:r>
              <a:rPr lang="en-US" dirty="0"/>
              <a:t>of the floor</a:t>
            </a:r>
            <a:endParaRPr dirty="0"/>
          </a:p>
          <a:p>
            <a:pPr marL="457200" lvl="0" indent="-355600" algn="l" rtl="0">
              <a:lnSpc>
                <a:spcPct val="100000"/>
              </a:lnSpc>
              <a:spcBef>
                <a:spcPts val="0"/>
              </a:spcBef>
              <a:spcAft>
                <a:spcPts val="0"/>
              </a:spcAft>
              <a:buSzPts val="2000"/>
              <a:buChar char="•"/>
            </a:pPr>
            <a:r>
              <a:rPr lang="en-US" dirty="0"/>
              <a:t>350-pound weight capacity</a:t>
            </a:r>
            <a:endParaRPr dirty="0"/>
          </a:p>
          <a:p>
            <a:pPr marL="457200" lvl="0" indent="-355600" algn="l" rtl="0">
              <a:lnSpc>
                <a:spcPct val="100000"/>
              </a:lnSpc>
              <a:spcBef>
                <a:spcPts val="0"/>
              </a:spcBef>
              <a:spcAft>
                <a:spcPts val="0"/>
              </a:spcAft>
              <a:buSzPts val="2000"/>
              <a:buChar char="•"/>
            </a:pPr>
            <a:r>
              <a:rPr lang="en-US" dirty="0"/>
              <a:t>Anti-slip surface for both your feet</a:t>
            </a:r>
            <a:br>
              <a:rPr lang="en-US" dirty="0"/>
            </a:br>
            <a:r>
              <a:rPr lang="en-US" dirty="0"/>
              <a:t>and the floor</a:t>
            </a:r>
            <a:endParaRPr dirty="0"/>
          </a:p>
          <a:p>
            <a:pPr marL="101600" lvl="0" indent="0" algn="ctr" rtl="0">
              <a:lnSpc>
                <a:spcPct val="100000"/>
              </a:lnSpc>
              <a:spcBef>
                <a:spcPts val="0"/>
              </a:spcBef>
              <a:spcAft>
                <a:spcPts val="0"/>
              </a:spcAft>
              <a:buSzPts val="2000"/>
              <a:buNone/>
            </a:pPr>
            <a:r>
              <a:rPr lang="en-US" b="1" i="1" dirty="0"/>
              <a:t>What would you pay for it?</a:t>
            </a:r>
            <a:endParaRPr dirty="0"/>
          </a:p>
        </p:txBody>
      </p:sp>
      <p:sp>
        <p:nvSpPr>
          <p:cNvPr id="223" name="Google Shape;223;p1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Successful Businesses: </a:t>
            </a:r>
            <a:r>
              <a:rPr lang="en-US" b="1" i="1" dirty="0"/>
              <a:t>Squatty Potty</a:t>
            </a:r>
            <a:endParaRPr dirty="0"/>
          </a:p>
        </p:txBody>
      </p:sp>
      <p:pic>
        <p:nvPicPr>
          <p:cNvPr id="224" name="Google Shape;224;p17"/>
          <p:cNvPicPr preferRelativeResize="0"/>
          <p:nvPr/>
        </p:nvPicPr>
        <p:blipFill rotWithShape="1">
          <a:blip r:embed="rId3">
            <a:alphaModFix/>
          </a:blip>
          <a:srcRect/>
          <a:stretch/>
        </p:blipFill>
        <p:spPr>
          <a:xfrm>
            <a:off x="6454575" y="1164497"/>
            <a:ext cx="2232225" cy="2232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457200" lvl="0" indent="-346075" algn="l" rtl="0">
              <a:lnSpc>
                <a:spcPct val="100000"/>
              </a:lnSpc>
              <a:spcBef>
                <a:spcPts val="0"/>
              </a:spcBef>
              <a:spcAft>
                <a:spcPts val="0"/>
              </a:spcAft>
              <a:buSzPts val="2000"/>
              <a:buChar char="•"/>
            </a:pPr>
            <a:r>
              <a:rPr lang="en-US" dirty="0"/>
              <a:t>The selling price is $25.</a:t>
            </a:r>
            <a:endParaRPr dirty="0"/>
          </a:p>
          <a:p>
            <a:pPr marL="457200" lvl="0" indent="-346075" algn="l" rtl="0">
              <a:lnSpc>
                <a:spcPct val="100000"/>
              </a:lnSpc>
              <a:spcBef>
                <a:spcPts val="0"/>
              </a:spcBef>
              <a:spcAft>
                <a:spcPts val="0"/>
              </a:spcAft>
              <a:buSzPts val="2000"/>
              <a:buChar char="•"/>
            </a:pPr>
            <a:r>
              <a:rPr lang="en-US" dirty="0"/>
              <a:t>The company leveraged social media</a:t>
            </a:r>
            <a:br>
              <a:rPr lang="en-US" dirty="0"/>
            </a:br>
            <a:r>
              <a:rPr lang="en-US" dirty="0"/>
              <a:t>to create a viral video in 2015, which</a:t>
            </a:r>
            <a:br>
              <a:rPr lang="en-US" dirty="0"/>
            </a:br>
            <a:r>
              <a:rPr lang="en-US" dirty="0"/>
              <a:t>brought in $20 million in revenue.</a:t>
            </a:r>
            <a:endParaRPr dirty="0"/>
          </a:p>
          <a:p>
            <a:pPr marL="457200" lvl="0" indent="-346075" algn="l" rtl="0">
              <a:lnSpc>
                <a:spcPct val="100000"/>
              </a:lnSpc>
              <a:spcBef>
                <a:spcPts val="0"/>
              </a:spcBef>
              <a:spcAft>
                <a:spcPts val="0"/>
              </a:spcAft>
              <a:buSzPts val="2000"/>
              <a:buChar char="•"/>
            </a:pPr>
            <a:r>
              <a:rPr lang="en-US" dirty="0"/>
              <a:t>Advertising on medical talk shows</a:t>
            </a:r>
            <a:br>
              <a:rPr lang="en-US" dirty="0"/>
            </a:br>
            <a:r>
              <a:rPr lang="en-US" dirty="0"/>
              <a:t>raised another $174 million in revenue.</a:t>
            </a:r>
            <a:endParaRPr dirty="0"/>
          </a:p>
          <a:p>
            <a:pPr marL="457200" lvl="0" indent="-346075" algn="l" rtl="0">
              <a:lnSpc>
                <a:spcPct val="100000"/>
              </a:lnSpc>
              <a:spcBef>
                <a:spcPts val="0"/>
              </a:spcBef>
              <a:spcAft>
                <a:spcPts val="0"/>
              </a:spcAft>
              <a:buSzPts val="2000"/>
              <a:buChar char="•"/>
            </a:pPr>
            <a:r>
              <a:rPr lang="en-US" dirty="0"/>
              <a:t>Because of its simple, plastic design, the cost to make this product was low making it easy to make profit.</a:t>
            </a:r>
            <a:endParaRPr dirty="0"/>
          </a:p>
        </p:txBody>
      </p:sp>
      <p:sp>
        <p:nvSpPr>
          <p:cNvPr id="230" name="Google Shape;230;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Successful Businesses: </a:t>
            </a:r>
            <a:r>
              <a:rPr lang="en-US" b="1" i="1"/>
              <a:t>Squatty Potty</a:t>
            </a:r>
            <a:endParaRPr/>
          </a:p>
        </p:txBody>
      </p:sp>
      <p:pic>
        <p:nvPicPr>
          <p:cNvPr id="231" name="Google Shape;231;p18"/>
          <p:cNvPicPr preferRelativeResize="0"/>
          <p:nvPr/>
        </p:nvPicPr>
        <p:blipFill rotWithShape="1">
          <a:blip r:embed="rId3">
            <a:alphaModFix/>
          </a:blip>
          <a:srcRect/>
          <a:stretch/>
        </p:blipFill>
        <p:spPr>
          <a:xfrm>
            <a:off x="6454575" y="1164497"/>
            <a:ext cx="2232225" cy="2232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9"/>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101600" lvl="0" indent="0" algn="l" rtl="0">
              <a:lnSpc>
                <a:spcPct val="100000"/>
              </a:lnSpc>
              <a:spcBef>
                <a:spcPts val="0"/>
              </a:spcBef>
              <a:spcAft>
                <a:spcPts val="0"/>
              </a:spcAft>
              <a:buSzPts val="2000"/>
              <a:buNone/>
            </a:pPr>
            <a:r>
              <a:rPr lang="en-US" dirty="0"/>
              <a:t>Some of the amazing features:</a:t>
            </a:r>
            <a:endParaRPr dirty="0"/>
          </a:p>
          <a:p>
            <a:pPr marL="457200" lvl="0" indent="-355600" algn="l" rtl="0">
              <a:lnSpc>
                <a:spcPct val="100000"/>
              </a:lnSpc>
              <a:spcBef>
                <a:spcPts val="0"/>
              </a:spcBef>
              <a:spcAft>
                <a:spcPts val="0"/>
              </a:spcAft>
              <a:buSzPts val="2000"/>
              <a:buChar char="•"/>
            </a:pPr>
            <a:r>
              <a:rPr lang="en-US" dirty="0"/>
              <a:t>Effortless curls: dry and curl your</a:t>
            </a:r>
            <a:br>
              <a:rPr lang="en-US" dirty="0"/>
            </a:br>
            <a:r>
              <a:rPr lang="en-US" dirty="0"/>
              <a:t>hair at the same time!</a:t>
            </a:r>
            <a:endParaRPr dirty="0"/>
          </a:p>
          <a:p>
            <a:pPr marL="457200" lvl="0" indent="-355600" algn="l" rtl="0">
              <a:lnSpc>
                <a:spcPct val="100000"/>
              </a:lnSpc>
              <a:spcBef>
                <a:spcPts val="0"/>
              </a:spcBef>
              <a:spcAft>
                <a:spcPts val="0"/>
              </a:spcAft>
              <a:buSzPts val="2000"/>
              <a:buChar char="•"/>
            </a:pPr>
            <a:r>
              <a:rPr lang="en-US" dirty="0"/>
              <a:t>Comfortable to wear while you sleep!</a:t>
            </a:r>
            <a:endParaRPr dirty="0"/>
          </a:p>
          <a:p>
            <a:pPr marL="457200" lvl="0" indent="-355600" algn="l" rtl="0">
              <a:lnSpc>
                <a:spcPct val="100000"/>
              </a:lnSpc>
              <a:spcBef>
                <a:spcPts val="0"/>
              </a:spcBef>
              <a:spcAft>
                <a:spcPts val="0"/>
              </a:spcAft>
              <a:buSzPts val="2000"/>
              <a:buChar char="•"/>
            </a:pPr>
            <a:r>
              <a:rPr lang="en-US" dirty="0"/>
              <a:t>Made of soft memory foam</a:t>
            </a:r>
            <a:endParaRPr dirty="0"/>
          </a:p>
          <a:p>
            <a:pPr marL="457200" lvl="0" indent="-228600" algn="l" rtl="0">
              <a:lnSpc>
                <a:spcPct val="100000"/>
              </a:lnSpc>
              <a:spcBef>
                <a:spcPts val="0"/>
              </a:spcBef>
              <a:spcAft>
                <a:spcPts val="0"/>
              </a:spcAft>
              <a:buSzPts val="2000"/>
              <a:buNone/>
            </a:pPr>
            <a:endParaRPr dirty="0"/>
          </a:p>
          <a:p>
            <a:pPr marL="101600" lvl="0" indent="0" algn="ctr" rtl="0">
              <a:lnSpc>
                <a:spcPct val="100000"/>
              </a:lnSpc>
              <a:spcBef>
                <a:spcPts val="0"/>
              </a:spcBef>
              <a:spcAft>
                <a:spcPts val="0"/>
              </a:spcAft>
              <a:buSzPts val="2000"/>
              <a:buNone/>
            </a:pPr>
            <a:r>
              <a:rPr lang="en-US" b="1" i="1" dirty="0"/>
              <a:t>What would you pay for it?</a:t>
            </a:r>
            <a:endParaRPr dirty="0"/>
          </a:p>
        </p:txBody>
      </p:sp>
      <p:sp>
        <p:nvSpPr>
          <p:cNvPr id="237" name="Google Shape;237;p1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Successful Businesses: </a:t>
            </a:r>
            <a:r>
              <a:rPr lang="en-US" b="1" i="1" dirty="0"/>
              <a:t>Sleep Styler</a:t>
            </a:r>
            <a:endParaRPr dirty="0"/>
          </a:p>
        </p:txBody>
      </p:sp>
      <p:pic>
        <p:nvPicPr>
          <p:cNvPr id="238" name="Google Shape;238;p19"/>
          <p:cNvPicPr preferRelativeResize="0"/>
          <p:nvPr/>
        </p:nvPicPr>
        <p:blipFill rotWithShape="1">
          <a:blip r:embed="rId3">
            <a:alphaModFix/>
          </a:blip>
          <a:srcRect/>
          <a:stretch/>
        </p:blipFill>
        <p:spPr>
          <a:xfrm>
            <a:off x="6351750" y="1164497"/>
            <a:ext cx="2335050" cy="2335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0"/>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0"/>
              </a:spcBef>
              <a:spcAft>
                <a:spcPts val="0"/>
              </a:spcAft>
              <a:buSzPts val="2000"/>
              <a:buChar char="•"/>
            </a:pPr>
            <a:r>
              <a:rPr lang="en-US" dirty="0"/>
              <a:t>The selling price is $55.</a:t>
            </a:r>
            <a:endParaRPr dirty="0"/>
          </a:p>
          <a:p>
            <a:pPr marL="457200" lvl="0" indent="-355600" algn="l" rtl="0">
              <a:lnSpc>
                <a:spcPct val="100000"/>
              </a:lnSpc>
              <a:spcBef>
                <a:spcPts val="0"/>
              </a:spcBef>
              <a:spcAft>
                <a:spcPts val="0"/>
              </a:spcAft>
              <a:buSzPts val="2000"/>
              <a:buChar char="•"/>
            </a:pPr>
            <a:r>
              <a:rPr lang="en-US" dirty="0"/>
              <a:t>They leveraged social media and</a:t>
            </a:r>
            <a:br>
              <a:rPr lang="en-US" dirty="0"/>
            </a:br>
            <a:r>
              <a:rPr lang="en-US" dirty="0"/>
              <a:t>influencers in the marketing</a:t>
            </a:r>
            <a:br>
              <a:rPr lang="en-US" dirty="0"/>
            </a:br>
            <a:r>
              <a:rPr lang="en-US" dirty="0"/>
              <a:t>of this product.</a:t>
            </a:r>
            <a:endParaRPr dirty="0"/>
          </a:p>
          <a:p>
            <a:pPr marL="457200" lvl="0" indent="-355600" algn="l" rtl="0">
              <a:lnSpc>
                <a:spcPct val="100000"/>
              </a:lnSpc>
              <a:spcBef>
                <a:spcPts val="0"/>
              </a:spcBef>
              <a:spcAft>
                <a:spcPts val="0"/>
              </a:spcAft>
              <a:buSzPts val="2000"/>
              <a:buChar char="•"/>
            </a:pPr>
            <a:r>
              <a:rPr lang="en-US" dirty="0"/>
              <a:t>The original product brought in</a:t>
            </a:r>
            <a:br>
              <a:rPr lang="en-US" dirty="0"/>
            </a:br>
            <a:r>
              <a:rPr lang="en-US" dirty="0"/>
              <a:t>$100 million in revenue.</a:t>
            </a:r>
            <a:endParaRPr dirty="0"/>
          </a:p>
          <a:p>
            <a:pPr marL="457200" lvl="0" indent="-355600" algn="l" rtl="0">
              <a:lnSpc>
                <a:spcPct val="100000"/>
              </a:lnSpc>
              <a:spcBef>
                <a:spcPts val="0"/>
              </a:spcBef>
              <a:spcAft>
                <a:spcPts val="0"/>
              </a:spcAft>
              <a:buSzPts val="2000"/>
              <a:buChar char="•"/>
            </a:pPr>
            <a:r>
              <a:rPr lang="en-US" dirty="0"/>
              <a:t>The product was so popular, other companies began producing their own version of the curlers.</a:t>
            </a:r>
            <a:endParaRPr dirty="0"/>
          </a:p>
        </p:txBody>
      </p:sp>
      <p:sp>
        <p:nvSpPr>
          <p:cNvPr id="244" name="Google Shape;244;p2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Successful Businesses: </a:t>
            </a:r>
            <a:r>
              <a:rPr lang="en-US" b="1" i="1" dirty="0"/>
              <a:t>Sleep Styler</a:t>
            </a:r>
            <a:endParaRPr dirty="0"/>
          </a:p>
        </p:txBody>
      </p:sp>
      <p:pic>
        <p:nvPicPr>
          <p:cNvPr id="245" name="Google Shape;245;p20"/>
          <p:cNvPicPr preferRelativeResize="0"/>
          <p:nvPr/>
        </p:nvPicPr>
        <p:blipFill rotWithShape="1">
          <a:blip r:embed="rId3">
            <a:alphaModFix/>
          </a:blip>
          <a:srcRect/>
          <a:stretch/>
        </p:blipFill>
        <p:spPr>
          <a:xfrm>
            <a:off x="6351750" y="1164497"/>
            <a:ext cx="2335050" cy="2335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1"/>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240"/>
              </a:spcBef>
              <a:spcAft>
                <a:spcPts val="0"/>
              </a:spcAft>
              <a:buSzPts val="2600"/>
              <a:buChar char="•"/>
            </a:pPr>
            <a:r>
              <a:rPr lang="en-US" dirty="0"/>
              <a:t>Think about what might have caused these businesses to succeed or fail.</a:t>
            </a:r>
            <a:endParaRPr dirty="0"/>
          </a:p>
          <a:p>
            <a:pPr marL="457200" lvl="0" indent="-393700" algn="l" rtl="0">
              <a:lnSpc>
                <a:spcPct val="100000"/>
              </a:lnSpc>
              <a:spcBef>
                <a:spcPts val="240"/>
              </a:spcBef>
              <a:spcAft>
                <a:spcPts val="0"/>
              </a:spcAft>
              <a:buSzPts val="2600"/>
              <a:buChar char="•"/>
            </a:pPr>
            <a:r>
              <a:rPr lang="en-US" dirty="0"/>
              <a:t>Work in your group to start your Business Plan Outline.</a:t>
            </a:r>
            <a:endParaRPr dirty="0"/>
          </a:p>
          <a:p>
            <a:pPr marL="914400" lvl="1" indent="-393700" algn="l" rtl="0">
              <a:lnSpc>
                <a:spcPct val="100000"/>
              </a:lnSpc>
              <a:spcBef>
                <a:spcPts val="240"/>
              </a:spcBef>
              <a:spcAft>
                <a:spcPts val="0"/>
              </a:spcAft>
              <a:buSzPts val="2600"/>
              <a:buChar char="•"/>
            </a:pPr>
            <a:r>
              <a:rPr lang="en-US" dirty="0"/>
              <a:t>Use the search engines to find information about what is already on the market. </a:t>
            </a:r>
            <a:endParaRPr dirty="0"/>
          </a:p>
          <a:p>
            <a:pPr marL="914400" lvl="1" indent="-393700" algn="l" rtl="0">
              <a:lnSpc>
                <a:spcPct val="100000"/>
              </a:lnSpc>
              <a:spcBef>
                <a:spcPts val="240"/>
              </a:spcBef>
              <a:spcAft>
                <a:spcPts val="0"/>
              </a:spcAft>
              <a:buSzPts val="2600"/>
              <a:buChar char="•"/>
            </a:pPr>
            <a:r>
              <a:rPr lang="en-US" dirty="0"/>
              <a:t>Find facts online as needed to complete the handout.</a:t>
            </a:r>
            <a:endParaRPr dirty="0"/>
          </a:p>
          <a:p>
            <a:pPr marL="914400" lvl="1" indent="-393700" algn="l" rtl="0">
              <a:lnSpc>
                <a:spcPct val="100000"/>
              </a:lnSpc>
              <a:spcBef>
                <a:spcPts val="240"/>
              </a:spcBef>
              <a:spcAft>
                <a:spcPts val="0"/>
              </a:spcAft>
              <a:buSzPts val="2600"/>
              <a:buChar char="•"/>
            </a:pPr>
            <a:r>
              <a:rPr lang="en-US" dirty="0"/>
              <a:t>Select at least one marketing strategy. Circle your selection.</a:t>
            </a:r>
            <a:endParaRPr dirty="0"/>
          </a:p>
          <a:p>
            <a:pPr marL="914400" lvl="1" indent="-393700" algn="l" rtl="0">
              <a:lnSpc>
                <a:spcPct val="100000"/>
              </a:lnSpc>
              <a:spcBef>
                <a:spcPts val="240"/>
              </a:spcBef>
              <a:spcAft>
                <a:spcPts val="0"/>
              </a:spcAft>
              <a:buSzPts val="2600"/>
              <a:buChar char="•"/>
            </a:pPr>
            <a:r>
              <a:rPr lang="en-US" dirty="0"/>
              <a:t>Select one property type: online only, brick-and-mortar,</a:t>
            </a:r>
            <a:br>
              <a:rPr lang="en-US" dirty="0"/>
            </a:br>
            <a:r>
              <a:rPr lang="en-US" dirty="0"/>
              <a:t>mobile, or other. Circle your selection.</a:t>
            </a:r>
            <a:endParaRPr dirty="0">
              <a:highlight>
                <a:srgbClr val="FFFF00"/>
              </a:highlight>
            </a:endParaRPr>
          </a:p>
        </p:txBody>
      </p:sp>
      <p:sp>
        <p:nvSpPr>
          <p:cNvPr id="251" name="Google Shape;251;p2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Business Plan Outline</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5e152df6a8_0_3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Business Description</a:t>
            </a:r>
            <a:endParaRPr dirty="0"/>
          </a:p>
          <a:p>
            <a:pPr marL="457200" lvl="0" indent="-393700" algn="l" rtl="0">
              <a:lnSpc>
                <a:spcPct val="100000"/>
              </a:lnSpc>
              <a:spcBef>
                <a:spcPts val="0"/>
              </a:spcBef>
              <a:spcAft>
                <a:spcPts val="0"/>
              </a:spcAft>
              <a:buSzPts val="2600"/>
              <a:buChar char="•"/>
            </a:pPr>
            <a:r>
              <a:rPr lang="en-US" dirty="0"/>
              <a:t>Product/Service Description</a:t>
            </a:r>
            <a:endParaRPr dirty="0"/>
          </a:p>
          <a:p>
            <a:pPr marL="457200" lvl="0" indent="-393700" algn="l" rtl="0">
              <a:lnSpc>
                <a:spcPct val="100000"/>
              </a:lnSpc>
              <a:spcBef>
                <a:spcPts val="0"/>
              </a:spcBef>
              <a:spcAft>
                <a:spcPts val="0"/>
              </a:spcAft>
              <a:buSzPts val="2600"/>
              <a:buChar char="•"/>
            </a:pPr>
            <a:r>
              <a:rPr lang="en-US" dirty="0"/>
              <a:t>Market Analysis</a:t>
            </a:r>
            <a:endParaRPr dirty="0"/>
          </a:p>
          <a:p>
            <a:pPr marL="457200" lvl="0" indent="-393700" algn="l" rtl="0">
              <a:lnSpc>
                <a:spcPct val="100000"/>
              </a:lnSpc>
              <a:spcBef>
                <a:spcPts val="0"/>
              </a:spcBef>
              <a:spcAft>
                <a:spcPts val="0"/>
              </a:spcAft>
              <a:buSzPts val="2600"/>
              <a:buChar char="•"/>
            </a:pPr>
            <a:r>
              <a:rPr lang="en-US" dirty="0"/>
              <a:t>Marketing Strategy</a:t>
            </a:r>
            <a:endParaRPr dirty="0"/>
          </a:p>
          <a:p>
            <a:pPr marL="457200" lvl="0" indent="-393700" algn="l" rtl="0">
              <a:lnSpc>
                <a:spcPct val="100000"/>
              </a:lnSpc>
              <a:spcBef>
                <a:spcPts val="0"/>
              </a:spcBef>
              <a:spcAft>
                <a:spcPts val="0"/>
              </a:spcAft>
              <a:buSzPts val="2600"/>
              <a:buChar char="•"/>
            </a:pPr>
            <a:r>
              <a:rPr lang="en-US" dirty="0"/>
              <a:t>Operations Plan</a:t>
            </a:r>
            <a:endParaRPr dirty="0"/>
          </a:p>
          <a:p>
            <a:pPr marL="457200" lvl="0" indent="-393700" algn="l" rtl="0">
              <a:lnSpc>
                <a:spcPct val="100000"/>
              </a:lnSpc>
              <a:spcBef>
                <a:spcPts val="0"/>
              </a:spcBef>
              <a:spcAft>
                <a:spcPts val="0"/>
              </a:spcAft>
              <a:buSzPts val="2600"/>
              <a:buChar char="•"/>
            </a:pPr>
            <a:r>
              <a:rPr lang="en-US" dirty="0"/>
              <a:t>Financial Plan</a:t>
            </a:r>
            <a:endParaRPr dirty="0"/>
          </a:p>
        </p:txBody>
      </p:sp>
      <p:sp>
        <p:nvSpPr>
          <p:cNvPr id="257" name="Google Shape;257;g25e152df6a8_0_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Essential Components of a Business Plan</a:t>
            </a:r>
            <a:endParaRPr dirty="0"/>
          </a:p>
        </p:txBody>
      </p:sp>
      <p:pic>
        <p:nvPicPr>
          <p:cNvPr id="258" name="Google Shape;258;g25e152df6a8_0_30"/>
          <p:cNvPicPr preferRelativeResize="0"/>
          <p:nvPr/>
        </p:nvPicPr>
        <p:blipFill rotWithShape="1">
          <a:blip r:embed="rId3">
            <a:alphaModFix/>
          </a:blip>
          <a:srcRect/>
          <a:stretch/>
        </p:blipFill>
        <p:spPr>
          <a:xfrm flipH="1">
            <a:off x="5735553" y="1634450"/>
            <a:ext cx="2139799" cy="2600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22"/>
          <p:cNvPicPr preferRelativeResize="0"/>
          <p:nvPr/>
        </p:nvPicPr>
        <p:blipFill rotWithShape="1">
          <a:blip r:embed="rId3">
            <a:alphaModFix/>
          </a:blip>
          <a:srcRect/>
          <a:stretch/>
        </p:blipFill>
        <p:spPr>
          <a:xfrm>
            <a:off x="457200" y="1161639"/>
            <a:ext cx="2402399" cy="2743200"/>
          </a:xfrm>
          <a:prstGeom prst="rect">
            <a:avLst/>
          </a:prstGeom>
          <a:noFill/>
          <a:ln>
            <a:noFill/>
          </a:ln>
        </p:spPr>
      </p:pic>
      <p:sp>
        <p:nvSpPr>
          <p:cNvPr id="264" name="Google Shape;264;p22"/>
          <p:cNvSpPr txBox="1">
            <a:spLocks noGrp="1"/>
          </p:cNvSpPr>
          <p:nvPr>
            <p:ph type="body" idx="1"/>
          </p:nvPr>
        </p:nvSpPr>
        <p:spPr>
          <a:xfrm>
            <a:off x="3158048" y="1309352"/>
            <a:ext cx="5528752"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What is your company name?</a:t>
            </a:r>
            <a:endParaRPr dirty="0"/>
          </a:p>
          <a:p>
            <a:pPr marL="457200" lvl="0" indent="-393700" algn="l" rtl="0">
              <a:lnSpc>
                <a:spcPct val="100000"/>
              </a:lnSpc>
              <a:spcBef>
                <a:spcPts val="0"/>
              </a:spcBef>
              <a:spcAft>
                <a:spcPts val="0"/>
              </a:spcAft>
              <a:buSzPts val="2600"/>
              <a:buChar char="•"/>
            </a:pPr>
            <a:r>
              <a:rPr lang="en-US" dirty="0"/>
              <a:t>Where will your business be located?</a:t>
            </a:r>
            <a:endParaRPr dirty="0"/>
          </a:p>
          <a:p>
            <a:pPr marL="457200" lvl="0" indent="-393700" algn="l" rtl="0">
              <a:lnSpc>
                <a:spcPct val="100000"/>
              </a:lnSpc>
              <a:spcBef>
                <a:spcPts val="0"/>
              </a:spcBef>
              <a:spcAft>
                <a:spcPts val="0"/>
              </a:spcAft>
              <a:buSzPts val="2600"/>
              <a:buChar char="•"/>
            </a:pPr>
            <a:r>
              <a:rPr lang="en-US" dirty="0"/>
              <a:t>How many employees are you going to have?</a:t>
            </a:r>
            <a:endParaRPr dirty="0"/>
          </a:p>
          <a:p>
            <a:pPr marL="457200" lvl="0" indent="-393700" algn="l" rtl="0">
              <a:lnSpc>
                <a:spcPct val="100000"/>
              </a:lnSpc>
              <a:spcBef>
                <a:spcPts val="0"/>
              </a:spcBef>
              <a:spcAft>
                <a:spcPts val="0"/>
              </a:spcAft>
              <a:buSzPts val="2600"/>
              <a:buChar char="•"/>
            </a:pPr>
            <a:r>
              <a:rPr lang="en-US" dirty="0"/>
              <a:t>What problem are you trying to solve?</a:t>
            </a:r>
            <a:endParaRPr dirty="0"/>
          </a:p>
        </p:txBody>
      </p:sp>
      <p:sp>
        <p:nvSpPr>
          <p:cNvPr id="265" name="Google Shape;265;p2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Business Description</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3"/>
          <p:cNvPicPr preferRelativeResize="0"/>
          <p:nvPr/>
        </p:nvPicPr>
        <p:blipFill rotWithShape="1">
          <a:blip r:embed="rId3">
            <a:alphaModFix/>
          </a:blip>
          <a:srcRect/>
          <a:stretch/>
        </p:blipFill>
        <p:spPr>
          <a:xfrm>
            <a:off x="457200" y="1161639"/>
            <a:ext cx="2402399" cy="2743200"/>
          </a:xfrm>
          <a:prstGeom prst="rect">
            <a:avLst/>
          </a:prstGeom>
          <a:noFill/>
          <a:ln>
            <a:noFill/>
          </a:ln>
        </p:spPr>
      </p:pic>
      <p:sp>
        <p:nvSpPr>
          <p:cNvPr id="271" name="Google Shape;271;p23"/>
          <p:cNvSpPr txBox="1">
            <a:spLocks noGrp="1"/>
          </p:cNvSpPr>
          <p:nvPr>
            <p:ph type="body" idx="1"/>
          </p:nvPr>
        </p:nvSpPr>
        <p:spPr>
          <a:xfrm>
            <a:off x="3158048" y="1309352"/>
            <a:ext cx="5528752"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What is the name of your product or service?</a:t>
            </a:r>
            <a:endParaRPr dirty="0"/>
          </a:p>
          <a:p>
            <a:pPr marL="457200" lvl="0" indent="-393700" algn="l" rtl="0">
              <a:lnSpc>
                <a:spcPct val="100000"/>
              </a:lnSpc>
              <a:spcBef>
                <a:spcPts val="0"/>
              </a:spcBef>
              <a:spcAft>
                <a:spcPts val="0"/>
              </a:spcAft>
              <a:buSzPts val="2600"/>
              <a:buChar char="•"/>
            </a:pPr>
            <a:r>
              <a:rPr lang="en-US" dirty="0"/>
              <a:t>How is your product or service different from your competitors?</a:t>
            </a:r>
            <a:endParaRPr dirty="0"/>
          </a:p>
          <a:p>
            <a:pPr marL="457200" lvl="0" indent="-393700" algn="l" rtl="0">
              <a:lnSpc>
                <a:spcPct val="100000"/>
              </a:lnSpc>
              <a:spcBef>
                <a:spcPts val="0"/>
              </a:spcBef>
              <a:spcAft>
                <a:spcPts val="0"/>
              </a:spcAft>
              <a:buSzPts val="2600"/>
              <a:buChar char="•"/>
            </a:pPr>
            <a:r>
              <a:rPr lang="en-US" dirty="0"/>
              <a:t>What is your </a:t>
            </a:r>
            <a:r>
              <a:rPr lang="en-US" b="1" dirty="0">
                <a:solidFill>
                  <a:schemeClr val="accent4"/>
                </a:solidFill>
              </a:rPr>
              <a:t>selling price</a:t>
            </a:r>
            <a:r>
              <a:rPr lang="en-US" dirty="0"/>
              <a:t>?</a:t>
            </a:r>
            <a:endParaRPr dirty="0"/>
          </a:p>
        </p:txBody>
      </p:sp>
      <p:sp>
        <p:nvSpPr>
          <p:cNvPr id="272" name="Google Shape;272;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Product/Service Description</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The </a:t>
            </a:r>
            <a:r>
              <a:rPr lang="en-US" b="1" dirty="0">
                <a:solidFill>
                  <a:schemeClr val="accent4"/>
                </a:solidFill>
              </a:rPr>
              <a:t>selling price</a:t>
            </a:r>
            <a:r>
              <a:rPr lang="en-US" dirty="0"/>
              <a:t> is the amount a customer will pay you for your product or service.</a:t>
            </a:r>
            <a:endParaRPr dirty="0"/>
          </a:p>
          <a:p>
            <a:pPr marL="457200" lvl="0" indent="-393700" algn="l" rtl="0">
              <a:lnSpc>
                <a:spcPct val="100000"/>
              </a:lnSpc>
              <a:spcBef>
                <a:spcPts val="0"/>
              </a:spcBef>
              <a:spcAft>
                <a:spcPts val="0"/>
              </a:spcAft>
              <a:buSzPts val="2600"/>
              <a:buChar char="•"/>
            </a:pPr>
            <a:r>
              <a:rPr lang="en-US" dirty="0"/>
              <a:t>The </a:t>
            </a:r>
            <a:r>
              <a:rPr lang="en-US" b="1" dirty="0">
                <a:solidFill>
                  <a:schemeClr val="accent4"/>
                </a:solidFill>
              </a:rPr>
              <a:t>markup</a:t>
            </a:r>
            <a:r>
              <a:rPr lang="en-US" dirty="0"/>
              <a:t> of a product is the difference between the selling price and the cost of making the product.</a:t>
            </a:r>
            <a:endParaRPr dirty="0"/>
          </a:p>
          <a:p>
            <a:pPr marL="914400" lvl="1" indent="-393700" algn="l" rtl="0">
              <a:lnSpc>
                <a:spcPct val="100000"/>
              </a:lnSpc>
              <a:spcBef>
                <a:spcPts val="0"/>
              </a:spcBef>
              <a:spcAft>
                <a:spcPts val="0"/>
              </a:spcAft>
              <a:buSzPts val="2600"/>
              <a:buChar char="•"/>
            </a:pPr>
            <a:r>
              <a:rPr lang="en-US" dirty="0"/>
              <a:t>For example, if you spend $5 on the supplies to create 1 delicious sandwich, and you sell the 1 sandwich for $8, then the markup is $3.</a:t>
            </a:r>
            <a:endParaRPr dirty="0"/>
          </a:p>
        </p:txBody>
      </p:sp>
      <p:sp>
        <p:nvSpPr>
          <p:cNvPr id="278" name="Google Shape;278;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Selling Price and Markup</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93" name="Google Shape;93;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dirty="0"/>
              <a:t>What is necessary to develop a business plan?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We can create mathematical models to represent relationships between variables.</a:t>
            </a:r>
            <a:endParaRPr dirty="0"/>
          </a:p>
          <a:p>
            <a:pPr marL="457200" lvl="0" indent="-393700" algn="l" rtl="0">
              <a:lnSpc>
                <a:spcPct val="100000"/>
              </a:lnSpc>
              <a:spcBef>
                <a:spcPts val="0"/>
              </a:spcBef>
              <a:spcAft>
                <a:spcPts val="0"/>
              </a:spcAft>
              <a:buSzPts val="2600"/>
              <a:buChar char="•"/>
            </a:pPr>
            <a:r>
              <a:rPr lang="en-US" b="1" dirty="0">
                <a:solidFill>
                  <a:schemeClr val="accent2"/>
                </a:solidFill>
              </a:rPr>
              <a:t>Verbal Model:</a:t>
            </a:r>
            <a:endParaRPr dirty="0"/>
          </a:p>
          <a:p>
            <a:pPr marL="457200" lvl="0" indent="-228600" algn="l" rtl="0">
              <a:lnSpc>
                <a:spcPct val="100000"/>
              </a:lnSpc>
              <a:spcBef>
                <a:spcPts val="0"/>
              </a:spcBef>
              <a:spcAft>
                <a:spcPts val="0"/>
              </a:spcAft>
              <a:buSzPts val="2600"/>
              <a:buNone/>
            </a:pPr>
            <a:endParaRPr dirty="0"/>
          </a:p>
          <a:p>
            <a:pPr marL="457200" lvl="0" indent="-228600" algn="l" rtl="0">
              <a:lnSpc>
                <a:spcPct val="100000"/>
              </a:lnSpc>
              <a:spcBef>
                <a:spcPts val="0"/>
              </a:spcBef>
              <a:spcAft>
                <a:spcPts val="0"/>
              </a:spcAft>
              <a:buSzPts val="2600"/>
              <a:buNone/>
            </a:pPr>
            <a:endParaRPr dirty="0"/>
          </a:p>
          <a:p>
            <a:pPr marL="457200" lvl="0" indent="-228600" algn="l" rtl="0">
              <a:lnSpc>
                <a:spcPct val="100000"/>
              </a:lnSpc>
              <a:spcBef>
                <a:spcPts val="0"/>
              </a:spcBef>
              <a:spcAft>
                <a:spcPts val="0"/>
              </a:spcAft>
              <a:buSzPts val="2600"/>
              <a:buNone/>
            </a:pPr>
            <a:endParaRPr dirty="0"/>
          </a:p>
          <a:p>
            <a:pPr marL="457200" lvl="0" indent="-393700" algn="l" rtl="0">
              <a:lnSpc>
                <a:spcPct val="100000"/>
              </a:lnSpc>
              <a:spcBef>
                <a:spcPts val="0"/>
              </a:spcBef>
              <a:spcAft>
                <a:spcPts val="0"/>
              </a:spcAft>
              <a:buSzPts val="2600"/>
              <a:buChar char="•"/>
            </a:pPr>
            <a:r>
              <a:rPr lang="en-US" b="1" dirty="0">
                <a:solidFill>
                  <a:schemeClr val="accent2"/>
                </a:solidFill>
              </a:rPr>
              <a:t>Algebraic Model:</a:t>
            </a:r>
            <a:endParaRPr dirty="0"/>
          </a:p>
          <a:p>
            <a:pPr marL="457200" lvl="0" indent="-393700" algn="l" rtl="0">
              <a:lnSpc>
                <a:spcPct val="100000"/>
              </a:lnSpc>
              <a:spcBef>
                <a:spcPts val="0"/>
              </a:spcBef>
              <a:spcAft>
                <a:spcPts val="0"/>
              </a:spcAft>
              <a:buSzPts val="2600"/>
              <a:buChar char="•"/>
            </a:pPr>
            <a:r>
              <a:rPr lang="en-US" dirty="0">
                <a:solidFill>
                  <a:schemeClr val="dk1"/>
                </a:solidFill>
              </a:rPr>
              <a:t>Solve or Evaluate:</a:t>
            </a:r>
            <a:endParaRPr dirty="0"/>
          </a:p>
          <a:p>
            <a:pPr marL="457200" lvl="0" indent="-228600" algn="l" rtl="0">
              <a:lnSpc>
                <a:spcPct val="100000"/>
              </a:lnSpc>
              <a:spcBef>
                <a:spcPts val="0"/>
              </a:spcBef>
              <a:spcAft>
                <a:spcPts val="0"/>
              </a:spcAft>
              <a:buSzPts val="2600"/>
              <a:buNone/>
            </a:pPr>
            <a:endParaRPr dirty="0"/>
          </a:p>
        </p:txBody>
      </p:sp>
      <p:sp>
        <p:nvSpPr>
          <p:cNvPr id="284" name="Google Shape;284;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Verbal Model to Algebraic Model</a:t>
            </a:r>
            <a:endParaRPr dirty="0"/>
          </a:p>
        </p:txBody>
      </p:sp>
      <p:pic>
        <p:nvPicPr>
          <p:cNvPr id="285" name="Google Shape;285;p25"/>
          <p:cNvPicPr preferRelativeResize="0"/>
          <p:nvPr/>
        </p:nvPicPr>
        <p:blipFill rotWithShape="1">
          <a:blip r:embed="rId3">
            <a:alphaModFix/>
          </a:blip>
          <a:srcRect/>
          <a:stretch/>
        </p:blipFill>
        <p:spPr>
          <a:xfrm>
            <a:off x="1428750" y="2571750"/>
            <a:ext cx="4660900" cy="952500"/>
          </a:xfrm>
          <a:prstGeom prst="rect">
            <a:avLst/>
          </a:prstGeom>
          <a:noFill/>
          <a:ln>
            <a:noFill/>
          </a:ln>
        </p:spPr>
      </p:pic>
      <p:pic>
        <p:nvPicPr>
          <p:cNvPr id="286" name="Google Shape;286;p25"/>
          <p:cNvPicPr preferRelativeResize="0"/>
          <p:nvPr/>
        </p:nvPicPr>
        <p:blipFill rotWithShape="1">
          <a:blip r:embed="rId4">
            <a:alphaModFix/>
          </a:blip>
          <a:srcRect/>
          <a:stretch/>
        </p:blipFill>
        <p:spPr>
          <a:xfrm>
            <a:off x="3463843" y="3828049"/>
            <a:ext cx="1193800" cy="215900"/>
          </a:xfrm>
          <a:prstGeom prst="rect">
            <a:avLst/>
          </a:prstGeom>
          <a:noFill/>
          <a:ln>
            <a:noFill/>
          </a:ln>
        </p:spPr>
      </p:pic>
      <p:pic>
        <p:nvPicPr>
          <p:cNvPr id="287" name="Google Shape;287;p25"/>
          <p:cNvPicPr preferRelativeResize="0"/>
          <p:nvPr/>
        </p:nvPicPr>
        <p:blipFill rotWithShape="1">
          <a:blip r:embed="rId5">
            <a:alphaModFix/>
          </a:blip>
          <a:srcRect/>
          <a:stretch/>
        </p:blipFill>
        <p:spPr>
          <a:xfrm>
            <a:off x="3482893" y="4112798"/>
            <a:ext cx="2349500" cy="469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8"/>
          <p:cNvSpPr txBox="1">
            <a:spLocks noGrp="1"/>
          </p:cNvSpPr>
          <p:nvPr>
            <p:ph type="body" idx="1"/>
          </p:nvPr>
        </p:nvSpPr>
        <p:spPr>
          <a:xfrm>
            <a:off x="3158048" y="1309352"/>
            <a:ext cx="5528752"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Do we have any competitors?</a:t>
            </a:r>
            <a:endParaRPr dirty="0"/>
          </a:p>
          <a:p>
            <a:pPr marL="457200" lvl="0" indent="-393700" algn="l" rtl="0">
              <a:lnSpc>
                <a:spcPct val="100000"/>
              </a:lnSpc>
              <a:spcBef>
                <a:spcPts val="0"/>
              </a:spcBef>
              <a:spcAft>
                <a:spcPts val="0"/>
              </a:spcAft>
              <a:buSzPts val="2600"/>
              <a:buChar char="•"/>
            </a:pPr>
            <a:r>
              <a:rPr lang="en-US" dirty="0"/>
              <a:t>What are the selling prices of our competitors or of those with similar products?</a:t>
            </a:r>
            <a:endParaRPr dirty="0"/>
          </a:p>
          <a:p>
            <a:pPr marL="457200" lvl="0" indent="-393700" algn="l" rtl="0">
              <a:lnSpc>
                <a:spcPct val="100000"/>
              </a:lnSpc>
              <a:spcBef>
                <a:spcPts val="0"/>
              </a:spcBef>
              <a:spcAft>
                <a:spcPts val="0"/>
              </a:spcAft>
              <a:buSzPts val="2600"/>
              <a:buChar char="•"/>
            </a:pPr>
            <a:r>
              <a:rPr lang="en-US" dirty="0"/>
              <a:t>What makes our product stand out from the competition?</a:t>
            </a:r>
            <a:endParaRPr dirty="0"/>
          </a:p>
        </p:txBody>
      </p:sp>
      <p:sp>
        <p:nvSpPr>
          <p:cNvPr id="293" name="Google Shape;293;p4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Market Analysis</a:t>
            </a:r>
            <a:endParaRPr dirty="0"/>
          </a:p>
        </p:txBody>
      </p:sp>
      <p:pic>
        <p:nvPicPr>
          <p:cNvPr id="294" name="Google Shape;294;p48"/>
          <p:cNvPicPr preferRelativeResize="0"/>
          <p:nvPr/>
        </p:nvPicPr>
        <p:blipFill rotWithShape="1">
          <a:blip r:embed="rId3">
            <a:alphaModFix/>
          </a:blip>
          <a:srcRect/>
          <a:stretch/>
        </p:blipFill>
        <p:spPr>
          <a:xfrm>
            <a:off x="457200" y="1161639"/>
            <a:ext cx="2257153" cy="2743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9"/>
          <p:cNvSpPr txBox="1">
            <a:spLocks noGrp="1"/>
          </p:cNvSpPr>
          <p:nvPr>
            <p:ph type="body" idx="1"/>
          </p:nvPr>
        </p:nvSpPr>
        <p:spPr>
          <a:xfrm>
            <a:off x="3158048" y="1309352"/>
            <a:ext cx="5528752"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Who is your </a:t>
            </a:r>
            <a:r>
              <a:rPr lang="en-US" b="1" dirty="0">
                <a:solidFill>
                  <a:schemeClr val="accent4"/>
                </a:solidFill>
              </a:rPr>
              <a:t>target audience</a:t>
            </a:r>
            <a:r>
              <a:rPr lang="en-US" dirty="0"/>
              <a:t>?</a:t>
            </a:r>
            <a:endParaRPr dirty="0"/>
          </a:p>
          <a:p>
            <a:pPr marL="914400" lvl="1" indent="-355600" algn="l" rtl="0">
              <a:lnSpc>
                <a:spcPct val="90000"/>
              </a:lnSpc>
              <a:spcBef>
                <a:spcPts val="400"/>
              </a:spcBef>
              <a:spcAft>
                <a:spcPts val="0"/>
              </a:spcAft>
              <a:buSzPts val="2000"/>
              <a:buChar char="•"/>
            </a:pPr>
            <a:r>
              <a:rPr lang="en-US" sz="1900" dirty="0">
                <a:solidFill>
                  <a:schemeClr val="dk1"/>
                </a:solidFill>
              </a:rPr>
              <a:t>A </a:t>
            </a:r>
            <a:r>
              <a:rPr lang="en-US" sz="1900" b="1" dirty="0">
                <a:solidFill>
                  <a:schemeClr val="accent4"/>
                </a:solidFill>
              </a:rPr>
              <a:t>target audience</a:t>
            </a:r>
            <a:r>
              <a:rPr lang="en-US" sz="1900" dirty="0">
                <a:solidFill>
                  <a:schemeClr val="dk1"/>
                </a:solidFill>
              </a:rPr>
              <a:t> is the group you anticipate buying your product/service.</a:t>
            </a:r>
            <a:endParaRPr dirty="0"/>
          </a:p>
          <a:p>
            <a:pPr marL="914400" lvl="1" indent="-355600" algn="l" rtl="0">
              <a:lnSpc>
                <a:spcPct val="90000"/>
              </a:lnSpc>
              <a:spcBef>
                <a:spcPts val="400"/>
              </a:spcBef>
              <a:spcAft>
                <a:spcPts val="0"/>
              </a:spcAft>
              <a:buSzPts val="2000"/>
              <a:buChar char="•"/>
            </a:pPr>
            <a:r>
              <a:rPr lang="en-US" sz="1900" dirty="0">
                <a:solidFill>
                  <a:schemeClr val="dk1"/>
                </a:solidFill>
              </a:rPr>
              <a:t>Examples: parents, OKC residents, etc.</a:t>
            </a:r>
            <a:endParaRPr dirty="0"/>
          </a:p>
          <a:p>
            <a:pPr marL="457200" lvl="0" indent="-393700" algn="l" rtl="0">
              <a:lnSpc>
                <a:spcPct val="100000"/>
              </a:lnSpc>
              <a:spcBef>
                <a:spcPts val="0"/>
              </a:spcBef>
              <a:spcAft>
                <a:spcPts val="0"/>
              </a:spcAft>
              <a:buSzPts val="2600"/>
              <a:buChar char="•"/>
            </a:pPr>
            <a:r>
              <a:rPr lang="en-US" dirty="0"/>
              <a:t>Who would be the </a:t>
            </a:r>
            <a:r>
              <a:rPr lang="en-US" b="1" dirty="0">
                <a:solidFill>
                  <a:schemeClr val="accent4"/>
                </a:solidFill>
              </a:rPr>
              <a:t>target audience</a:t>
            </a:r>
            <a:r>
              <a:rPr lang="en-US" dirty="0"/>
              <a:t> for the following products?</a:t>
            </a:r>
            <a:endParaRPr dirty="0"/>
          </a:p>
          <a:p>
            <a:pPr marL="914400" lvl="1" indent="-393700" algn="l" rtl="0">
              <a:lnSpc>
                <a:spcPct val="100000"/>
              </a:lnSpc>
              <a:spcBef>
                <a:spcPts val="0"/>
              </a:spcBef>
              <a:spcAft>
                <a:spcPts val="0"/>
              </a:spcAft>
              <a:buSzPts val="2600"/>
              <a:buChar char="•"/>
            </a:pPr>
            <a:r>
              <a:rPr lang="en-US" dirty="0"/>
              <a:t>A PC-Based Survival Game</a:t>
            </a:r>
            <a:endParaRPr dirty="0"/>
          </a:p>
          <a:p>
            <a:pPr marL="914400" lvl="1" indent="-393700" algn="l" rtl="0">
              <a:lnSpc>
                <a:spcPct val="100000"/>
              </a:lnSpc>
              <a:spcBef>
                <a:spcPts val="0"/>
              </a:spcBef>
              <a:spcAft>
                <a:spcPts val="0"/>
              </a:spcAft>
              <a:buSzPts val="2600"/>
              <a:buChar char="•"/>
            </a:pPr>
            <a:r>
              <a:rPr lang="en-US" dirty="0"/>
              <a:t>A Children’s Clothing Store</a:t>
            </a:r>
            <a:endParaRPr dirty="0"/>
          </a:p>
          <a:p>
            <a:pPr marL="914400" lvl="1" indent="-393700" algn="l" rtl="0">
              <a:lnSpc>
                <a:spcPct val="100000"/>
              </a:lnSpc>
              <a:spcBef>
                <a:spcPts val="0"/>
              </a:spcBef>
              <a:spcAft>
                <a:spcPts val="0"/>
              </a:spcAft>
              <a:buSzPts val="2600"/>
              <a:buChar char="•"/>
            </a:pPr>
            <a:r>
              <a:rPr lang="en-US" dirty="0"/>
              <a:t>An Athletic Shoe Company</a:t>
            </a:r>
            <a:endParaRPr dirty="0"/>
          </a:p>
        </p:txBody>
      </p:sp>
      <p:sp>
        <p:nvSpPr>
          <p:cNvPr id="300" name="Google Shape;300;p4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Marketing Strategy</a:t>
            </a:r>
            <a:endParaRPr dirty="0"/>
          </a:p>
        </p:txBody>
      </p:sp>
      <p:pic>
        <p:nvPicPr>
          <p:cNvPr id="301" name="Google Shape;301;p49"/>
          <p:cNvPicPr preferRelativeResize="0"/>
          <p:nvPr/>
        </p:nvPicPr>
        <p:blipFill rotWithShape="1">
          <a:blip r:embed="rId3">
            <a:alphaModFix/>
          </a:blip>
          <a:srcRect/>
          <a:stretch/>
        </p:blipFill>
        <p:spPr>
          <a:xfrm>
            <a:off x="457200" y="1161639"/>
            <a:ext cx="2257153" cy="2743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0"/>
          <p:cNvSpPr txBox="1">
            <a:spLocks noGrp="1"/>
          </p:cNvSpPr>
          <p:nvPr>
            <p:ph type="body" idx="1"/>
          </p:nvPr>
        </p:nvSpPr>
        <p:spPr>
          <a:xfrm>
            <a:off x="3158048" y="1309352"/>
            <a:ext cx="5528752"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How do you plan to promote or advertise your product or service?</a:t>
            </a:r>
            <a:endParaRPr dirty="0"/>
          </a:p>
          <a:p>
            <a:pPr marL="914400" lvl="1" indent="-393700" algn="l" rtl="0">
              <a:lnSpc>
                <a:spcPct val="100000"/>
              </a:lnSpc>
              <a:spcBef>
                <a:spcPts val="0"/>
              </a:spcBef>
              <a:spcAft>
                <a:spcPts val="0"/>
              </a:spcAft>
              <a:buSzPts val="2600"/>
              <a:buChar char="•"/>
            </a:pPr>
            <a:r>
              <a:rPr lang="en-US" dirty="0"/>
              <a:t>A PC-Based Survival Game</a:t>
            </a:r>
            <a:endParaRPr dirty="0"/>
          </a:p>
          <a:p>
            <a:pPr marL="914400" lvl="1" indent="-393700" algn="l" rtl="0">
              <a:lnSpc>
                <a:spcPct val="100000"/>
              </a:lnSpc>
              <a:spcBef>
                <a:spcPts val="0"/>
              </a:spcBef>
              <a:spcAft>
                <a:spcPts val="0"/>
              </a:spcAft>
              <a:buSzPts val="2600"/>
              <a:buChar char="•"/>
            </a:pPr>
            <a:r>
              <a:rPr lang="en-US" dirty="0"/>
              <a:t>A Children’s Clothing Store</a:t>
            </a:r>
            <a:endParaRPr dirty="0"/>
          </a:p>
          <a:p>
            <a:pPr marL="914400" lvl="1" indent="-393700" algn="l" rtl="0">
              <a:lnSpc>
                <a:spcPct val="100000"/>
              </a:lnSpc>
              <a:spcBef>
                <a:spcPts val="0"/>
              </a:spcBef>
              <a:spcAft>
                <a:spcPts val="0"/>
              </a:spcAft>
              <a:buSzPts val="2600"/>
              <a:buChar char="•"/>
            </a:pPr>
            <a:r>
              <a:rPr lang="en-US" dirty="0"/>
              <a:t>An Athletic Shoe Company</a:t>
            </a:r>
            <a:endParaRPr dirty="0"/>
          </a:p>
        </p:txBody>
      </p:sp>
      <p:sp>
        <p:nvSpPr>
          <p:cNvPr id="307" name="Google Shape;307;p5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Marketing Strategy</a:t>
            </a:r>
            <a:endParaRPr dirty="0"/>
          </a:p>
        </p:txBody>
      </p:sp>
      <p:pic>
        <p:nvPicPr>
          <p:cNvPr id="308" name="Google Shape;308;p50"/>
          <p:cNvPicPr preferRelativeResize="0"/>
          <p:nvPr/>
        </p:nvPicPr>
        <p:blipFill rotWithShape="1">
          <a:blip r:embed="rId3">
            <a:alphaModFix/>
          </a:blip>
          <a:srcRect/>
          <a:stretch/>
        </p:blipFill>
        <p:spPr>
          <a:xfrm>
            <a:off x="457200" y="1161639"/>
            <a:ext cx="2257153" cy="2743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1"/>
          <p:cNvSpPr txBox="1">
            <a:spLocks noGrp="1"/>
          </p:cNvSpPr>
          <p:nvPr>
            <p:ph type="body" idx="1"/>
          </p:nvPr>
        </p:nvSpPr>
        <p:spPr>
          <a:xfrm>
            <a:off x="3158048" y="1309352"/>
            <a:ext cx="5528752"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How do you plan to promote or advertise your product or service?</a:t>
            </a:r>
            <a:endParaRPr dirty="0"/>
          </a:p>
          <a:p>
            <a:pPr marL="914400" lvl="1" indent="-393700" algn="l" rtl="0">
              <a:lnSpc>
                <a:spcPct val="100000"/>
              </a:lnSpc>
              <a:spcBef>
                <a:spcPts val="0"/>
              </a:spcBef>
              <a:spcAft>
                <a:spcPts val="0"/>
              </a:spcAft>
              <a:buSzPts val="2600"/>
              <a:buChar char="•"/>
            </a:pPr>
            <a:r>
              <a:rPr lang="en-US" dirty="0"/>
              <a:t>A PC-Based Survival Game</a:t>
            </a:r>
            <a:endParaRPr dirty="0"/>
          </a:p>
          <a:p>
            <a:pPr marL="914400" lvl="1" indent="-393700" algn="l" rtl="0">
              <a:lnSpc>
                <a:spcPct val="100000"/>
              </a:lnSpc>
              <a:spcBef>
                <a:spcPts val="0"/>
              </a:spcBef>
              <a:spcAft>
                <a:spcPts val="0"/>
              </a:spcAft>
              <a:buSzPts val="2600"/>
              <a:buChar char="•"/>
            </a:pPr>
            <a:r>
              <a:rPr lang="en-US" dirty="0"/>
              <a:t>A Children’s Clothing Store</a:t>
            </a:r>
            <a:endParaRPr dirty="0"/>
          </a:p>
          <a:p>
            <a:pPr marL="914400" lvl="1" indent="-393700" algn="l" rtl="0">
              <a:lnSpc>
                <a:spcPct val="100000"/>
              </a:lnSpc>
              <a:spcBef>
                <a:spcPts val="0"/>
              </a:spcBef>
              <a:spcAft>
                <a:spcPts val="0"/>
              </a:spcAft>
              <a:buSzPts val="2600"/>
              <a:buChar char="•"/>
            </a:pPr>
            <a:r>
              <a:rPr lang="en-US" dirty="0"/>
              <a:t>An Athletic Shoe Company</a:t>
            </a:r>
            <a:endParaRPr dirty="0"/>
          </a:p>
          <a:p>
            <a:pPr marL="457200" lvl="0" indent="-393700" algn="l" rtl="0">
              <a:lnSpc>
                <a:spcPct val="100000"/>
              </a:lnSpc>
              <a:spcBef>
                <a:spcPts val="0"/>
              </a:spcBef>
              <a:spcAft>
                <a:spcPts val="0"/>
              </a:spcAft>
              <a:buSzPts val="2600"/>
              <a:buChar char="•"/>
            </a:pPr>
            <a:r>
              <a:rPr lang="en-US" dirty="0"/>
              <a:t>How are you going to make sure that your product or service sells?</a:t>
            </a:r>
            <a:endParaRPr dirty="0"/>
          </a:p>
        </p:txBody>
      </p:sp>
      <p:sp>
        <p:nvSpPr>
          <p:cNvPr id="314" name="Google Shape;314;p5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Marketing Strategy</a:t>
            </a:r>
            <a:endParaRPr dirty="0"/>
          </a:p>
        </p:txBody>
      </p:sp>
      <p:pic>
        <p:nvPicPr>
          <p:cNvPr id="315" name="Google Shape;315;p51"/>
          <p:cNvPicPr preferRelativeResize="0"/>
          <p:nvPr/>
        </p:nvPicPr>
        <p:blipFill rotWithShape="1">
          <a:blip r:embed="rId3">
            <a:alphaModFix/>
          </a:blip>
          <a:srcRect/>
          <a:stretch/>
        </p:blipFill>
        <p:spPr>
          <a:xfrm>
            <a:off x="457200" y="1161639"/>
            <a:ext cx="2257153" cy="2743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2"/>
          <p:cNvSpPr txBox="1">
            <a:spLocks noGrp="1"/>
          </p:cNvSpPr>
          <p:nvPr>
            <p:ph type="body" idx="1"/>
          </p:nvPr>
        </p:nvSpPr>
        <p:spPr>
          <a:xfrm>
            <a:off x="3158048" y="1309352"/>
            <a:ext cx="5528752" cy="3434098"/>
          </a:xfrm>
          <a:prstGeom prst="rect">
            <a:avLst/>
          </a:prstGeom>
          <a:noFill/>
          <a:ln>
            <a:noFill/>
          </a:ln>
        </p:spPr>
        <p:txBody>
          <a:bodyPr spcFirstLastPara="1" wrap="square" lIns="91425" tIns="45700" rIns="91425" bIns="45700" anchor="t" anchorCtr="0">
            <a:normAutofit fontScale="92500" lnSpcReduction="10000"/>
          </a:bodyPr>
          <a:lstStyle/>
          <a:p>
            <a:pPr marL="457200" lvl="0" indent="-393700" algn="l" rtl="0">
              <a:lnSpc>
                <a:spcPct val="100000"/>
              </a:lnSpc>
              <a:spcBef>
                <a:spcPts val="520"/>
              </a:spcBef>
              <a:spcAft>
                <a:spcPts val="0"/>
              </a:spcAft>
              <a:buClr>
                <a:schemeClr val="accent4"/>
              </a:buClr>
              <a:buSzPct val="108108"/>
              <a:buFont typeface="Arial"/>
              <a:buChar char="•"/>
            </a:pPr>
            <a:r>
              <a:rPr lang="en-US" dirty="0"/>
              <a:t>What does it cost for your business to operate? </a:t>
            </a:r>
            <a:endParaRPr dirty="0"/>
          </a:p>
          <a:p>
            <a:pPr marL="457200" lvl="0" indent="-393700" algn="l" rtl="0">
              <a:lnSpc>
                <a:spcPct val="100000"/>
              </a:lnSpc>
              <a:spcBef>
                <a:spcPts val="520"/>
              </a:spcBef>
              <a:spcAft>
                <a:spcPts val="0"/>
              </a:spcAft>
              <a:buClr>
                <a:schemeClr val="accent4"/>
              </a:buClr>
              <a:buSzPct val="108108"/>
              <a:buFont typeface="Arial"/>
              <a:buChar char="•"/>
            </a:pPr>
            <a:r>
              <a:rPr lang="en-US" dirty="0"/>
              <a:t>It’s the total of </a:t>
            </a:r>
            <a:r>
              <a:rPr lang="en-US" b="1" dirty="0">
                <a:solidFill>
                  <a:schemeClr val="accent4"/>
                </a:solidFill>
              </a:rPr>
              <a:t>fixed</a:t>
            </a:r>
            <a:r>
              <a:rPr lang="en-US" dirty="0"/>
              <a:t> &amp; </a:t>
            </a:r>
            <a:r>
              <a:rPr lang="en-US" b="1" dirty="0">
                <a:solidFill>
                  <a:schemeClr val="accent4"/>
                </a:solidFill>
              </a:rPr>
              <a:t>variable costs</a:t>
            </a:r>
            <a:r>
              <a:rPr lang="en-US" dirty="0"/>
              <a:t>.</a:t>
            </a:r>
            <a:endParaRPr dirty="0"/>
          </a:p>
          <a:p>
            <a:pPr marL="914400" lvl="1" indent="-355600" algn="l" rtl="0">
              <a:lnSpc>
                <a:spcPct val="100000"/>
              </a:lnSpc>
              <a:spcBef>
                <a:spcPts val="400"/>
              </a:spcBef>
              <a:spcAft>
                <a:spcPts val="0"/>
              </a:spcAft>
              <a:buSzPct val="108108"/>
              <a:buChar char="•"/>
            </a:pPr>
            <a:r>
              <a:rPr lang="en-US" b="1" dirty="0">
                <a:solidFill>
                  <a:schemeClr val="accent4"/>
                </a:solidFill>
              </a:rPr>
              <a:t>Fixed costs</a:t>
            </a:r>
            <a:r>
              <a:rPr lang="en-US" dirty="0"/>
              <a:t> are expenses that are not dependent on how many items you sell.</a:t>
            </a:r>
            <a:endParaRPr dirty="0"/>
          </a:p>
          <a:p>
            <a:pPr marL="1371600" lvl="2" indent="-336550" algn="l" rtl="0">
              <a:lnSpc>
                <a:spcPct val="100000"/>
              </a:lnSpc>
              <a:spcBef>
                <a:spcPts val="340"/>
              </a:spcBef>
              <a:spcAft>
                <a:spcPts val="0"/>
              </a:spcAft>
              <a:buSzPct val="108108"/>
              <a:buChar char="•"/>
            </a:pPr>
            <a:r>
              <a:rPr lang="en-US" dirty="0"/>
              <a:t>Examples: property, insurance, etc.</a:t>
            </a:r>
            <a:endParaRPr dirty="0"/>
          </a:p>
          <a:p>
            <a:pPr marL="914400" lvl="1" indent="-355600" algn="l" rtl="0">
              <a:lnSpc>
                <a:spcPct val="100000"/>
              </a:lnSpc>
              <a:spcBef>
                <a:spcPts val="400"/>
              </a:spcBef>
              <a:spcAft>
                <a:spcPts val="0"/>
              </a:spcAft>
              <a:buSzPct val="108108"/>
              <a:buChar char="•"/>
            </a:pPr>
            <a:r>
              <a:rPr lang="en-US" b="1" dirty="0">
                <a:solidFill>
                  <a:schemeClr val="accent4"/>
                </a:solidFill>
              </a:rPr>
              <a:t>Variable costs</a:t>
            </a:r>
            <a:r>
              <a:rPr lang="en-US" dirty="0"/>
              <a:t> depend on the number of items you sell.</a:t>
            </a:r>
            <a:endParaRPr dirty="0"/>
          </a:p>
          <a:p>
            <a:pPr marL="1371600" lvl="2" indent="-336550" algn="l" rtl="0">
              <a:lnSpc>
                <a:spcPct val="100000"/>
              </a:lnSpc>
              <a:spcBef>
                <a:spcPts val="340"/>
              </a:spcBef>
              <a:spcAft>
                <a:spcPts val="0"/>
              </a:spcAft>
              <a:buSzPct val="108108"/>
              <a:buChar char="•"/>
            </a:pPr>
            <a:r>
              <a:rPr lang="en-US" dirty="0"/>
              <a:t>Example: How many sandwiches you sell determines how much money you</a:t>
            </a:r>
            <a:br>
              <a:rPr lang="en-US" dirty="0"/>
            </a:br>
            <a:r>
              <a:rPr lang="en-US" dirty="0"/>
              <a:t>spend on sandwich supplies.</a:t>
            </a:r>
            <a:endParaRPr dirty="0"/>
          </a:p>
        </p:txBody>
      </p:sp>
      <p:sp>
        <p:nvSpPr>
          <p:cNvPr id="321" name="Google Shape;321;p5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Operations Plan</a:t>
            </a:r>
            <a:endParaRPr dirty="0"/>
          </a:p>
        </p:txBody>
      </p:sp>
      <p:pic>
        <p:nvPicPr>
          <p:cNvPr id="322" name="Google Shape;322;p52"/>
          <p:cNvPicPr preferRelativeResize="0"/>
          <p:nvPr/>
        </p:nvPicPr>
        <p:blipFill rotWithShape="1">
          <a:blip r:embed="rId3">
            <a:alphaModFix/>
          </a:blip>
          <a:srcRect/>
          <a:stretch/>
        </p:blipFill>
        <p:spPr>
          <a:xfrm>
            <a:off x="457200" y="1161639"/>
            <a:ext cx="2469221" cy="2743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53"/>
          <p:cNvPicPr preferRelativeResize="0"/>
          <p:nvPr/>
        </p:nvPicPr>
        <p:blipFill rotWithShape="1">
          <a:blip r:embed="rId3">
            <a:alphaModFix/>
          </a:blip>
          <a:srcRect/>
          <a:stretch/>
        </p:blipFill>
        <p:spPr>
          <a:xfrm>
            <a:off x="457200" y="1161639"/>
            <a:ext cx="2700848" cy="2743200"/>
          </a:xfrm>
          <a:prstGeom prst="rect">
            <a:avLst/>
          </a:prstGeom>
          <a:noFill/>
          <a:ln>
            <a:noFill/>
          </a:ln>
        </p:spPr>
      </p:pic>
      <p:sp>
        <p:nvSpPr>
          <p:cNvPr id="328" name="Google Shape;328;p53"/>
          <p:cNvSpPr txBox="1">
            <a:spLocks noGrp="1"/>
          </p:cNvSpPr>
          <p:nvPr>
            <p:ph type="body" idx="1"/>
          </p:nvPr>
        </p:nvSpPr>
        <p:spPr>
          <a:xfrm>
            <a:off x="3158048" y="1309352"/>
            <a:ext cx="5528752" cy="3434100"/>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0"/>
              </a:spcBef>
              <a:spcAft>
                <a:spcPts val="0"/>
              </a:spcAft>
              <a:buSzPts val="2600"/>
              <a:buNone/>
            </a:pPr>
            <a:r>
              <a:rPr lang="en-US" i="1" dirty="0"/>
              <a:t>If you want a business to be successful, then you need to understand the financial side.</a:t>
            </a:r>
            <a:endParaRPr dirty="0"/>
          </a:p>
          <a:p>
            <a:pPr marL="457200" lvl="0" indent="-393700" algn="l" rtl="0">
              <a:lnSpc>
                <a:spcPct val="100000"/>
              </a:lnSpc>
              <a:spcBef>
                <a:spcPts val="0"/>
              </a:spcBef>
              <a:spcAft>
                <a:spcPts val="0"/>
              </a:spcAft>
              <a:buSzPts val="2600"/>
              <a:buChar char="•"/>
            </a:pPr>
            <a:r>
              <a:rPr lang="en-US" dirty="0"/>
              <a:t>Are you going to make or lose money?</a:t>
            </a:r>
            <a:endParaRPr dirty="0"/>
          </a:p>
          <a:p>
            <a:pPr marL="457200" lvl="0" indent="-393700" algn="l" rtl="0">
              <a:lnSpc>
                <a:spcPct val="100000"/>
              </a:lnSpc>
              <a:spcBef>
                <a:spcPts val="0"/>
              </a:spcBef>
              <a:spcAft>
                <a:spcPts val="0"/>
              </a:spcAft>
              <a:buSzPts val="2600"/>
              <a:buChar char="•"/>
            </a:pPr>
            <a:r>
              <a:rPr lang="en-US" dirty="0"/>
              <a:t>How many items do you need to sell to cover all of your expenses?</a:t>
            </a:r>
            <a:endParaRPr dirty="0"/>
          </a:p>
        </p:txBody>
      </p:sp>
      <p:sp>
        <p:nvSpPr>
          <p:cNvPr id="329" name="Google Shape;329;p5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Financial Plan</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b="1" dirty="0">
                <a:solidFill>
                  <a:schemeClr val="accent4"/>
                </a:solidFill>
              </a:rPr>
              <a:t>Profit</a:t>
            </a:r>
            <a:r>
              <a:rPr lang="en-US" dirty="0"/>
              <a:t> is the difference between your revenue and your expenses.</a:t>
            </a:r>
            <a:endParaRPr dirty="0"/>
          </a:p>
          <a:p>
            <a:pPr marL="457200" lvl="0" indent="-228600" algn="l" rtl="0">
              <a:lnSpc>
                <a:spcPct val="100000"/>
              </a:lnSpc>
              <a:spcBef>
                <a:spcPts val="0"/>
              </a:spcBef>
              <a:spcAft>
                <a:spcPts val="0"/>
              </a:spcAft>
              <a:buSzPts val="2600"/>
              <a:buNone/>
            </a:pPr>
            <a:endParaRPr dirty="0"/>
          </a:p>
          <a:p>
            <a:pPr marL="457200" lvl="0" indent="-228600" algn="l" rtl="0">
              <a:lnSpc>
                <a:spcPct val="100000"/>
              </a:lnSpc>
              <a:spcBef>
                <a:spcPts val="0"/>
              </a:spcBef>
              <a:spcAft>
                <a:spcPts val="0"/>
              </a:spcAft>
              <a:buSzPts val="2600"/>
              <a:buNone/>
            </a:pPr>
            <a:endParaRPr dirty="0"/>
          </a:p>
          <a:p>
            <a:pPr marL="457200" lvl="0" indent="-393700" algn="l" rtl="0">
              <a:lnSpc>
                <a:spcPct val="100000"/>
              </a:lnSpc>
              <a:spcBef>
                <a:spcPts val="0"/>
              </a:spcBef>
              <a:spcAft>
                <a:spcPts val="0"/>
              </a:spcAft>
              <a:buSzPts val="2600"/>
              <a:buChar char="•"/>
            </a:pPr>
            <a:r>
              <a:rPr lang="en-US" dirty="0"/>
              <a:t>Your </a:t>
            </a:r>
            <a:r>
              <a:rPr lang="en-US" b="1" dirty="0">
                <a:solidFill>
                  <a:schemeClr val="accent4"/>
                </a:solidFill>
              </a:rPr>
              <a:t>revenue</a:t>
            </a:r>
            <a:r>
              <a:rPr lang="en-US" dirty="0"/>
              <a:t> is the amount of money your company brings in from selling </a:t>
            </a:r>
            <a:r>
              <a:rPr lang="en-US" b="1" i="1" dirty="0">
                <a:latin typeface="Times New Roman"/>
                <a:ea typeface="Times New Roman"/>
                <a:cs typeface="Times New Roman"/>
                <a:sym typeface="Times New Roman"/>
              </a:rPr>
              <a:t>n</a:t>
            </a:r>
            <a:r>
              <a:rPr lang="en-US" dirty="0"/>
              <a:t> items, where </a:t>
            </a:r>
            <a:r>
              <a:rPr lang="en-US" b="1" i="1" dirty="0">
                <a:latin typeface="Times New Roman"/>
                <a:ea typeface="Times New Roman"/>
                <a:cs typeface="Times New Roman"/>
                <a:sym typeface="Times New Roman"/>
              </a:rPr>
              <a:t>n</a:t>
            </a:r>
            <a:r>
              <a:rPr lang="en-US" dirty="0"/>
              <a:t> is the number of items.</a:t>
            </a:r>
            <a:endParaRPr dirty="0"/>
          </a:p>
        </p:txBody>
      </p:sp>
      <p:sp>
        <p:nvSpPr>
          <p:cNvPr id="335" name="Google Shape;335;p5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Profit and Revenue</a:t>
            </a:r>
            <a:endParaRPr dirty="0"/>
          </a:p>
        </p:txBody>
      </p:sp>
      <p:pic>
        <p:nvPicPr>
          <p:cNvPr id="336" name="Google Shape;336;p54"/>
          <p:cNvPicPr preferRelativeResize="0"/>
          <p:nvPr/>
        </p:nvPicPr>
        <p:blipFill rotWithShape="1">
          <a:blip r:embed="rId3">
            <a:alphaModFix/>
          </a:blip>
          <a:srcRect/>
          <a:stretch/>
        </p:blipFill>
        <p:spPr>
          <a:xfrm>
            <a:off x="2279650" y="2147761"/>
            <a:ext cx="4584700" cy="469900"/>
          </a:xfrm>
          <a:prstGeom prst="rect">
            <a:avLst/>
          </a:prstGeom>
          <a:noFill/>
          <a:ln>
            <a:noFill/>
          </a:ln>
        </p:spPr>
      </p:pic>
      <p:pic>
        <p:nvPicPr>
          <p:cNvPr id="337" name="Google Shape;337;p54"/>
          <p:cNvPicPr preferRelativeResize="0"/>
          <p:nvPr/>
        </p:nvPicPr>
        <p:blipFill rotWithShape="1">
          <a:blip r:embed="rId4">
            <a:alphaModFix/>
          </a:blip>
          <a:srcRect/>
          <a:stretch/>
        </p:blipFill>
        <p:spPr>
          <a:xfrm>
            <a:off x="2305050" y="3790952"/>
            <a:ext cx="4533900" cy="952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Your </a:t>
            </a:r>
            <a:r>
              <a:rPr lang="en-US" b="1" dirty="0">
                <a:solidFill>
                  <a:schemeClr val="accent4"/>
                </a:solidFill>
              </a:rPr>
              <a:t>expenses</a:t>
            </a:r>
            <a:r>
              <a:rPr lang="en-US" dirty="0"/>
              <a:t> are the sum of your fixed costs and variable costs.</a:t>
            </a:r>
            <a:endParaRPr dirty="0"/>
          </a:p>
        </p:txBody>
      </p:sp>
      <p:sp>
        <p:nvSpPr>
          <p:cNvPr id="343" name="Google Shape;343;p5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Profit and Expenses</a:t>
            </a:r>
            <a:endParaRPr dirty="0"/>
          </a:p>
        </p:txBody>
      </p:sp>
      <p:pic>
        <p:nvPicPr>
          <p:cNvPr id="344" name="Google Shape;344;p55"/>
          <p:cNvPicPr preferRelativeResize="0"/>
          <p:nvPr/>
        </p:nvPicPr>
        <p:blipFill rotWithShape="1">
          <a:blip r:embed="rId3">
            <a:alphaModFix/>
          </a:blip>
          <a:srcRect/>
          <a:stretch/>
        </p:blipFill>
        <p:spPr>
          <a:xfrm>
            <a:off x="1466850" y="2317238"/>
            <a:ext cx="6210300" cy="19939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6"/>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a:t> </a:t>
            </a:r>
            <a:endParaRPr/>
          </a:p>
        </p:txBody>
      </p:sp>
      <p:sp>
        <p:nvSpPr>
          <p:cNvPr id="350" name="Google Shape;350;p5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Profit and Math Modeling</a:t>
            </a:r>
            <a:endParaRPr dirty="0"/>
          </a:p>
        </p:txBody>
      </p:sp>
      <p:pic>
        <p:nvPicPr>
          <p:cNvPr id="351" name="Google Shape;351;p56"/>
          <p:cNvPicPr preferRelativeResize="0"/>
          <p:nvPr/>
        </p:nvPicPr>
        <p:blipFill rotWithShape="1">
          <a:blip r:embed="rId3">
            <a:alphaModFix/>
          </a:blip>
          <a:srcRect/>
          <a:stretch/>
        </p:blipFill>
        <p:spPr>
          <a:xfrm>
            <a:off x="884238" y="1393825"/>
            <a:ext cx="7747000" cy="184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99" name="Google Shape;99;p4"/>
          <p:cNvSpPr txBox="1">
            <a:spLocks noGrp="1"/>
          </p:cNvSpPr>
          <p:nvPr>
            <p:ph type="body" idx="1"/>
          </p:nvPr>
        </p:nvSpPr>
        <p:spPr>
          <a:xfrm>
            <a:off x="530351" y="2028497"/>
            <a:ext cx="8430769" cy="2343717"/>
          </a:xfrm>
          <a:prstGeom prst="rect">
            <a:avLst/>
          </a:prstGeom>
          <a:noFill/>
          <a:ln>
            <a:noFill/>
          </a:ln>
        </p:spPr>
        <p:txBody>
          <a:bodyPr spcFirstLastPara="1" wrap="square" lIns="45700" tIns="45700" rIns="45700" bIns="45700" anchor="t" anchorCtr="0">
            <a:noAutofit/>
          </a:bodyPr>
          <a:lstStyle/>
          <a:p>
            <a:pPr marL="527050" lvl="0" indent="-457200" algn="l" rtl="0">
              <a:lnSpc>
                <a:spcPct val="100000"/>
              </a:lnSpc>
              <a:spcBef>
                <a:spcPts val="0"/>
              </a:spcBef>
              <a:spcAft>
                <a:spcPts val="0"/>
              </a:spcAft>
              <a:buSzPts val="2500"/>
              <a:buFont typeface="Arial" panose="020B0604020202020204" pitchFamily="34" charset="0"/>
              <a:buChar char="•"/>
            </a:pPr>
            <a:r>
              <a:rPr lang="en-US" dirty="0"/>
              <a:t>Use elements of a business plan to create a business pitch.</a:t>
            </a:r>
            <a:endParaRPr dirty="0"/>
          </a:p>
          <a:p>
            <a:pPr marL="412750" lvl="0" indent="-342900" algn="l" rtl="0">
              <a:lnSpc>
                <a:spcPct val="100000"/>
              </a:lnSpc>
              <a:spcBef>
                <a:spcPts val="0"/>
              </a:spcBef>
              <a:spcAft>
                <a:spcPts val="0"/>
              </a:spcAft>
              <a:buSzPts val="2500"/>
              <a:buFont typeface="Arial" panose="020B0604020202020204" pitchFamily="34" charset="0"/>
              <a:buChar char="•"/>
            </a:pPr>
            <a:r>
              <a:rPr lang="en-US" sz="2500" dirty="0"/>
              <a:t>Use mathematical models to represent real-world, business-plan scenarios.</a:t>
            </a:r>
            <a:endParaRPr sz="25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The </a:t>
            </a:r>
            <a:r>
              <a:rPr lang="en-US" b="1" dirty="0">
                <a:solidFill>
                  <a:schemeClr val="accent4"/>
                </a:solidFill>
              </a:rPr>
              <a:t>break-even point</a:t>
            </a:r>
            <a:r>
              <a:rPr lang="en-US" dirty="0"/>
              <a:t> is the number of items you need to sell to cover all of your expenses.</a:t>
            </a:r>
            <a:endParaRPr dirty="0"/>
          </a:p>
          <a:p>
            <a:pPr marL="457200" lvl="0" indent="-393700" algn="l" rtl="0">
              <a:lnSpc>
                <a:spcPct val="100000"/>
              </a:lnSpc>
              <a:spcBef>
                <a:spcPts val="0"/>
              </a:spcBef>
              <a:spcAft>
                <a:spcPts val="0"/>
              </a:spcAft>
              <a:buSzPts val="2600"/>
              <a:buChar char="•"/>
            </a:pPr>
            <a:r>
              <a:rPr lang="en-US" dirty="0"/>
              <a:t>What do you think that means for our profit equation?</a:t>
            </a:r>
            <a:endParaRPr dirty="0"/>
          </a:p>
        </p:txBody>
      </p:sp>
      <p:sp>
        <p:nvSpPr>
          <p:cNvPr id="357" name="Google Shape;357;p5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Profit and Breaking Even</a:t>
            </a:r>
            <a:endParaRPr dirty="0"/>
          </a:p>
        </p:txBody>
      </p:sp>
      <p:pic>
        <p:nvPicPr>
          <p:cNvPr id="358" name="Google Shape;358;p57"/>
          <p:cNvPicPr preferRelativeResize="0"/>
          <p:nvPr/>
        </p:nvPicPr>
        <p:blipFill rotWithShape="1">
          <a:blip r:embed="rId3">
            <a:alphaModFix/>
          </a:blip>
          <a:srcRect/>
          <a:stretch/>
        </p:blipFill>
        <p:spPr>
          <a:xfrm>
            <a:off x="2279650" y="2791452"/>
            <a:ext cx="4584700" cy="4699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8"/>
          <p:cNvSpPr txBox="1">
            <a:spLocks noGrp="1"/>
          </p:cNvSpPr>
          <p:nvPr>
            <p:ph type="body" idx="1"/>
          </p:nvPr>
        </p:nvSpPr>
        <p:spPr>
          <a:xfrm>
            <a:off x="457200" y="1309350"/>
            <a:ext cx="84195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Now that you have a better understanding of what a business plan is, work together to complete your Business Plan Outline handout.</a:t>
            </a:r>
            <a:endParaRPr dirty="0"/>
          </a:p>
          <a:p>
            <a:pPr marL="457200" lvl="0" indent="-393700" algn="l" rtl="0">
              <a:lnSpc>
                <a:spcPct val="100000"/>
              </a:lnSpc>
              <a:spcBef>
                <a:spcPts val="0"/>
              </a:spcBef>
              <a:spcAft>
                <a:spcPts val="0"/>
              </a:spcAft>
              <a:buSzPts val="2600"/>
              <a:buChar char="•"/>
            </a:pPr>
            <a:r>
              <a:rPr lang="en-US" dirty="0"/>
              <a:t>Using your new information, make changes as needed.</a:t>
            </a:r>
            <a:endParaRPr dirty="0"/>
          </a:p>
        </p:txBody>
      </p:sp>
      <p:sp>
        <p:nvSpPr>
          <p:cNvPr id="364" name="Google Shape;364;p5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Business Plan Outline: Finishing</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Pitch Rubric: Evaluating </a:t>
            </a:r>
            <a:r>
              <a:rPr lang="en-US" i="1"/>
              <a:t>Shark Tank</a:t>
            </a:r>
            <a:endParaRPr i="1"/>
          </a:p>
        </p:txBody>
      </p:sp>
      <p:sp>
        <p:nvSpPr>
          <p:cNvPr id="370" name="Google Shape;370;p59"/>
          <p:cNvSpPr txBox="1"/>
          <p:nvPr/>
        </p:nvSpPr>
        <p:spPr>
          <a:xfrm>
            <a:off x="0" y="4747024"/>
            <a:ext cx="9144000" cy="3964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Chill Systems Pitch</a:t>
            </a:r>
            <a:endParaRPr sz="1800" b="0" i="0" u="none" strike="noStrike" cap="none">
              <a:solidFill>
                <a:schemeClr val="accent2"/>
              </a:solidFill>
              <a:latin typeface="Calibri"/>
              <a:ea typeface="Calibri"/>
              <a:cs typeface="Calibri"/>
              <a:sym typeface="Calibri"/>
            </a:endParaRPr>
          </a:p>
        </p:txBody>
      </p:sp>
      <p:pic>
        <p:nvPicPr>
          <p:cNvPr id="371" name="Google Shape;371;p59" descr="Chase Mitchell And Brian Bloch are seeking $150,000 for a 15% stake of Chill Systems&#10;&#10;From Season 12 Episode 17&#10;&#10;Watch Now: https://www.ctv.ca/shows/shark-tank &#10;&#10;Subscribe to Shark Tank Global for more from your favorite shows: https://www.youtube.com/channel/UCREgA-BmOocJ9Is_bZV6aJQ&#10;&#10;FOLLOW SHARK TANK&#10;Shark Tank Global Facebook - [https://www.facebook.com/GlobalSharkTank]&#10;&#10;About Shark Tank: The Sharks – tough, self-made, multi-millionaire and billionaire tycoons – continue their search to invest in the best businesses and products that America has to offer. The Sharks will once again give people from all walks of life the chance to chase the American dream and potentially secure business deals that could make them millionaires.&#10;&#10;#SharkTank #SharkTankUS #ChillSystems&#10;&#10;&quot;It Only Holds Three Cans?&quot;  | Shark Tank US | Shark Tank Global&#10;https://www.youtube.com/channel/UCREgA-BmOocJ9Is_bZV6aJQ" title="&quot;It Only Holds Three Cans?&quot; The Sharks Question Chill Systems | Shark Tank US | Shark Tank Global">
            <a:hlinkClick r:id="rId4"/>
          </p:cNvPr>
          <p:cNvPicPr preferRelativeResize="0"/>
          <p:nvPr/>
        </p:nvPicPr>
        <p:blipFill rotWithShape="1">
          <a:blip r:embed="rId5">
            <a:alphaModFix/>
          </a:blip>
          <a:srcRect/>
          <a:stretch/>
        </p:blipFill>
        <p:spPr>
          <a:xfrm>
            <a:off x="1466410" y="1265934"/>
            <a:ext cx="6211180" cy="34810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10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0"/>
          <p:cNvSpPr txBox="1">
            <a:spLocks noGrp="1"/>
          </p:cNvSpPr>
          <p:nvPr>
            <p:ph type="body" idx="1"/>
          </p:nvPr>
        </p:nvSpPr>
        <p:spPr>
          <a:xfrm>
            <a:off x="457200" y="1309350"/>
            <a:ext cx="8419500" cy="3434100"/>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0"/>
              </a:spcBef>
              <a:spcAft>
                <a:spcPts val="0"/>
              </a:spcAft>
              <a:buSzPts val="2600"/>
              <a:buNone/>
            </a:pPr>
            <a:r>
              <a:rPr lang="en-US" b="1" i="1" dirty="0"/>
              <a:t>Chill Systems: Chiller</a:t>
            </a:r>
            <a:endParaRPr dirty="0"/>
          </a:p>
          <a:p>
            <a:pPr marL="457200" lvl="0" indent="-393700" algn="l" rtl="0">
              <a:lnSpc>
                <a:spcPct val="100000"/>
              </a:lnSpc>
              <a:spcBef>
                <a:spcPts val="0"/>
              </a:spcBef>
              <a:spcAft>
                <a:spcPts val="0"/>
              </a:spcAft>
              <a:buSzPts val="2600"/>
              <a:buChar char="•"/>
            </a:pPr>
            <a:r>
              <a:rPr lang="en-US" dirty="0"/>
              <a:t>What score should this pitch receive?</a:t>
            </a:r>
            <a:endParaRPr dirty="0"/>
          </a:p>
          <a:p>
            <a:pPr marL="457200" lvl="0" indent="-393700" algn="l" rtl="0">
              <a:lnSpc>
                <a:spcPct val="100000"/>
              </a:lnSpc>
              <a:spcBef>
                <a:spcPts val="0"/>
              </a:spcBef>
              <a:spcAft>
                <a:spcPts val="0"/>
              </a:spcAft>
              <a:buSzPts val="2600"/>
              <a:buChar char="•"/>
            </a:pPr>
            <a:r>
              <a:rPr lang="en-US" dirty="0"/>
              <a:t>What went well?</a:t>
            </a:r>
            <a:endParaRPr dirty="0"/>
          </a:p>
          <a:p>
            <a:pPr marL="457200" lvl="0" indent="-393700" algn="l" rtl="0">
              <a:lnSpc>
                <a:spcPct val="100000"/>
              </a:lnSpc>
              <a:spcBef>
                <a:spcPts val="0"/>
              </a:spcBef>
              <a:spcAft>
                <a:spcPts val="0"/>
              </a:spcAft>
              <a:buSzPts val="2600"/>
              <a:buChar char="•"/>
            </a:pPr>
            <a:r>
              <a:rPr lang="en-US" dirty="0"/>
              <a:t>What could be improved?</a:t>
            </a:r>
            <a:endParaRPr dirty="0"/>
          </a:p>
        </p:txBody>
      </p:sp>
      <p:sp>
        <p:nvSpPr>
          <p:cNvPr id="377" name="Google Shape;377;p6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Pitch Rubric: Evaluating </a:t>
            </a:r>
            <a:r>
              <a:rPr lang="en-US" i="1" dirty="0"/>
              <a:t>Shark Tank</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1"/>
          <p:cNvSpPr txBox="1">
            <a:spLocks noGrp="1"/>
          </p:cNvSpPr>
          <p:nvPr>
            <p:ph type="body" idx="1"/>
          </p:nvPr>
        </p:nvSpPr>
        <p:spPr>
          <a:xfrm>
            <a:off x="457200" y="1309350"/>
            <a:ext cx="8419500" cy="3434100"/>
          </a:xfrm>
          <a:prstGeom prst="rect">
            <a:avLst/>
          </a:prstGeom>
          <a:noFill/>
          <a:ln>
            <a:noFill/>
          </a:ln>
        </p:spPr>
        <p:txBody>
          <a:bodyPr spcFirstLastPara="1" wrap="square" lIns="91425" tIns="45700" rIns="91425" bIns="45700" anchor="t" anchorCtr="0">
            <a:normAutofit fontScale="92500" lnSpcReduction="10000"/>
          </a:bodyPr>
          <a:lstStyle/>
          <a:p>
            <a:pPr marL="63500" lvl="0" indent="0" algn="l" rtl="0">
              <a:lnSpc>
                <a:spcPct val="100000"/>
              </a:lnSpc>
              <a:spcBef>
                <a:spcPts val="0"/>
              </a:spcBef>
              <a:spcAft>
                <a:spcPts val="0"/>
              </a:spcAft>
              <a:buSzPct val="108108"/>
              <a:buNone/>
            </a:pPr>
            <a:r>
              <a:rPr lang="en-US" dirty="0"/>
              <a:t>Create a slide deck that is visually appealing and contains:</a:t>
            </a:r>
            <a:endParaRPr dirty="0"/>
          </a:p>
          <a:p>
            <a:pPr marL="457200" lvl="0" indent="-393700" algn="l" rtl="0">
              <a:lnSpc>
                <a:spcPct val="100000"/>
              </a:lnSpc>
              <a:spcBef>
                <a:spcPts val="0"/>
              </a:spcBef>
              <a:spcAft>
                <a:spcPts val="0"/>
              </a:spcAft>
              <a:buSzPct val="108108"/>
              <a:buChar char="•"/>
            </a:pPr>
            <a:r>
              <a:rPr lang="en-US" dirty="0"/>
              <a:t>Business </a:t>
            </a:r>
            <a:r>
              <a:rPr lang="en-US" b="1" dirty="0"/>
              <a:t>and</a:t>
            </a:r>
            <a:r>
              <a:rPr lang="en-US" dirty="0"/>
              <a:t> Product/Service Description</a:t>
            </a:r>
            <a:endParaRPr dirty="0"/>
          </a:p>
          <a:p>
            <a:pPr marL="457200" lvl="0" indent="-393700" algn="l" rtl="0">
              <a:lnSpc>
                <a:spcPct val="100000"/>
              </a:lnSpc>
              <a:spcBef>
                <a:spcPts val="0"/>
              </a:spcBef>
              <a:spcAft>
                <a:spcPts val="0"/>
              </a:spcAft>
              <a:buSzPct val="108108"/>
              <a:buChar char="•"/>
            </a:pPr>
            <a:r>
              <a:rPr lang="en-US" dirty="0"/>
              <a:t>Marketing Strategy</a:t>
            </a:r>
            <a:endParaRPr dirty="0"/>
          </a:p>
          <a:p>
            <a:pPr marL="457200" lvl="0" indent="-393700" algn="l" rtl="0">
              <a:lnSpc>
                <a:spcPct val="100000"/>
              </a:lnSpc>
              <a:spcBef>
                <a:spcPts val="0"/>
              </a:spcBef>
              <a:spcAft>
                <a:spcPts val="0"/>
              </a:spcAft>
              <a:buSzPct val="108108"/>
              <a:buChar char="•"/>
            </a:pPr>
            <a:r>
              <a:rPr lang="en-US" dirty="0"/>
              <a:t>Operations Plan (list of all your expenses)</a:t>
            </a:r>
            <a:endParaRPr dirty="0"/>
          </a:p>
          <a:p>
            <a:pPr marL="914400" lvl="1" indent="-393700" algn="l" rtl="0">
              <a:lnSpc>
                <a:spcPct val="100000"/>
              </a:lnSpc>
              <a:spcBef>
                <a:spcPts val="0"/>
              </a:spcBef>
              <a:spcAft>
                <a:spcPts val="0"/>
              </a:spcAft>
              <a:buSzPct val="140540"/>
              <a:buChar char="•"/>
            </a:pPr>
            <a:r>
              <a:rPr lang="en-US" dirty="0"/>
              <a:t>What are all of your expenses?</a:t>
            </a:r>
            <a:endParaRPr dirty="0"/>
          </a:p>
          <a:p>
            <a:pPr marL="457200" lvl="0" indent="-393700" algn="l" rtl="0">
              <a:lnSpc>
                <a:spcPct val="100000"/>
              </a:lnSpc>
              <a:spcBef>
                <a:spcPts val="0"/>
              </a:spcBef>
              <a:spcAft>
                <a:spcPts val="0"/>
              </a:spcAft>
              <a:buSzPct val="108108"/>
              <a:buChar char="•"/>
            </a:pPr>
            <a:r>
              <a:rPr lang="en-US" dirty="0"/>
              <a:t>Financial Plan</a:t>
            </a:r>
            <a:endParaRPr dirty="0"/>
          </a:p>
          <a:p>
            <a:pPr marL="914400" lvl="1" indent="-393700" algn="l" rtl="0">
              <a:lnSpc>
                <a:spcPct val="100000"/>
              </a:lnSpc>
              <a:spcBef>
                <a:spcPts val="0"/>
              </a:spcBef>
              <a:spcAft>
                <a:spcPts val="0"/>
              </a:spcAft>
              <a:buSzPct val="140540"/>
              <a:buChar char="•"/>
            </a:pPr>
            <a:r>
              <a:rPr lang="en-US" dirty="0"/>
              <a:t>You must show your calculations for your break-even point.</a:t>
            </a:r>
            <a:endParaRPr dirty="0"/>
          </a:p>
          <a:p>
            <a:pPr marL="457200" lvl="0" indent="-393700" algn="l" rtl="0">
              <a:lnSpc>
                <a:spcPct val="100000"/>
              </a:lnSpc>
              <a:spcBef>
                <a:spcPts val="0"/>
              </a:spcBef>
              <a:spcAft>
                <a:spcPts val="0"/>
              </a:spcAft>
              <a:buSzPct val="108108"/>
              <a:buChar char="•"/>
            </a:pPr>
            <a:r>
              <a:rPr lang="en-US" dirty="0"/>
              <a:t>Investment Request (1 year of expenses)</a:t>
            </a:r>
            <a:endParaRPr dirty="0"/>
          </a:p>
          <a:p>
            <a:pPr marL="914400" lvl="1" indent="-355600" algn="l" rtl="0">
              <a:lnSpc>
                <a:spcPct val="100000"/>
              </a:lnSpc>
              <a:spcBef>
                <a:spcPts val="0"/>
              </a:spcBef>
              <a:spcAft>
                <a:spcPts val="0"/>
              </a:spcAft>
              <a:buSzPct val="108108"/>
              <a:buChar char="•"/>
            </a:pPr>
            <a:r>
              <a:rPr lang="en-US" dirty="0"/>
              <a:t>Show your calculations of how much it will cost to run your</a:t>
            </a:r>
            <a:br>
              <a:rPr lang="en-US" dirty="0"/>
            </a:br>
            <a:r>
              <a:rPr lang="en-US" dirty="0"/>
              <a:t>business for 1 year without profit.</a:t>
            </a:r>
            <a:endParaRPr dirty="0"/>
          </a:p>
        </p:txBody>
      </p:sp>
      <p:sp>
        <p:nvSpPr>
          <p:cNvPr id="383" name="Google Shape;383;p6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Creating Your Business Pitch</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2"/>
          <p:cNvSpPr txBox="1">
            <a:spLocks noGrp="1"/>
          </p:cNvSpPr>
          <p:nvPr>
            <p:ph type="body" idx="1"/>
          </p:nvPr>
        </p:nvSpPr>
        <p:spPr>
          <a:xfrm>
            <a:off x="457200" y="1309350"/>
            <a:ext cx="84195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While watching the video listen to Barbara King talk about the business that she started and identify the key components of her business plan.</a:t>
            </a:r>
            <a:endParaRPr dirty="0"/>
          </a:p>
          <a:p>
            <a:pPr marL="914400" lvl="1" indent="-355600" algn="l" rtl="0">
              <a:lnSpc>
                <a:spcPct val="100000"/>
              </a:lnSpc>
              <a:spcBef>
                <a:spcPts val="0"/>
              </a:spcBef>
              <a:spcAft>
                <a:spcPts val="0"/>
              </a:spcAft>
              <a:buSzPts val="2000"/>
              <a:buChar char="•"/>
            </a:pPr>
            <a:r>
              <a:rPr lang="en-US" dirty="0"/>
              <a:t>Product/Service Description</a:t>
            </a:r>
            <a:endParaRPr dirty="0"/>
          </a:p>
          <a:p>
            <a:pPr marL="914400" lvl="1" indent="-355600" algn="l" rtl="0">
              <a:lnSpc>
                <a:spcPct val="100000"/>
              </a:lnSpc>
              <a:spcBef>
                <a:spcPts val="0"/>
              </a:spcBef>
              <a:spcAft>
                <a:spcPts val="0"/>
              </a:spcAft>
              <a:buSzPts val="2000"/>
              <a:buChar char="•"/>
            </a:pPr>
            <a:r>
              <a:rPr lang="en-US" dirty="0"/>
              <a:t>Market Analysis</a:t>
            </a:r>
            <a:endParaRPr dirty="0"/>
          </a:p>
          <a:p>
            <a:pPr marL="914400" lvl="1" indent="-355600" algn="l" rtl="0">
              <a:lnSpc>
                <a:spcPct val="100000"/>
              </a:lnSpc>
              <a:spcBef>
                <a:spcPts val="0"/>
              </a:spcBef>
              <a:spcAft>
                <a:spcPts val="0"/>
              </a:spcAft>
              <a:buSzPts val="2000"/>
              <a:buChar char="•"/>
            </a:pPr>
            <a:r>
              <a:rPr lang="en-US" dirty="0"/>
              <a:t>Operations Plan</a:t>
            </a:r>
            <a:endParaRPr dirty="0"/>
          </a:p>
          <a:p>
            <a:pPr marL="914400" lvl="1" indent="-355600" algn="l" rtl="0">
              <a:lnSpc>
                <a:spcPct val="100000"/>
              </a:lnSpc>
              <a:spcBef>
                <a:spcPts val="0"/>
              </a:spcBef>
              <a:spcAft>
                <a:spcPts val="0"/>
              </a:spcAft>
              <a:buSzPts val="2000"/>
              <a:buChar char="•"/>
            </a:pPr>
            <a:r>
              <a:rPr lang="en-US" dirty="0"/>
              <a:t>Financial Plan</a:t>
            </a:r>
            <a:endParaRPr dirty="0"/>
          </a:p>
        </p:txBody>
      </p:sp>
      <p:sp>
        <p:nvSpPr>
          <p:cNvPr id="389" name="Google Shape;389;p6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Mathematics Behind a Business Plan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63" descr="Listen to local Oklahoma entrepreneur Barbara King discuss how she uses her knowledge of math and finance to run her own business. For more lessons, strategies, and games visit K20's LEARN website here: https://learn.k20center.ou.edu/." title="K20 ICAP - Entrepreneurship and Math of Finance">
            <a:hlinkClick r:id="rId3"/>
          </p:cNvPr>
          <p:cNvPicPr preferRelativeResize="0"/>
          <p:nvPr/>
        </p:nvPicPr>
        <p:blipFill>
          <a:blip r:embed="rId4">
            <a:alphaModFix/>
          </a:blip>
          <a:stretch>
            <a:fillRect/>
          </a:stretch>
        </p:blipFill>
        <p:spPr>
          <a:xfrm>
            <a:off x="787738" y="363450"/>
            <a:ext cx="7122775" cy="4006575"/>
          </a:xfrm>
          <a:prstGeom prst="rect">
            <a:avLst/>
          </a:prstGeom>
          <a:noFill/>
          <a:ln>
            <a:noFill/>
          </a:ln>
        </p:spPr>
      </p:pic>
      <p:sp>
        <p:nvSpPr>
          <p:cNvPr id="395" name="Google Shape;395;p63"/>
          <p:cNvSpPr txBox="1"/>
          <p:nvPr/>
        </p:nvSpPr>
        <p:spPr>
          <a:xfrm>
            <a:off x="2625302" y="4414625"/>
            <a:ext cx="3893400" cy="49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u="sng">
                <a:solidFill>
                  <a:schemeClr val="accent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Entrepreneurship and Math of Finance</a:t>
            </a:r>
            <a:endParaRPr sz="1200" b="1">
              <a:solidFill>
                <a:schemeClr val="accent2"/>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fade">
                                      <p:cBhvr>
                                        <p:cTn id="7" dur="10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4"/>
          <p:cNvSpPr txBox="1">
            <a:spLocks noGrp="1"/>
          </p:cNvSpPr>
          <p:nvPr>
            <p:ph type="body" idx="1"/>
          </p:nvPr>
        </p:nvSpPr>
        <p:spPr>
          <a:xfrm>
            <a:off x="457200" y="1309350"/>
            <a:ext cx="84195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a:t>What details did Barbara King give about the following components of her business?</a:t>
            </a:r>
            <a:endParaRPr/>
          </a:p>
          <a:p>
            <a:pPr marL="914400" lvl="1" indent="-355600" algn="l" rtl="0">
              <a:spcBef>
                <a:spcPts val="0"/>
              </a:spcBef>
              <a:spcAft>
                <a:spcPts val="0"/>
              </a:spcAft>
              <a:buSzPts val="2000"/>
              <a:buChar char="•"/>
            </a:pPr>
            <a:r>
              <a:rPr lang="en-US" dirty="0"/>
              <a:t>Product/Service Description</a:t>
            </a:r>
            <a:endParaRPr dirty="0"/>
          </a:p>
          <a:p>
            <a:pPr marL="914400" lvl="1" indent="-355600" algn="l" rtl="0">
              <a:spcBef>
                <a:spcPts val="0"/>
              </a:spcBef>
              <a:spcAft>
                <a:spcPts val="0"/>
              </a:spcAft>
              <a:buSzPts val="2000"/>
              <a:buChar char="•"/>
            </a:pPr>
            <a:r>
              <a:rPr lang="en-US" dirty="0"/>
              <a:t>Market Analysis</a:t>
            </a:r>
            <a:endParaRPr dirty="0"/>
          </a:p>
          <a:p>
            <a:pPr marL="914400" lvl="1" indent="-355600" algn="l" rtl="0">
              <a:spcBef>
                <a:spcPts val="0"/>
              </a:spcBef>
              <a:spcAft>
                <a:spcPts val="0"/>
              </a:spcAft>
              <a:buSzPts val="2000"/>
              <a:buChar char="•"/>
            </a:pPr>
            <a:r>
              <a:rPr lang="en-US" dirty="0"/>
              <a:t>Operations Plan</a:t>
            </a:r>
            <a:endParaRPr dirty="0"/>
          </a:p>
          <a:p>
            <a:pPr marL="914400" lvl="1" indent="-355600" algn="l" rtl="0">
              <a:spcBef>
                <a:spcPts val="0"/>
              </a:spcBef>
              <a:spcAft>
                <a:spcPts val="0"/>
              </a:spcAft>
              <a:buSzPts val="2000"/>
              <a:buChar char="•"/>
            </a:pPr>
            <a:r>
              <a:rPr lang="en-US" dirty="0"/>
              <a:t>Financial Plan</a:t>
            </a:r>
            <a:endParaRPr dirty="0"/>
          </a:p>
          <a:p>
            <a:pPr marL="457200" lvl="0" indent="-393700" algn="l" rtl="0">
              <a:spcBef>
                <a:spcPts val="0"/>
              </a:spcBef>
              <a:spcAft>
                <a:spcPts val="0"/>
              </a:spcAft>
              <a:buSzPts val="2600"/>
              <a:buChar char="•"/>
            </a:pPr>
            <a:r>
              <a:rPr lang="en-US" dirty="0"/>
              <a:t>What other information about her business did she provide that stuck out to you?</a:t>
            </a:r>
            <a:endParaRPr dirty="0"/>
          </a:p>
        </p:txBody>
      </p:sp>
      <p:sp>
        <p:nvSpPr>
          <p:cNvPr id="401" name="Google Shape;401;p6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Mathematics Behind a Business Plan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Pitch Reflection</a:t>
            </a:r>
            <a:endParaRPr dirty="0"/>
          </a:p>
        </p:txBody>
      </p:sp>
      <p:sp>
        <p:nvSpPr>
          <p:cNvPr id="105" name="Google Shape;105;p5"/>
          <p:cNvSpPr txBox="1"/>
          <p:nvPr/>
        </p:nvSpPr>
        <p:spPr>
          <a:xfrm>
            <a:off x="0" y="4747024"/>
            <a:ext cx="9144000" cy="3964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Scrub Daddy’s Pitch</a:t>
            </a:r>
            <a:endParaRPr sz="1800" b="0" i="0" u="none" strike="noStrike" cap="none">
              <a:solidFill>
                <a:schemeClr val="accent2"/>
              </a:solidFill>
              <a:latin typeface="Calibri"/>
              <a:ea typeface="Calibri"/>
              <a:cs typeface="Calibri"/>
              <a:sym typeface="Calibri"/>
            </a:endParaRPr>
          </a:p>
        </p:txBody>
      </p:sp>
      <p:pic>
        <p:nvPicPr>
          <p:cNvPr id="106" name="Google Shape;106;p5" descr="Aaron Krause is seeking $100,000 for 10% stake in Scrub Daddy&#10;&#10;From Season 4 Episode 7&#10;&#10;Watch The Entire Series on Google Play: https://play.google.com/store/tv/show?id=FV7PwP5B-nU&amp;cdid=tvseason-E1PGOJ1VJ8Q&amp;hl=en_US&amp;gl=US&#10;&#10;Subscribe to Shark Tank Global for more from your favorite shows: https://www.youtube.com/channel/UCREgA-BmOocJ9Is_bZV6aJQ&#10;&#10;FOLLOW SHARK TANK&#10;Shark Tank Global Facebook - [https://www.facebook.com/GlobalSharkTank]&#10;&#10;About Shark Tank: The Sharks – tough, self-made, multi-millionaire and billionaire tycoons – continue their search to invest in the best businesses and products that America has to offer. The Sharks will once again give people from all walks of life the chance to chase the American dream and potentially secure business deals that could make them millionaires.&#10;&#10;#SharkTank #SharkTankUS #ScrubDaddy&#10;&#10;The Shark Battle Each Other for a Deal With Scrub Daddy  | Shark Tank US | Shark Tank Global&#10;https://www.youtube.com/channel/UCREgA-BmOocJ9Is_bZV6aJQ" title="A Bidding War Breaks Out During Scrub Daddy's Pitch | Shark Tank US | Shark Tank Global">
            <a:hlinkClick r:id="rId4"/>
          </p:cNvPr>
          <p:cNvPicPr preferRelativeResize="0"/>
          <p:nvPr/>
        </p:nvPicPr>
        <p:blipFill rotWithShape="1">
          <a:blip r:embed="rId5">
            <a:alphaModFix/>
          </a:blip>
          <a:srcRect/>
          <a:stretch/>
        </p:blipFill>
        <p:spPr>
          <a:xfrm>
            <a:off x="1477688" y="1265923"/>
            <a:ext cx="6188625" cy="3481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Pitch Reflection</a:t>
            </a:r>
            <a:endParaRPr dirty="0"/>
          </a:p>
        </p:txBody>
      </p:sp>
      <p:sp>
        <p:nvSpPr>
          <p:cNvPr id="112" name="Google Shape;112;p6"/>
          <p:cNvSpPr txBox="1"/>
          <p:nvPr/>
        </p:nvSpPr>
        <p:spPr>
          <a:xfrm>
            <a:off x="0" y="4747024"/>
            <a:ext cx="9144000" cy="3964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Haven Lock’s Pitch</a:t>
            </a:r>
            <a:endParaRPr sz="1800" b="0" i="0" u="none" strike="noStrike" cap="none">
              <a:solidFill>
                <a:schemeClr val="accent2"/>
              </a:solidFill>
              <a:latin typeface="Calibri"/>
              <a:ea typeface="Calibri"/>
              <a:cs typeface="Calibri"/>
              <a:sym typeface="Calibri"/>
            </a:endParaRPr>
          </a:p>
        </p:txBody>
      </p:sp>
      <p:pic>
        <p:nvPicPr>
          <p:cNvPr id="113" name="Google Shape;113;p6" descr="Alex Bertelli &amp; Clay Banks are seeking $500,000 for a 6% stake of their door security wedge, Haven Lock.&#10;&#10;From Season 10 Episode 18&#10;&#10;Watch The Entire Series on Google Play: https://play.google.com/store/tv/show?id=FV7PwP5B-nU&amp;cdid=tvseason-E1PGOJ1VJ8Q&amp;hl=en_US&amp;gl=US&#10;&#10;Subscribe to Shark Tank Global for more from your favorite shows: https://www.youtube.com/channel/UCREgA-BmOocJ9Is_bZV6aJQ&#10;&#10;FOLLOW SHARK TANK&#10;Shark Tank Global Facebook - [https://www.facebook.com/GlobalSharkTank]&#10;&#10;About Shark Tank: The Sharks – tough, self-made, multi-millionaire and billionaire tycoons – continue their search to invest in the best businesses and products that America has to offer. The Sharks will once again give people from all walks of life the chance to chase the American dream and potentially secure business deals that could make them millionaires.&#10;&#10;#SharkTank #SharkTankUS #HavenLocks&#10;&#10;&quot;Best Pitch Ever!&quot; With Haven | Shark Tank US | Shark Tank Global&#10;https://www.youtube.com/channel/UCREgA-BmOocJ9Is_bZV6aJQ" title="The &quot;Best Pitch Ever!&quot; On Shark Tank With Haven | Shark Tank US | Shark Tank Global">
            <a:hlinkClick r:id="rId3"/>
          </p:cNvPr>
          <p:cNvPicPr preferRelativeResize="0"/>
          <p:nvPr/>
        </p:nvPicPr>
        <p:blipFill rotWithShape="1">
          <a:blip r:embed="rId4">
            <a:alphaModFix/>
          </a:blip>
          <a:srcRect/>
          <a:stretch/>
        </p:blipFill>
        <p:spPr>
          <a:xfrm>
            <a:off x="1477700" y="1265935"/>
            <a:ext cx="6188600" cy="34810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Pitch Reflection</a:t>
            </a:r>
            <a:endParaRPr dirty="0"/>
          </a:p>
        </p:txBody>
      </p:sp>
      <p:sp>
        <p:nvSpPr>
          <p:cNvPr id="119" name="Google Shape;119;p7"/>
          <p:cNvSpPr txBox="1"/>
          <p:nvPr/>
        </p:nvSpPr>
        <p:spPr>
          <a:xfrm>
            <a:off x="0" y="4747024"/>
            <a:ext cx="9144000" cy="3964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Fort’s Pitch</a:t>
            </a:r>
            <a:endParaRPr sz="1800" b="0" i="0" u="none" strike="noStrike" cap="none">
              <a:solidFill>
                <a:schemeClr val="accent2"/>
              </a:solidFill>
              <a:latin typeface="Calibri"/>
              <a:ea typeface="Calibri"/>
              <a:cs typeface="Calibri"/>
              <a:sym typeface="Calibri"/>
            </a:endParaRPr>
          </a:p>
        </p:txBody>
      </p:sp>
      <p:pic>
        <p:nvPicPr>
          <p:cNvPr id="120" name="Google Shape;120;p7" title="Shark Tank US | Sharks Struggle To Get Behind Fort's Business Model"/>
          <p:cNvPicPr preferRelativeResize="0"/>
          <p:nvPr/>
        </p:nvPicPr>
        <p:blipFill rotWithShape="1">
          <a:blip r:embed="rId4">
            <a:alphaModFix/>
          </a:blip>
          <a:srcRect/>
          <a:stretch/>
        </p:blipFill>
        <p:spPr>
          <a:xfrm>
            <a:off x="1477700" y="1265936"/>
            <a:ext cx="6188600" cy="3493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Shape 124"/>
        <p:cNvGrpSpPr/>
        <p:nvPr/>
      </p:nvGrpSpPr>
      <p:grpSpPr>
        <a:xfrm>
          <a:off x="0" y="0"/>
          <a:ext cx="0" cy="0"/>
          <a:chOff x="0" y="0"/>
          <a:chExt cx="0" cy="0"/>
        </a:xfrm>
      </p:grpSpPr>
      <p:sp>
        <p:nvSpPr>
          <p:cNvPr id="125" name="Google Shape;125;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Pitch Reflection</a:t>
            </a:r>
            <a:endParaRPr dirty="0"/>
          </a:p>
        </p:txBody>
      </p:sp>
      <p:graphicFrame>
        <p:nvGraphicFramePr>
          <p:cNvPr id="126" name="Google Shape;126;p8"/>
          <p:cNvGraphicFramePr/>
          <p:nvPr/>
        </p:nvGraphicFramePr>
        <p:xfrm>
          <a:off x="457200" y="1099132"/>
          <a:ext cx="8229600" cy="3830350"/>
        </p:xfrm>
        <a:graphic>
          <a:graphicData uri="http://schemas.openxmlformats.org/drawingml/2006/table">
            <a:tbl>
              <a:tblPr>
                <a:noFill/>
                <a:tableStyleId>{641B5E9A-8E08-40ED-B815-B67C422C76F6}</a:tableStyleId>
              </a:tblPr>
              <a:tblGrid>
                <a:gridCol w="1112925">
                  <a:extLst>
                    <a:ext uri="{9D8B030D-6E8A-4147-A177-3AD203B41FA5}">
                      <a16:colId xmlns:a16="http://schemas.microsoft.com/office/drawing/2014/main" val="20000"/>
                    </a:ext>
                  </a:extLst>
                </a:gridCol>
                <a:gridCol w="2372225">
                  <a:extLst>
                    <a:ext uri="{9D8B030D-6E8A-4147-A177-3AD203B41FA5}">
                      <a16:colId xmlns:a16="http://schemas.microsoft.com/office/drawing/2014/main" val="20001"/>
                    </a:ext>
                  </a:extLst>
                </a:gridCol>
                <a:gridCol w="2372225">
                  <a:extLst>
                    <a:ext uri="{9D8B030D-6E8A-4147-A177-3AD203B41FA5}">
                      <a16:colId xmlns:a16="http://schemas.microsoft.com/office/drawing/2014/main" val="20002"/>
                    </a:ext>
                  </a:extLst>
                </a:gridCol>
                <a:gridCol w="2372225">
                  <a:extLst>
                    <a:ext uri="{9D8B030D-6E8A-4147-A177-3AD203B41FA5}">
                      <a16:colId xmlns:a16="http://schemas.microsoft.com/office/drawing/2014/main" val="20003"/>
                    </a:ext>
                  </a:extLst>
                </a:gridCol>
              </a:tblGrid>
              <a:tr h="393700">
                <a:tc>
                  <a:txBody>
                    <a:bodyPr/>
                    <a:lstStyle/>
                    <a:p>
                      <a:pPr marL="0" marR="0" lvl="0" indent="0" algn="ctr" rtl="0">
                        <a:lnSpc>
                          <a:spcPct val="100000"/>
                        </a:lnSpc>
                        <a:spcBef>
                          <a:spcPts val="0"/>
                        </a:spcBef>
                        <a:spcAft>
                          <a:spcPts val="0"/>
                        </a:spcAft>
                        <a:buNone/>
                      </a:pPr>
                      <a:r>
                        <a:rPr lang="en-US" sz="1600" b="1" u="none" strike="noStrike" cap="none">
                          <a:solidFill>
                            <a:srgbClr val="FFFFFF"/>
                          </a:solidFill>
                          <a:latin typeface="Calibri"/>
                          <a:ea typeface="Calibri"/>
                          <a:cs typeface="Calibri"/>
                          <a:sym typeface="Calibri"/>
                        </a:rPr>
                        <a:t>Questions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lnSpc>
                          <a:spcPct val="100000"/>
                        </a:lnSpc>
                        <a:spcBef>
                          <a:spcPts val="0"/>
                        </a:spcBef>
                        <a:spcAft>
                          <a:spcPts val="0"/>
                        </a:spcAft>
                        <a:buNone/>
                      </a:pPr>
                      <a:r>
                        <a:rPr lang="en-US" sz="1600" b="1" u="none" strike="noStrike" cap="none">
                          <a:solidFill>
                            <a:srgbClr val="FFFFFF"/>
                          </a:solidFill>
                          <a:latin typeface="Calibri"/>
                          <a:ea typeface="Calibri"/>
                          <a:cs typeface="Calibri"/>
                          <a:sym typeface="Calibri"/>
                        </a:rPr>
                        <a:t>Scrub Daddy</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lnSpc>
                          <a:spcPct val="100000"/>
                        </a:lnSpc>
                        <a:spcBef>
                          <a:spcPts val="0"/>
                        </a:spcBef>
                        <a:spcAft>
                          <a:spcPts val="0"/>
                        </a:spcAft>
                        <a:buNone/>
                      </a:pPr>
                      <a:r>
                        <a:rPr lang="en-US" sz="1600" b="1" u="none" strike="noStrike" cap="none">
                          <a:solidFill>
                            <a:srgbClr val="FFFFFF"/>
                          </a:solidFill>
                          <a:latin typeface="Calibri"/>
                          <a:ea typeface="Calibri"/>
                          <a:cs typeface="Calibri"/>
                          <a:sym typeface="Calibri"/>
                        </a:rPr>
                        <a:t>Haven Lock</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lnSpc>
                          <a:spcPct val="100000"/>
                        </a:lnSpc>
                        <a:spcBef>
                          <a:spcPts val="0"/>
                        </a:spcBef>
                        <a:spcAft>
                          <a:spcPts val="0"/>
                        </a:spcAft>
                        <a:buNone/>
                      </a:pPr>
                      <a:r>
                        <a:rPr lang="en-US" sz="1600" b="1" u="none" strike="noStrike" cap="none">
                          <a:solidFill>
                            <a:srgbClr val="FFFFFF"/>
                          </a:solidFill>
                          <a:latin typeface="Calibri"/>
                          <a:ea typeface="Calibri"/>
                          <a:cs typeface="Calibri"/>
                          <a:sym typeface="Calibri"/>
                        </a:rPr>
                        <a:t>Fort</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572775">
                <a:tc>
                  <a:txBody>
                    <a:bodyPr/>
                    <a:lstStyle/>
                    <a:p>
                      <a:pPr marL="0" marR="0" lvl="0" indent="0" algn="l" rtl="0">
                        <a:lnSpc>
                          <a:spcPct val="100000"/>
                        </a:lnSpc>
                        <a:spcBef>
                          <a:spcPts val="0"/>
                        </a:spcBef>
                        <a:spcAft>
                          <a:spcPts val="0"/>
                        </a:spcAft>
                        <a:buNone/>
                      </a:pPr>
                      <a:r>
                        <a:rPr lang="en-US" sz="1400" b="1" u="none" strike="noStrike" cap="none" dirty="0">
                          <a:solidFill>
                            <a:srgbClr val="910D28"/>
                          </a:solidFill>
                          <a:latin typeface="Calibri"/>
                          <a:ea typeface="Calibri"/>
                          <a:cs typeface="Calibri"/>
                          <a:sym typeface="Calibri"/>
                        </a:rPr>
                        <a:t>Problem Being Solved</a:t>
                      </a:r>
                      <a:endParaRPr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makes cleaning easier</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people breaking into your home</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Stop using nice furniture to make pillow forts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572775">
                <a:tc>
                  <a:txBody>
                    <a:bodyPr/>
                    <a:lstStyle/>
                    <a:p>
                      <a:pPr marL="0" marR="0" lvl="0" indent="0" algn="l" rtl="0">
                        <a:lnSpc>
                          <a:spcPct val="100000"/>
                        </a:lnSpc>
                        <a:spcBef>
                          <a:spcPts val="0"/>
                        </a:spcBef>
                        <a:spcAft>
                          <a:spcPts val="0"/>
                        </a:spcAft>
                        <a:buNone/>
                      </a:pPr>
                      <a:r>
                        <a:rPr lang="en-US" sz="1400" b="1" u="none" strike="noStrike" cap="none">
                          <a:solidFill>
                            <a:srgbClr val="910D28"/>
                          </a:solidFill>
                          <a:latin typeface="Calibri"/>
                          <a:ea typeface="Calibri"/>
                          <a:cs typeface="Calibri"/>
                          <a:sym typeface="Calibri"/>
                        </a:rPr>
                        <a:t>Requested Investment</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$100K for 10% stake</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$500K for 6% stake</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$500K for 10% stake</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2"/>
                  </a:ext>
                </a:extLst>
              </a:tr>
              <a:tr h="572775">
                <a:tc>
                  <a:txBody>
                    <a:bodyPr/>
                    <a:lstStyle/>
                    <a:p>
                      <a:pPr marL="0" marR="0" lvl="0" indent="0" algn="l" rtl="0">
                        <a:lnSpc>
                          <a:spcPct val="100000"/>
                        </a:lnSpc>
                        <a:spcBef>
                          <a:spcPts val="0"/>
                        </a:spcBef>
                        <a:spcAft>
                          <a:spcPts val="0"/>
                        </a:spcAft>
                        <a:buNone/>
                      </a:pPr>
                      <a:r>
                        <a:rPr lang="en-US" sz="1400" b="1" u="none" strike="noStrike" cap="none">
                          <a:solidFill>
                            <a:srgbClr val="910D28"/>
                          </a:solidFill>
                          <a:latin typeface="Calibri"/>
                          <a:ea typeface="Calibri"/>
                          <a:cs typeface="Calibri"/>
                          <a:sym typeface="Calibri"/>
                        </a:rPr>
                        <a:t>Target Audience</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 someone who does dishes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homeowners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parents who want easier clean-up</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r h="572775">
                <a:tc>
                  <a:txBody>
                    <a:bodyPr/>
                    <a:lstStyle/>
                    <a:p>
                      <a:pPr marL="0" marR="0" lvl="0" indent="0" algn="l" rtl="0">
                        <a:lnSpc>
                          <a:spcPct val="100000"/>
                        </a:lnSpc>
                        <a:spcBef>
                          <a:spcPts val="0"/>
                        </a:spcBef>
                        <a:spcAft>
                          <a:spcPts val="0"/>
                        </a:spcAft>
                        <a:buNone/>
                      </a:pPr>
                      <a:r>
                        <a:rPr lang="en-US" sz="1400" b="1" u="none" strike="noStrike" cap="none">
                          <a:solidFill>
                            <a:srgbClr val="910D28"/>
                          </a:solidFill>
                          <a:latin typeface="Calibri"/>
                          <a:ea typeface="Calibri"/>
                          <a:cs typeface="Calibri"/>
                          <a:sym typeface="Calibri"/>
                        </a:rPr>
                        <a:t>Similar Product</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scratch pad, steel wool, sponge</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deadbolt lock</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Modular cushions / misc. fort-building kits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4"/>
                  </a:ext>
                </a:extLst>
              </a:tr>
              <a:tr h="572775">
                <a:tc>
                  <a:txBody>
                    <a:bodyPr/>
                    <a:lstStyle/>
                    <a:p>
                      <a:pPr marL="0" marR="0" lvl="0" indent="0" algn="l" rtl="0">
                        <a:lnSpc>
                          <a:spcPct val="100000"/>
                        </a:lnSpc>
                        <a:spcBef>
                          <a:spcPts val="0"/>
                        </a:spcBef>
                        <a:spcAft>
                          <a:spcPts val="0"/>
                        </a:spcAft>
                        <a:buNone/>
                      </a:pPr>
                      <a:r>
                        <a:rPr lang="en-US" sz="1400" b="1" u="none" strike="noStrike" cap="none">
                          <a:solidFill>
                            <a:srgbClr val="910D28"/>
                          </a:solidFill>
                          <a:latin typeface="Calibri"/>
                          <a:ea typeface="Calibri"/>
                          <a:cs typeface="Calibri"/>
                          <a:sym typeface="Calibri"/>
                        </a:rPr>
                        <a:t>Math Used</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QVC orders 30% more from me each time</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costs to make the product and what they’re selling it for</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$2 million raised in 2 hours; big products cost more to ship</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5"/>
                  </a:ext>
                </a:extLst>
              </a:tr>
              <a:tr h="572775">
                <a:tc>
                  <a:txBody>
                    <a:bodyPr/>
                    <a:lstStyle/>
                    <a:p>
                      <a:pPr marL="0" marR="0" lvl="0" indent="0" algn="l" rtl="0">
                        <a:lnSpc>
                          <a:spcPct val="100000"/>
                        </a:lnSpc>
                        <a:spcBef>
                          <a:spcPts val="0"/>
                        </a:spcBef>
                        <a:spcAft>
                          <a:spcPts val="0"/>
                        </a:spcAft>
                        <a:buNone/>
                      </a:pPr>
                      <a:r>
                        <a:rPr lang="en-US" sz="1400" b="1" u="none" strike="noStrike" cap="none">
                          <a:solidFill>
                            <a:srgbClr val="910D28"/>
                          </a:solidFill>
                          <a:latin typeface="Calibri"/>
                          <a:ea typeface="Calibri"/>
                          <a:cs typeface="Calibri"/>
                          <a:sym typeface="Calibri"/>
                        </a:rPr>
                        <a:t>Pros/Cons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b="1" u="none" strike="noStrike" cap="none">
                          <a:latin typeface="Calibri"/>
                          <a:ea typeface="Calibri"/>
                          <a:cs typeface="Calibri"/>
                          <a:sym typeface="Calibri"/>
                        </a:rPr>
                        <a:t>pro:</a:t>
                      </a:r>
                      <a:r>
                        <a:rPr lang="en-US" sz="1400" u="none" strike="noStrike" cap="none">
                          <a:latin typeface="Calibri"/>
                          <a:ea typeface="Calibri"/>
                          <a:cs typeface="Calibri"/>
                          <a:sym typeface="Calibri"/>
                        </a:rPr>
                        <a:t> versatile; </a:t>
                      </a:r>
                      <a:r>
                        <a:rPr lang="en-US" sz="1400" b="1" u="none" strike="noStrike" cap="none">
                          <a:latin typeface="Calibri"/>
                          <a:ea typeface="Calibri"/>
                          <a:cs typeface="Calibri"/>
                          <a:sym typeface="Calibri"/>
                        </a:rPr>
                        <a:t>con:</a:t>
                      </a:r>
                      <a:r>
                        <a:rPr lang="en-US" sz="1400" u="none" strike="noStrike" cap="none">
                          <a:latin typeface="Calibri"/>
                          <a:ea typeface="Calibri"/>
                          <a:cs typeface="Calibri"/>
                          <a:sym typeface="Calibri"/>
                        </a:rPr>
                        <a:t> more expensive than competitors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b="1" u="none" strike="noStrike" cap="none">
                          <a:latin typeface="Calibri"/>
                          <a:ea typeface="Calibri"/>
                          <a:cs typeface="Calibri"/>
                          <a:sym typeface="Calibri"/>
                        </a:rPr>
                        <a:t>pro:</a:t>
                      </a:r>
                      <a:r>
                        <a:rPr lang="en-US" sz="1400" u="none" strike="noStrike" cap="none">
                          <a:latin typeface="Calibri"/>
                          <a:ea typeface="Calibri"/>
                          <a:cs typeface="Calibri"/>
                          <a:sym typeface="Calibri"/>
                        </a:rPr>
                        <a:t> keep schools safe;</a:t>
                      </a:r>
                      <a:br>
                        <a:rPr lang="en-US" sz="1400" u="none" strike="noStrike" cap="none">
                          <a:latin typeface="Calibri"/>
                          <a:ea typeface="Calibri"/>
                          <a:cs typeface="Calibri"/>
                          <a:sym typeface="Calibri"/>
                        </a:rPr>
                      </a:br>
                      <a:r>
                        <a:rPr lang="en-US" sz="1400" b="1" u="none" strike="noStrike" cap="none">
                          <a:latin typeface="Calibri"/>
                          <a:ea typeface="Calibri"/>
                          <a:cs typeface="Calibri"/>
                          <a:sym typeface="Calibri"/>
                        </a:rPr>
                        <a:t>con:</a:t>
                      </a:r>
                      <a:r>
                        <a:rPr lang="en-US" sz="1400" u="none" strike="noStrike" cap="none">
                          <a:latin typeface="Calibri"/>
                          <a:ea typeface="Calibri"/>
                          <a:cs typeface="Calibri"/>
                          <a:sym typeface="Calibri"/>
                        </a:rPr>
                        <a:t> only selling online</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Calibri"/>
                          <a:ea typeface="Calibri"/>
                          <a:cs typeface="Calibri"/>
                          <a:sym typeface="Calibri"/>
                        </a:rPr>
                        <a:t>pro:</a:t>
                      </a:r>
                      <a:r>
                        <a:rPr lang="en-US" sz="1400" u="none" strike="noStrike" cap="none" dirty="0">
                          <a:latin typeface="Calibri"/>
                          <a:ea typeface="Calibri"/>
                          <a:cs typeface="Calibri"/>
                          <a:sym typeface="Calibri"/>
                        </a:rPr>
                        <a:t> lot of interest; </a:t>
                      </a:r>
                      <a:r>
                        <a:rPr lang="en-US" sz="1400" b="1" u="none" strike="noStrike" cap="none" dirty="0">
                          <a:latin typeface="Calibri"/>
                          <a:ea typeface="Calibri"/>
                          <a:cs typeface="Calibri"/>
                          <a:sym typeface="Calibri"/>
                        </a:rPr>
                        <a:t>con:</a:t>
                      </a:r>
                      <a:r>
                        <a:rPr lang="en-US" sz="1400" u="none" strike="noStrike" cap="none" dirty="0">
                          <a:latin typeface="Calibri"/>
                          <a:ea typeface="Calibri"/>
                          <a:cs typeface="Calibri"/>
                          <a:sym typeface="Calibri"/>
                        </a:rPr>
                        <a:t> similar products are cheaper</a:t>
                      </a:r>
                      <a:endParaRPr dirty="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9"/>
          <p:cNvSpPr txBox="1">
            <a:spLocks noGrp="1"/>
          </p:cNvSpPr>
          <p:nvPr>
            <p:ph type="body" idx="1"/>
          </p:nvPr>
        </p:nvSpPr>
        <p:spPr>
          <a:xfrm>
            <a:off x="457200" y="1309350"/>
            <a:ext cx="7761300" cy="3434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240"/>
              </a:spcBef>
              <a:spcAft>
                <a:spcPts val="0"/>
              </a:spcAft>
              <a:buSzPts val="2600"/>
              <a:buNone/>
            </a:pPr>
            <a:r>
              <a:rPr lang="en-US" dirty="0"/>
              <a:t>Write one idea for each of the following prompts</a:t>
            </a:r>
            <a:br>
              <a:rPr lang="en-US" dirty="0"/>
            </a:br>
            <a:r>
              <a:rPr lang="en-US" dirty="0"/>
              <a:t>on a separate sticky note:</a:t>
            </a:r>
            <a:endParaRPr dirty="0"/>
          </a:p>
          <a:p>
            <a:pPr marL="457200" lvl="0" indent="-393700" algn="l" rtl="0">
              <a:lnSpc>
                <a:spcPct val="100000"/>
              </a:lnSpc>
              <a:spcBef>
                <a:spcPts val="240"/>
              </a:spcBef>
              <a:spcAft>
                <a:spcPts val="0"/>
              </a:spcAft>
              <a:buSzPts val="2600"/>
              <a:buChar char="•"/>
            </a:pPr>
            <a:r>
              <a:rPr lang="en-US" dirty="0"/>
              <a:t>A problem that you see in your community</a:t>
            </a:r>
            <a:endParaRPr dirty="0"/>
          </a:p>
          <a:p>
            <a:pPr marL="457200" lvl="0" indent="-393700" algn="l" rtl="0">
              <a:lnSpc>
                <a:spcPct val="100000"/>
              </a:lnSpc>
              <a:spcBef>
                <a:spcPts val="0"/>
              </a:spcBef>
              <a:spcAft>
                <a:spcPts val="0"/>
              </a:spcAft>
              <a:buSzPts val="2600"/>
              <a:buChar char="•"/>
            </a:pPr>
            <a:r>
              <a:rPr lang="en-US" dirty="0"/>
              <a:t>A situation people encounter that can be made easier with an invention</a:t>
            </a:r>
            <a:endParaRPr dirty="0"/>
          </a:p>
          <a:p>
            <a:pPr marL="457200" lvl="0" indent="-393700" algn="l" rtl="0">
              <a:lnSpc>
                <a:spcPct val="100000"/>
              </a:lnSpc>
              <a:spcBef>
                <a:spcPts val="0"/>
              </a:spcBef>
              <a:spcAft>
                <a:spcPts val="0"/>
              </a:spcAft>
              <a:buSzPts val="2600"/>
              <a:buChar char="•"/>
            </a:pPr>
            <a:r>
              <a:rPr lang="en-US" dirty="0"/>
              <a:t>An idea for something that can make a lot of money</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r>
              <a:rPr lang="en-US" dirty="0"/>
              <a:t>When you are done, place your sticky notes on the corresponding posters.</a:t>
            </a:r>
            <a:endParaRPr dirty="0"/>
          </a:p>
        </p:txBody>
      </p:sp>
      <p:sp>
        <p:nvSpPr>
          <p:cNvPr id="132" name="Google Shape;132;p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Collective Brain Dump</a:t>
            </a:r>
            <a:endParaRPr dirty="0"/>
          </a:p>
        </p:txBody>
      </p:sp>
      <p:pic>
        <p:nvPicPr>
          <p:cNvPr id="133" name="Google Shape;133;p9"/>
          <p:cNvPicPr preferRelativeResize="0"/>
          <p:nvPr/>
        </p:nvPicPr>
        <p:blipFill rotWithShape="1">
          <a:blip r:embed="rId3">
            <a:alphaModFix/>
          </a:blip>
          <a:srcRect/>
          <a:stretch/>
        </p:blipFill>
        <p:spPr>
          <a:xfrm>
            <a:off x="7506097" y="210563"/>
            <a:ext cx="1419953" cy="14199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2600</Words>
  <Application>Microsoft Macintosh PowerPoint</Application>
  <PresentationFormat>On-screen Show (16:9)</PresentationFormat>
  <Paragraphs>274</Paragraphs>
  <Slides>47</Slides>
  <Notes>47</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Noto Sans Symbols</vt:lpstr>
      <vt:lpstr>Times New Roman</vt:lpstr>
      <vt:lpstr>LEARN theme</vt:lpstr>
      <vt:lpstr>LEARN theme</vt:lpstr>
      <vt:lpstr>PowerPoint Presentation</vt:lpstr>
      <vt:lpstr>Watch Out for Sharks!</vt:lpstr>
      <vt:lpstr>Essential Question</vt:lpstr>
      <vt:lpstr>Lesson Objectives</vt:lpstr>
      <vt:lpstr>Pitch Reflection</vt:lpstr>
      <vt:lpstr>Pitch Reflection</vt:lpstr>
      <vt:lpstr>Pitch Reflection</vt:lpstr>
      <vt:lpstr>Pitch Reflection</vt:lpstr>
      <vt:lpstr>Collective Brain Dump</vt:lpstr>
      <vt:lpstr>Collective Brain Dump</vt:lpstr>
      <vt:lpstr>Gallery Walk</vt:lpstr>
      <vt:lpstr>Company Brainstorming</vt:lpstr>
      <vt:lpstr>Sharing Company Ideas</vt:lpstr>
      <vt:lpstr>Collaboration Time</vt:lpstr>
      <vt:lpstr>Company Revisions</vt:lpstr>
      <vt:lpstr>Business Plan</vt:lpstr>
      <vt:lpstr>Failed Businesses: The Coolest Cooler</vt:lpstr>
      <vt:lpstr>Failed Businesses: The Coolest Cooler</vt:lpstr>
      <vt:lpstr>Failed Businesses: MoviePass</vt:lpstr>
      <vt:lpstr>Failed Businesses: MoviePass</vt:lpstr>
      <vt:lpstr>Successful Businesses: Squatty Potty</vt:lpstr>
      <vt:lpstr>Successful Businesses: Squatty Potty</vt:lpstr>
      <vt:lpstr>Successful Businesses: Sleep Styler</vt:lpstr>
      <vt:lpstr>Successful Businesses: Sleep Styler</vt:lpstr>
      <vt:lpstr>Business Plan Outline</vt:lpstr>
      <vt:lpstr>Essential Components of a Business Plan</vt:lpstr>
      <vt:lpstr>Business Description</vt:lpstr>
      <vt:lpstr>Product/Service Description</vt:lpstr>
      <vt:lpstr>Selling Price and Markup</vt:lpstr>
      <vt:lpstr>Verbal Model to Algebraic Model</vt:lpstr>
      <vt:lpstr>Market Analysis</vt:lpstr>
      <vt:lpstr>Marketing Strategy</vt:lpstr>
      <vt:lpstr>Marketing Strategy</vt:lpstr>
      <vt:lpstr>Marketing Strategy</vt:lpstr>
      <vt:lpstr>Operations Plan</vt:lpstr>
      <vt:lpstr>Financial Plan</vt:lpstr>
      <vt:lpstr>Profit and Revenue</vt:lpstr>
      <vt:lpstr>Profit and Expenses</vt:lpstr>
      <vt:lpstr>Profit and Math Modeling</vt:lpstr>
      <vt:lpstr>Profit and Breaking Even</vt:lpstr>
      <vt:lpstr>Business Plan Outline: Finishing</vt:lpstr>
      <vt:lpstr>Pitch Rubric: Evaluating Shark Tank</vt:lpstr>
      <vt:lpstr>Pitch Rubric: Evaluating Shark Tank</vt:lpstr>
      <vt:lpstr>Creating Your Business Pitch</vt:lpstr>
      <vt:lpstr>Mathematics Behind a Business Plan</vt:lpstr>
      <vt:lpstr>PowerPoint Presentation</vt:lpstr>
      <vt:lpstr>Mathematics Behind a Business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Gracia, Ann M.</cp:lastModifiedBy>
  <cp:revision>1</cp:revision>
  <dcterms:created xsi:type="dcterms:W3CDTF">2022-10-07T18:54:01Z</dcterms:created>
  <dcterms:modified xsi:type="dcterms:W3CDTF">2024-08-14T20:00:36Z</dcterms:modified>
</cp:coreProperties>
</file>