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28775FE-83F1-4D8A-AA0D-DD48C64E5EA0}">
  <a:tblStyle styleId="{128775FE-83F1-4D8A-AA0D-DD48C64E5EA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02" d="100"/>
          <a:sy n="202" d="100"/>
        </p:scale>
        <p:origin x="548" y="11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youtu.be/GsB_cGdgPTo"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youtu.be/PE9HvSdcaL4"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learn.k20center.ou.edu/strategy/181"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learn.k20center.ou.edu/strategy/179"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learn.k20center.ou.edu/strategy/132"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youtu.be/oDU84nmSDZY"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movies.disney.com/hercules" TargetMode="External"/><Relationship Id="rId2" Type="http://schemas.openxmlformats.org/officeDocument/2006/relationships/slide" Target="../slides/slide17.xml"/><Relationship Id="rId1" Type="http://schemas.openxmlformats.org/officeDocument/2006/relationships/notesMaster" Target="../notesMasters/notesMaster1.xml"/><Relationship Id="rId5" Type="http://schemas.openxmlformats.org/officeDocument/2006/relationships/hyperlink" Target="https://movies.disney.com/the-princess-and-the-frog" TargetMode="External"/><Relationship Id="rId4" Type="http://schemas.openxmlformats.org/officeDocument/2006/relationships/hyperlink" Target="https://movies.disney.com/the-little-mermaid-2023"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learn.k20center.ou.edu/strategy/116"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en.wikipedia.org/wiki/Deals_with_the_Devil_in_popular_culture#:~:text=Faust%3A%20Love%20of%20the%20Damned,to%20cure%20his%20father%27s%20cancer"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learn.k20center.ou.edu/strategy/187"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3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162"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58a6d0da55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58a6d0da55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3151ab8c2b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23151ab8c2b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dirty="0">
                <a:solidFill>
                  <a:schemeClr val="dk1"/>
                </a:solidFill>
                <a:latin typeface="Calibri"/>
                <a:ea typeface="Calibri"/>
                <a:cs typeface="Calibri"/>
                <a:sym typeface="Calibri"/>
              </a:rPr>
              <a:t>Music Making Manifesto. (2012, Mar. 7). Robert Johnson CrossRoads - Cross Road Blues Song and Lyrics [Video]. YouTube. </a:t>
            </a:r>
            <a:r>
              <a:rPr lang="en" u="sng" dirty="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https://youtu.be/GsB_cGdgPTo</a:t>
            </a:r>
            <a:r>
              <a:rPr lang="en" dirty="0"/>
              <a:t> </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3151ab8c2b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23151ab8c2b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7916"/>
              </a:lnSpc>
              <a:spcBef>
                <a:spcPts val="0"/>
              </a:spcBef>
              <a:spcAft>
                <a:spcPts val="800"/>
              </a:spcAft>
              <a:buClr>
                <a:schemeClr val="dk1"/>
              </a:buClr>
              <a:buSzPts val="1100"/>
              <a:buFont typeface="Arial"/>
              <a:buNone/>
            </a:pPr>
            <a:r>
              <a:rPr lang="en" dirty="0">
                <a:solidFill>
                  <a:schemeClr val="dk1"/>
                </a:solidFill>
                <a:latin typeface="Calibri"/>
                <a:ea typeface="Calibri"/>
                <a:cs typeface="Calibri"/>
                <a:sym typeface="Calibri"/>
              </a:rPr>
              <a:t>1951Fidel. (2012, Oct. 16). Cream Crossroads [Video]. YouTube. </a:t>
            </a:r>
            <a:r>
              <a:rPr lang="en"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https://youtu.be/PE9HvSdcaL4</a:t>
            </a:r>
            <a:r>
              <a:rPr lang="en" dirty="0">
                <a:solidFill>
                  <a:schemeClr val="dk1"/>
                </a:solidFill>
                <a:latin typeface="Calibri"/>
                <a:ea typeface="Calibri"/>
                <a:cs typeface="Calibri"/>
                <a:sym typeface="Calibri"/>
              </a:rPr>
              <a:t> </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3151ab8c2b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23151ab8c2b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rPr>
              <a:t>K20 Center. (n.d.). Snapchat Annotation. Strategies. </a:t>
            </a:r>
            <a:r>
              <a:rPr lang="en" u="sng">
                <a:solidFill>
                  <a:srgbClr val="1155CC"/>
                </a:solidFill>
                <a:hlinkClick r:id="rId3">
                  <a:extLst>
                    <a:ext uri="{A12FA001-AC4F-418D-AE19-62706E023703}">
                      <ahyp:hlinkClr xmlns:ahyp="http://schemas.microsoft.com/office/drawing/2018/hyperlinkcolor" val="tx"/>
                    </a:ext>
                  </a:extLst>
                </a:hlinkClick>
              </a:rPr>
              <a:t>https://learn.k20center.ou.edu/strategy/181</a:t>
            </a:r>
            <a:r>
              <a:rPr lang="en">
                <a:solidFill>
                  <a:schemeClr val="dk1"/>
                </a:solidFill>
              </a:rPr>
              <a:t>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3151ab8c2b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23151ab8c2b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dirty="0">
                <a:solidFill>
                  <a:schemeClr val="dk1"/>
                </a:solidFill>
              </a:rPr>
              <a:t>K20 Center. (n.d.). Jigsaw. Strategies. </a:t>
            </a:r>
            <a:r>
              <a:rPr lang="en" u="sng" dirty="0">
                <a:solidFill>
                  <a:srgbClr val="1155CC"/>
                </a:solidFill>
                <a:hlinkClick r:id="rId3">
                  <a:extLst>
                    <a:ext uri="{A12FA001-AC4F-418D-AE19-62706E023703}">
                      <ahyp:hlinkClr xmlns:ahyp="http://schemas.microsoft.com/office/drawing/2018/hyperlinkcolor" val="tx"/>
                    </a:ext>
                  </a:extLst>
                </a:hlinkClick>
              </a:rPr>
              <a:t>https://learn.k20center.ou.edu/strategy/179</a:t>
            </a:r>
            <a:r>
              <a:rPr lang="en" dirty="0">
                <a:solidFill>
                  <a:schemeClr val="dk1"/>
                </a:solidFill>
              </a:rPr>
              <a:t> </a:t>
            </a:r>
            <a:endParaRPr dirty="0">
              <a:solidFill>
                <a:schemeClr val="dk1"/>
              </a:solidFill>
            </a:endParaRPr>
          </a:p>
          <a:p>
            <a:pPr marL="0" lvl="0" indent="0" algn="l" rtl="0">
              <a:lnSpc>
                <a:spcPct val="115000"/>
              </a:lnSpc>
              <a:spcBef>
                <a:spcPts val="1000"/>
              </a:spcBef>
              <a:spcAft>
                <a:spcPts val="1000"/>
              </a:spcAft>
              <a:buClr>
                <a:schemeClr val="dk1"/>
              </a:buClr>
              <a:buSzPts val="1100"/>
              <a:buFont typeface="Arial"/>
              <a:buNone/>
            </a:pPr>
            <a:r>
              <a:rPr lang="en" dirty="0">
                <a:solidFill>
                  <a:schemeClr val="dk1"/>
                </a:solidFill>
              </a:rPr>
              <a:t>K20 Center. (n.d.). Paired texts h-chart. Strategies. </a:t>
            </a:r>
            <a:r>
              <a:rPr lang="en" u="sng" dirty="0">
                <a:solidFill>
                  <a:schemeClr val="hlink"/>
                </a:solidFill>
                <a:hlinkClick r:id="rId4"/>
              </a:rPr>
              <a:t>https://learn.k20center.ou.edu/strategy/132</a:t>
            </a:r>
            <a:r>
              <a:rPr lang="en" dirty="0">
                <a:solidFill>
                  <a:schemeClr val="dk1"/>
                </a:solidFill>
              </a:rPr>
              <a:t> </a:t>
            </a:r>
            <a:endParaRPr dirty="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39e742f40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39e742f40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3151ab8c2b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3151ab8c2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355600" lvl="0" indent="-12700" algn="l" rtl="0">
              <a:lnSpc>
                <a:spcPct val="115000"/>
              </a:lnSpc>
              <a:spcBef>
                <a:spcPts val="1200"/>
              </a:spcBef>
              <a:spcAft>
                <a:spcPts val="1200"/>
              </a:spcAft>
              <a:buNone/>
            </a:pPr>
            <a:r>
              <a:rPr lang="en" dirty="0">
                <a:solidFill>
                  <a:schemeClr val="dk1"/>
                </a:solidFill>
              </a:rPr>
              <a:t>Rotten Tomatoes Classic Trailers. (2017, November 15). Mean girls (2004) trailer #1: Movieclips Classic Trailers. YouTube. </a:t>
            </a:r>
          </a:p>
          <a:p>
            <a:pPr marL="355600" lvl="0" indent="-12700" algn="l" rtl="0">
              <a:lnSpc>
                <a:spcPct val="115000"/>
              </a:lnSpc>
              <a:spcBef>
                <a:spcPts val="1200"/>
              </a:spcBef>
              <a:spcAft>
                <a:spcPts val="1200"/>
              </a:spcAft>
              <a:buNone/>
            </a:pPr>
            <a:endParaRPr lang="en" u="sng" dirty="0">
              <a:solidFill>
                <a:schemeClr val="dk1"/>
              </a:solidFill>
              <a:hlinkClick r:id="rId3"/>
            </a:endParaRPr>
          </a:p>
          <a:p>
            <a:pPr marL="355600" lvl="0" indent="-12700" algn="l" rtl="0">
              <a:lnSpc>
                <a:spcPct val="115000"/>
              </a:lnSpc>
              <a:spcBef>
                <a:spcPts val="1200"/>
              </a:spcBef>
              <a:spcAft>
                <a:spcPts val="1200"/>
              </a:spcAft>
              <a:buNone/>
            </a:pPr>
            <a:r>
              <a:rPr lang="en" u="sng" dirty="0">
                <a:solidFill>
                  <a:schemeClr val="hlink"/>
                </a:solidFill>
                <a:hlinkClick r:id="rId3"/>
              </a:rPr>
              <a:t>https://youtu.be/oDU84nmSDZY</a:t>
            </a:r>
            <a:r>
              <a:rPr lang="en" dirty="0">
                <a:solidFill>
                  <a:schemeClr val="dk1"/>
                </a:solidFill>
              </a:rPr>
              <a:t>  </a:t>
            </a: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3800a670b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23800a670b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Possible responses: </a:t>
            </a:r>
            <a:endParaRPr dirty="0"/>
          </a:p>
          <a:p>
            <a:pPr marL="0" lvl="0" indent="0" algn="l" rtl="0">
              <a:spcBef>
                <a:spcPts val="0"/>
              </a:spcBef>
              <a:spcAft>
                <a:spcPts val="0"/>
              </a:spcAft>
              <a:buNone/>
            </a:pPr>
            <a:r>
              <a:rPr lang="en" dirty="0"/>
              <a:t>Cady’s motivations: 1) since she’s new to school she took the deal to make friends; with the plastics but also to appease her other friends Damian and Janice. 2) she continues with the bargain for revenge when Regina takes back the guy Cady likes. 3) since she was homeschooled all her life (and lived in Africa) she may not have known exactly what she was getting into.</a:t>
            </a:r>
          </a:p>
          <a:p>
            <a:pPr marL="0" lvl="0" indent="0" algn="l" rtl="0">
              <a:spcBef>
                <a:spcPts val="0"/>
              </a:spcBef>
              <a:spcAft>
                <a:spcPts val="0"/>
              </a:spcAft>
              <a:buNone/>
            </a:pPr>
            <a:endParaRPr lang="en" dirty="0"/>
          </a:p>
          <a:p>
            <a:pPr marL="0" lvl="0" indent="0" algn="l" rtl="0">
              <a:spcBef>
                <a:spcPts val="0"/>
              </a:spcBef>
              <a:spcAft>
                <a:spcPts val="0"/>
              </a:spcAft>
              <a:buNone/>
            </a:pPr>
            <a:r>
              <a:rPr lang="en-US" dirty="0" err="1"/>
              <a:t>Nolfi,J</a:t>
            </a:r>
            <a:r>
              <a:rPr lang="en-US" dirty="0"/>
              <a:t>., &amp; CBS VIA GETTY. (n.d.). Rachel McAdams can’t “see a way to shoehorn” “mean girls” stars into new movie. EW.com. https://ew.com/movies/rachel-mcadams-original-mean-girls-cast-new-musical-movie/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Regina’s motivations: 1) “keep enemies closer” she may view Cady as a potential threat to her “queendom” 2) assert her power to make the deal in the first place 3)  she may just like manipulating people for her own pleasure. </a:t>
            </a: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3151ab8c2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23151ab8c2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
                <a:solidFill>
                  <a:schemeClr val="dk1"/>
                </a:solidFill>
              </a:rPr>
              <a:t>Hercules. Disney Movies. (1997, June 27). </a:t>
            </a:r>
            <a:r>
              <a:rPr lang="en" u="sng">
                <a:solidFill>
                  <a:schemeClr val="hlink"/>
                </a:solidFill>
                <a:hlinkClick r:id="rId3"/>
              </a:rPr>
              <a:t>https://movies.disney.com/hercules</a:t>
            </a:r>
            <a:r>
              <a:rPr lang="en">
                <a:solidFill>
                  <a:schemeClr val="dk1"/>
                </a:solidFill>
              </a:rPr>
              <a:t> </a:t>
            </a:r>
            <a:endParaRPr>
              <a:solidFill>
                <a:schemeClr val="dk1"/>
              </a:solidFill>
            </a:endParaRPr>
          </a:p>
          <a:p>
            <a:pPr marL="0" lvl="0" indent="0" algn="l" rtl="0">
              <a:lnSpc>
                <a:spcPct val="115000"/>
              </a:lnSpc>
              <a:spcBef>
                <a:spcPts val="1200"/>
              </a:spcBef>
              <a:spcAft>
                <a:spcPts val="0"/>
              </a:spcAft>
              <a:buNone/>
            </a:pPr>
            <a:r>
              <a:rPr lang="en">
                <a:solidFill>
                  <a:schemeClr val="dk1"/>
                </a:solidFill>
              </a:rPr>
              <a:t>The little mermaid. Disney Movies. (2023, May 26). </a:t>
            </a:r>
            <a:r>
              <a:rPr lang="en" u="sng">
                <a:solidFill>
                  <a:schemeClr val="hlink"/>
                </a:solidFill>
                <a:hlinkClick r:id="rId4"/>
              </a:rPr>
              <a:t>https://movies.disney.com/the-little-mermaid-2023</a:t>
            </a:r>
            <a:r>
              <a:rPr lang="en">
                <a:solidFill>
                  <a:schemeClr val="dk1"/>
                </a:solidFill>
              </a:rPr>
              <a:t>  </a:t>
            </a:r>
            <a:endParaRPr>
              <a:solidFill>
                <a:schemeClr val="dk1"/>
              </a:solidFill>
            </a:endParaRPr>
          </a:p>
          <a:p>
            <a:pPr marL="0" lvl="0" indent="0" algn="l" rtl="0">
              <a:lnSpc>
                <a:spcPct val="115000"/>
              </a:lnSpc>
              <a:spcBef>
                <a:spcPts val="1200"/>
              </a:spcBef>
              <a:spcAft>
                <a:spcPts val="0"/>
              </a:spcAft>
              <a:buNone/>
            </a:pPr>
            <a:r>
              <a:rPr lang="en">
                <a:solidFill>
                  <a:schemeClr val="dk1"/>
                </a:solidFill>
              </a:rPr>
              <a:t>The princess and the frog. Disney Movies. (2009, December 11). </a:t>
            </a:r>
            <a:r>
              <a:rPr lang="en" u="sng">
                <a:solidFill>
                  <a:schemeClr val="hlink"/>
                </a:solidFill>
                <a:hlinkClick r:id="rId5"/>
              </a:rPr>
              <a:t>https://movies.disney.com/the-princess-and-the-frog</a:t>
            </a:r>
            <a:r>
              <a:rPr lang="en">
                <a:solidFill>
                  <a:schemeClr val="dk1"/>
                </a:solidFill>
              </a:rPr>
              <a:t> </a:t>
            </a:r>
            <a:endParaRPr>
              <a:solidFill>
                <a:schemeClr val="dk1"/>
              </a:solidFill>
            </a:endParaRPr>
          </a:p>
          <a:p>
            <a:pPr marL="0" lvl="0" indent="0" algn="l" rtl="0">
              <a:lnSpc>
                <a:spcPct val="115000"/>
              </a:lnSpc>
              <a:spcBef>
                <a:spcPts val="1200"/>
              </a:spcBef>
              <a:spcAft>
                <a:spcPts val="0"/>
              </a:spcAft>
              <a:buNone/>
            </a:pPr>
            <a:endParaRPr>
              <a:solidFill>
                <a:schemeClr val="dk1"/>
              </a:solidFill>
            </a:endParaRPr>
          </a:p>
          <a:p>
            <a:pPr marL="0" lvl="0" indent="0" algn="l" rtl="0">
              <a:lnSpc>
                <a:spcPct val="115000"/>
              </a:lnSpc>
              <a:spcBef>
                <a:spcPts val="1200"/>
              </a:spcBef>
              <a:spcAft>
                <a:spcPts val="1200"/>
              </a:spcAft>
              <a:buNone/>
            </a:pPr>
            <a:endParaRPr>
              <a:solidFill>
                <a:schemeClr val="dk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3816f9ef4b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3816f9ef4b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dirty="0">
                <a:solidFill>
                  <a:schemeClr val="dk1"/>
                </a:solidFill>
              </a:rPr>
              <a:t>K20 Center. (n.d.). Elbow partners. Strategies. </a:t>
            </a:r>
            <a:r>
              <a:rPr lang="en" u="sng" dirty="0">
                <a:solidFill>
                  <a:srgbClr val="1155CC"/>
                </a:solidFill>
                <a:hlinkClick r:id="rId3">
                  <a:extLst>
                    <a:ext uri="{A12FA001-AC4F-418D-AE19-62706E023703}">
                      <ahyp:hlinkClr xmlns:ahyp="http://schemas.microsoft.com/office/drawing/2018/hyperlinkcolor" val="tx"/>
                    </a:ext>
                  </a:extLst>
                </a:hlinkClick>
              </a:rPr>
              <a:t>https://learn.k20center.ou.edu/strategy/116</a:t>
            </a:r>
            <a:r>
              <a:rPr lang="en" dirty="0">
                <a:solidFill>
                  <a:schemeClr val="dk1"/>
                </a:solidFill>
              </a:rPr>
              <a:t> </a:t>
            </a: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5bf62a458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25bf62a458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https://en.wikipedia.org/wiki/Deals_with_the_Devil_in_popular_culture#:~:text=Faust%3A%20Love%20of%20the%20Damned,to%20cure%20his%20father%27s%20cancer</a:t>
            </a:r>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39d9ef280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239d9ef280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39d9ef280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239d9ef280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3151ab8c2b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23151ab8c2b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dirty="0">
                <a:solidFill>
                  <a:schemeClr val="dk1"/>
                </a:solidFill>
              </a:rPr>
              <a:t>K20 Center. (n.d.). How am I feeling? What am I thinking?. Strategies. </a:t>
            </a:r>
            <a:r>
              <a:rPr lang="en" u="sng" dirty="0">
                <a:solidFill>
                  <a:srgbClr val="1155CC"/>
                </a:solidFill>
                <a:hlinkClick r:id="rId3">
                  <a:extLst>
                    <a:ext uri="{A12FA001-AC4F-418D-AE19-62706E023703}">
                      <ahyp:hlinkClr xmlns:ahyp="http://schemas.microsoft.com/office/drawing/2018/hyperlinkcolor" val="tx"/>
                    </a:ext>
                  </a:extLst>
                </a:hlinkClick>
              </a:rPr>
              <a:t>https://learn.k20center.ou.edu/strategy/187</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58a6d0da55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58a6d0da55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58a6d0da55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58a6d0da55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58a6d0da55_0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58a6d0da55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dirty="0">
                <a:solidFill>
                  <a:schemeClr val="dk1"/>
                </a:solidFill>
              </a:rPr>
              <a:t>K20 Center. (n.d.). Four corners. Strategies. </a:t>
            </a:r>
            <a:r>
              <a:rPr lang="en" u="sng" dirty="0">
                <a:solidFill>
                  <a:srgbClr val="1155CC"/>
                </a:solidFill>
                <a:hlinkClick r:id="rId3">
                  <a:extLst>
                    <a:ext uri="{A12FA001-AC4F-418D-AE19-62706E023703}">
                      <ahyp:hlinkClr xmlns:ahyp="http://schemas.microsoft.com/office/drawing/2018/hyperlinkcolor" val="tx"/>
                    </a:ext>
                  </a:extLst>
                </a:hlinkClick>
              </a:rPr>
              <a:t>https://learn.k20center.ou.edu/strategy/138</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3151ab8c2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23151ab8c2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Could changer “outcome” to “what I want” and “deal” to “what I’m willing to do”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3151ab8c2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3151ab8c2b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Could changer “outcome” to “what I want” and “deal” to “what I’m willing to do”  If I could…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3151ab8c2b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3151ab8c2b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Could changer “outcome” to “what I want” and “deal” to “what I’m willing to do” I always have enough money at a specific store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3151ab8c2b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3151ab8c2b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rPr>
              <a:t>K20 Center. (n.d.). CUS and discuss. Strategies. Retrieved from </a:t>
            </a:r>
            <a:r>
              <a:rPr lang="en" u="sng">
                <a:solidFill>
                  <a:srgbClr val="1155CC"/>
                </a:solidFill>
                <a:hlinkClick r:id="rId3">
                  <a:extLst>
                    <a:ext uri="{A12FA001-AC4F-418D-AE19-62706E023703}">
                      <ahyp:hlinkClr xmlns:ahyp="http://schemas.microsoft.com/office/drawing/2018/hyperlinkcolor" val="tx"/>
                    </a:ext>
                  </a:extLst>
                </a:hlinkClick>
              </a:rPr>
              <a:t>https://learn.k20center.ou.edu/strategy/162</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11"/>
          <p:cNvSpPr txBox="1">
            <a:spLocks noGrp="1"/>
          </p:cNvSpPr>
          <p:nvPr>
            <p:ph type="body" idx="1"/>
          </p:nvPr>
        </p:nvSpPr>
        <p:spPr>
          <a:xfrm>
            <a:off x="457200" y="1391436"/>
            <a:ext cx="4040100" cy="494400"/>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1" name="Google Shape;51;p11"/>
          <p:cNvSpPr txBox="1">
            <a:spLocks noGrp="1"/>
          </p:cNvSpPr>
          <p:nvPr>
            <p:ph type="body" idx="2"/>
          </p:nvPr>
        </p:nvSpPr>
        <p:spPr>
          <a:xfrm>
            <a:off x="4645027" y="1394820"/>
            <a:ext cx="4041900" cy="491100"/>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2" name="Google Shape;52;p11"/>
          <p:cNvSpPr txBox="1">
            <a:spLocks noGrp="1"/>
          </p:cNvSpPr>
          <p:nvPr>
            <p:ph type="body" idx="3"/>
          </p:nvPr>
        </p:nvSpPr>
        <p:spPr>
          <a:xfrm>
            <a:off x="457200" y="1974760"/>
            <a:ext cx="4040100" cy="279540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53" name="Google Shape;53;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11"/>
          <p:cNvSpPr txBox="1">
            <a:spLocks noGrp="1"/>
          </p:cNvSpPr>
          <p:nvPr>
            <p:ph type="body" idx="4"/>
          </p:nvPr>
        </p:nvSpPr>
        <p:spPr>
          <a:xfrm>
            <a:off x="4649788" y="1974760"/>
            <a:ext cx="4040100" cy="279540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12"/>
          <p:cNvSpPr txBox="1">
            <a:spLocks noGrp="1"/>
          </p:cNvSpPr>
          <p:nvPr>
            <p:ph type="body" idx="1"/>
          </p:nvPr>
        </p:nvSpPr>
        <p:spPr>
          <a:xfrm>
            <a:off x="3581400" y="1330012"/>
            <a:ext cx="5111700" cy="325740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7" name="Google Shape;57;p12"/>
          <p:cNvSpPr txBox="1">
            <a:spLocks noGrp="1"/>
          </p:cNvSpPr>
          <p:nvPr>
            <p:ph type="body" idx="2"/>
          </p:nvPr>
        </p:nvSpPr>
        <p:spPr>
          <a:xfrm>
            <a:off x="450850" y="1330012"/>
            <a:ext cx="3124200" cy="325740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58" name="Google Shape;58;p1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12"/>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13"/>
          <p:cNvSpPr>
            <a:spLocks noGrp="1"/>
          </p:cNvSpPr>
          <p:nvPr>
            <p:ph type="media" idx="2"/>
          </p:nvPr>
        </p:nvSpPr>
        <p:spPr>
          <a:xfrm>
            <a:off x="457200" y="1343696"/>
            <a:ext cx="6125700" cy="34083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1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1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trategy v1 1">
  <p:cSld name="Strategy v1_1">
    <p:spTree>
      <p:nvGrpSpPr>
        <p:cNvPr id="1" name="Shape 75"/>
        <p:cNvGrpSpPr/>
        <p:nvPr/>
      </p:nvGrpSpPr>
      <p:grpSpPr>
        <a:xfrm>
          <a:off x="0" y="0"/>
          <a:ext cx="0" cy="0"/>
          <a:chOff x="0" y="0"/>
          <a:chExt cx="0" cy="0"/>
        </a:xfrm>
      </p:grpSpPr>
      <p:pic>
        <p:nvPicPr>
          <p:cNvPr id="76" name="Google Shape;76;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7" name="Google Shape;77;p19"/>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8" name="Google Shape;78;p19"/>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t" anchorCtr="0">
            <a:normAutofit/>
          </a:bodyPr>
          <a:lstStyle>
            <a:lvl1pPr marL="457200" lvl="0" indent="-393700" algn="l" rtl="0">
              <a:spcBef>
                <a:spcPts val="520"/>
              </a:spcBef>
              <a:spcAft>
                <a:spcPts val="0"/>
              </a:spcAft>
              <a:buSzPts val="2600"/>
              <a:buChar char="•"/>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79" name="Google Shape;79;p19"/>
          <p:cNvSpPr>
            <a:spLocks noGrp="1"/>
          </p:cNvSpPr>
          <p:nvPr>
            <p:ph type="pic" idx="2"/>
          </p:nvPr>
        </p:nvSpPr>
        <p:spPr>
          <a:xfrm>
            <a:off x="5911850" y="1663336"/>
            <a:ext cx="1828800" cy="18279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0"/>
        <p:cNvGrpSpPr/>
        <p:nvPr/>
      </p:nvGrpSpPr>
      <p:grpSpPr>
        <a:xfrm>
          <a:off x="0" y="0"/>
          <a:ext cx="0" cy="0"/>
          <a:chOff x="0" y="0"/>
          <a:chExt cx="0" cy="0"/>
        </a:xfrm>
      </p:grpSpPr>
      <p:sp>
        <p:nvSpPr>
          <p:cNvPr id="81" name="Google Shape;81;p20"/>
          <p:cNvSpPr txBox="1">
            <a:spLocks noGrp="1"/>
          </p:cNvSpPr>
          <p:nvPr>
            <p:ph type="title"/>
          </p:nvPr>
        </p:nvSpPr>
        <p:spPr>
          <a:xfrm>
            <a:off x="457200" y="528066"/>
            <a:ext cx="8305800" cy="85740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lgn="l" rtl="0">
              <a:lnSpc>
                <a:spcPct val="100000"/>
              </a:lnSpc>
              <a:spcBef>
                <a:spcPts val="0"/>
              </a:spcBef>
              <a:spcAft>
                <a:spcPts val="0"/>
              </a:spcAft>
              <a:buSzPts val="1400"/>
              <a:buNone/>
              <a:defRPr sz="1800"/>
            </a:lvl2pPr>
            <a:lvl3pPr lvl="2" algn="l" rtl="0">
              <a:lnSpc>
                <a:spcPct val="100000"/>
              </a:lnSpc>
              <a:spcBef>
                <a:spcPts val="0"/>
              </a:spcBef>
              <a:spcAft>
                <a:spcPts val="0"/>
              </a:spcAft>
              <a:buSzPts val="1400"/>
              <a:buNone/>
              <a:defRPr sz="1800"/>
            </a:lvl3pPr>
            <a:lvl4pPr lvl="3" algn="l" rtl="0">
              <a:lnSpc>
                <a:spcPct val="100000"/>
              </a:lnSpc>
              <a:spcBef>
                <a:spcPts val="0"/>
              </a:spcBef>
              <a:spcAft>
                <a:spcPts val="0"/>
              </a:spcAft>
              <a:buSzPts val="1400"/>
              <a:buNone/>
              <a:defRPr sz="1800"/>
            </a:lvl4pPr>
            <a:lvl5pPr lvl="4" algn="l" rtl="0">
              <a:lnSpc>
                <a:spcPct val="100000"/>
              </a:lnSpc>
              <a:spcBef>
                <a:spcPts val="0"/>
              </a:spcBef>
              <a:spcAft>
                <a:spcPts val="0"/>
              </a:spcAft>
              <a:buSzPts val="1400"/>
              <a:buNone/>
              <a:defRPr sz="1800"/>
            </a:lvl5pPr>
            <a:lvl6pPr lvl="5" algn="l" rtl="0">
              <a:lnSpc>
                <a:spcPct val="100000"/>
              </a:lnSpc>
              <a:spcBef>
                <a:spcPts val="0"/>
              </a:spcBef>
              <a:spcAft>
                <a:spcPts val="0"/>
              </a:spcAft>
              <a:buSzPts val="1400"/>
              <a:buNone/>
              <a:defRPr sz="1800"/>
            </a:lvl6pPr>
            <a:lvl7pPr lvl="6" algn="l" rtl="0">
              <a:lnSpc>
                <a:spcPct val="100000"/>
              </a:lnSpc>
              <a:spcBef>
                <a:spcPts val="0"/>
              </a:spcBef>
              <a:spcAft>
                <a:spcPts val="0"/>
              </a:spcAft>
              <a:buSzPts val="1400"/>
              <a:buNone/>
              <a:defRPr sz="1800"/>
            </a:lvl7pPr>
            <a:lvl8pPr lvl="7" algn="l" rtl="0">
              <a:lnSpc>
                <a:spcPct val="100000"/>
              </a:lnSpc>
              <a:spcBef>
                <a:spcPts val="0"/>
              </a:spcBef>
              <a:spcAft>
                <a:spcPts val="0"/>
              </a:spcAft>
              <a:buSzPts val="1400"/>
              <a:buNone/>
              <a:defRPr sz="1800"/>
            </a:lvl8pPr>
            <a:lvl9pPr lvl="8" algn="l" rtl="0">
              <a:lnSpc>
                <a:spcPct val="100000"/>
              </a:lnSpc>
              <a:spcBef>
                <a:spcPts val="0"/>
              </a:spcBef>
              <a:spcAft>
                <a:spcPts val="0"/>
              </a:spcAft>
              <a:buSzPts val="1400"/>
              <a:buNone/>
              <a:defRPr sz="1800"/>
            </a:lvl9pPr>
          </a:lstStyle>
          <a:p>
            <a:endParaRPr/>
          </a:p>
        </p:txBody>
      </p:sp>
      <p:pic>
        <p:nvPicPr>
          <p:cNvPr id="82" name="Google Shape;82;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3"/>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2" name="Google Shape;12;p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trategy v1 3">
  <p:cSld name="Strategy v1_3">
    <p:spTree>
      <p:nvGrpSpPr>
        <p:cNvPr id="1" name="Shape 83"/>
        <p:cNvGrpSpPr/>
        <p:nvPr/>
      </p:nvGrpSpPr>
      <p:grpSpPr>
        <a:xfrm>
          <a:off x="0" y="0"/>
          <a:ext cx="0" cy="0"/>
          <a:chOff x="0" y="0"/>
          <a:chExt cx="0" cy="0"/>
        </a:xfrm>
      </p:grpSpPr>
      <p:pic>
        <p:nvPicPr>
          <p:cNvPr id="84" name="Google Shape;84;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85" name="Google Shape;85;p2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lnSpc>
                <a:spcPct val="100000"/>
              </a:lnSpc>
              <a:spcBef>
                <a:spcPts val="0"/>
              </a:spcBef>
              <a:spcAft>
                <a:spcPts val="0"/>
              </a:spcAft>
              <a:buClr>
                <a:schemeClr val="accent4"/>
              </a:buClr>
              <a:buSzPts val="3600"/>
              <a:buFont typeface="Calibri"/>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86" name="Google Shape;86;p21"/>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t" anchorCtr="0">
            <a:normAutofit/>
          </a:bodyPr>
          <a:lstStyle>
            <a:lvl1pPr marL="457200" lvl="0" indent="-393700" algn="l" rtl="0">
              <a:lnSpc>
                <a:spcPct val="100000"/>
              </a:lnSpc>
              <a:spcBef>
                <a:spcPts val="520"/>
              </a:spcBef>
              <a:spcAft>
                <a:spcPts val="0"/>
              </a:spcAft>
              <a:buSzPts val="2600"/>
              <a:buChar char="•"/>
              <a:defRPr/>
            </a:lvl1pPr>
            <a:lvl2pPr marL="914400" lvl="1" indent="-325755" algn="l" rtl="0">
              <a:lnSpc>
                <a:spcPct val="100000"/>
              </a:lnSpc>
              <a:spcBef>
                <a:spcPts val="360"/>
              </a:spcBef>
              <a:spcAft>
                <a:spcPts val="0"/>
              </a:spcAft>
              <a:buSzPts val="1530"/>
              <a:buChar char="⚫"/>
              <a:defRPr/>
            </a:lvl2pPr>
            <a:lvl3pPr marL="1371600" lvl="2" indent="-298640" algn="l" rtl="0">
              <a:lnSpc>
                <a:spcPct val="100000"/>
              </a:lnSpc>
              <a:spcBef>
                <a:spcPts val="315"/>
              </a:spcBef>
              <a:spcAft>
                <a:spcPts val="0"/>
              </a:spcAft>
              <a:buSzPts val="1103"/>
              <a:buChar char="⚫"/>
              <a:defRPr/>
            </a:lvl3pPr>
            <a:lvl4pPr marL="1828800" lvl="3" indent="-290512" algn="l" rtl="0">
              <a:lnSpc>
                <a:spcPct val="100000"/>
              </a:lnSpc>
              <a:spcBef>
                <a:spcPts val="300"/>
              </a:spcBef>
              <a:spcAft>
                <a:spcPts val="0"/>
              </a:spcAft>
              <a:buSzPts val="975"/>
              <a:buChar char="⚫"/>
              <a:defRPr/>
            </a:lvl4pPr>
            <a:lvl5pPr marL="2286000" lvl="4" indent="-284289" algn="l" rtl="0">
              <a:lnSpc>
                <a:spcPct val="100000"/>
              </a:lnSpc>
              <a:spcBef>
                <a:spcPts val="270"/>
              </a:spcBef>
              <a:spcAft>
                <a:spcPts val="0"/>
              </a:spcAft>
              <a:buSzPts val="877"/>
              <a:buChar char="⚫"/>
              <a:defRPr sz="1350"/>
            </a:lvl5pPr>
            <a:lvl6pPr marL="2743200" lvl="5" indent="-297179" algn="l" rtl="0">
              <a:lnSpc>
                <a:spcPct val="100000"/>
              </a:lnSpc>
              <a:spcBef>
                <a:spcPts val="270"/>
              </a:spcBef>
              <a:spcAft>
                <a:spcPts val="0"/>
              </a:spcAft>
              <a:buSzPts val="1080"/>
              <a:buChar char="⚫"/>
              <a:defRPr sz="1350"/>
            </a:lvl6pPr>
            <a:lvl7pPr marL="3200400" lvl="6" indent="-297179" algn="l" rtl="0">
              <a:lnSpc>
                <a:spcPct val="100000"/>
              </a:lnSpc>
              <a:spcBef>
                <a:spcPts val="270"/>
              </a:spcBef>
              <a:spcAft>
                <a:spcPts val="0"/>
              </a:spcAft>
              <a:buSzPts val="1080"/>
              <a:buChar char="⚫"/>
              <a:defRPr sz="1350"/>
            </a:lvl7pPr>
            <a:lvl8pPr marL="3657600" lvl="7" indent="-314325" algn="l" rtl="0">
              <a:lnSpc>
                <a:spcPct val="100000"/>
              </a:lnSpc>
              <a:spcBef>
                <a:spcPts val="270"/>
              </a:spcBef>
              <a:spcAft>
                <a:spcPts val="0"/>
              </a:spcAft>
              <a:buSzPts val="1350"/>
              <a:buFont typeface="Calibri"/>
              <a:buChar char="•"/>
              <a:defRPr sz="1350"/>
            </a:lvl8pPr>
            <a:lvl9pPr marL="4114800" lvl="8" indent="-314325" algn="l" rtl="0">
              <a:lnSpc>
                <a:spcPct val="100000"/>
              </a:lnSpc>
              <a:spcBef>
                <a:spcPts val="270"/>
              </a:spcBef>
              <a:spcAft>
                <a:spcPts val="0"/>
              </a:spcAft>
              <a:buSzPts val="1350"/>
              <a:buFont typeface="Calibri"/>
              <a:buChar char="•"/>
              <a:defRPr sz="1350"/>
            </a:lvl9pPr>
          </a:lstStyle>
          <a:p>
            <a:endParaRPr/>
          </a:p>
        </p:txBody>
      </p:sp>
      <p:sp>
        <p:nvSpPr>
          <p:cNvPr id="87" name="Google Shape;87;p21"/>
          <p:cNvSpPr>
            <a:spLocks noGrp="1"/>
          </p:cNvSpPr>
          <p:nvPr>
            <p:ph type="pic" idx="2"/>
          </p:nvPr>
        </p:nvSpPr>
        <p:spPr>
          <a:xfrm>
            <a:off x="5911850" y="1663336"/>
            <a:ext cx="1828800" cy="1827900"/>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18" name="Google Shape;18;p4"/>
          <p:cNvSpPr>
            <a:spLocks noGrp="1"/>
          </p:cNvSpPr>
          <p:nvPr>
            <p:ph type="pic" idx="2"/>
          </p:nvPr>
        </p:nvSpPr>
        <p:spPr>
          <a:xfrm>
            <a:off x="5911850" y="1663336"/>
            <a:ext cx="1828800" cy="1827900"/>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457200" y="1305059"/>
            <a:ext cx="3994500" cy="3621000"/>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23" name="Google Shape;23;p5"/>
          <p:cNvSpPr>
            <a:spLocks noGrp="1"/>
          </p:cNvSpPr>
          <p:nvPr>
            <p:ph type="pic" idx="2"/>
          </p:nvPr>
        </p:nvSpPr>
        <p:spPr>
          <a:xfrm>
            <a:off x="4692302" y="1305059"/>
            <a:ext cx="3994200" cy="1420800"/>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6"/>
          <p:cNvSpPr/>
          <p:nvPr/>
        </p:nvSpPr>
        <p:spPr>
          <a:xfrm>
            <a:off x="1721476" y="1313644"/>
            <a:ext cx="5700900" cy="320670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6"/>
          <p:cNvSpPr txBox="1">
            <a:spLocks noGrp="1"/>
          </p:cNvSpPr>
          <p:nvPr>
            <p:ph type="body" idx="1"/>
          </p:nvPr>
        </p:nvSpPr>
        <p:spPr>
          <a:xfrm>
            <a:off x="2574750" y="1534732"/>
            <a:ext cx="3994500" cy="2376300"/>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29" name="Google Shape;29;p6"/>
          <p:cNvSpPr txBox="1">
            <a:spLocks noGrp="1"/>
          </p:cNvSpPr>
          <p:nvPr>
            <p:ph type="body" idx="2"/>
          </p:nvPr>
        </p:nvSpPr>
        <p:spPr>
          <a:xfrm>
            <a:off x="3017949" y="3943350"/>
            <a:ext cx="3108000" cy="521400"/>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30" name="Google Shape;30;p6"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subTitle" idx="1"/>
          </p:nvPr>
        </p:nvSpPr>
        <p:spPr>
          <a:xfrm>
            <a:off x="644652" y="2400300"/>
            <a:ext cx="7854600" cy="131430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34" name="Google Shape;34;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7" name="Google Shape;37;p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9"/>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2" name="Google Shape;42;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457200" y="302954"/>
            <a:ext cx="8229600" cy="8574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457200" y="1317938"/>
            <a:ext cx="4038600" cy="34482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6" name="Google Shape;46;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10"/>
          <p:cNvSpPr txBox="1">
            <a:spLocks noGrp="1"/>
          </p:cNvSpPr>
          <p:nvPr>
            <p:ph type="body" idx="2"/>
          </p:nvPr>
        </p:nvSpPr>
        <p:spPr>
          <a:xfrm>
            <a:off x="4648200" y="1317938"/>
            <a:ext cx="4038600" cy="34482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40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451610"/>
            <a:ext cx="8229600" cy="329190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9.xml"/><Relationship Id="rId1" Type="http://schemas.openxmlformats.org/officeDocument/2006/relationships/video" Target="https://www.youtube.com/embed/GsB_cGdgPTo?feature=oembed" TargetMode="Externa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video" Target="https://www.youtube.com/embed/PE9HvSdcaL4?feature=oembed" TargetMode="Externa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9.xml"/><Relationship Id="rId1" Type="http://schemas.openxmlformats.org/officeDocument/2006/relationships/video" Target="https://www.youtube.com/embed/oDU84nmSDZY?feature=oembed" TargetMode="Externa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18.jpg"/><Relationship Id="rId4" Type="http://schemas.openxmlformats.org/officeDocument/2006/relationships/image" Target="../media/image17.jpg"/></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31"/>
          <p:cNvSpPr txBox="1">
            <a:spLocks noGrp="1"/>
          </p:cNvSpPr>
          <p:nvPr>
            <p:ph type="title"/>
          </p:nvPr>
        </p:nvSpPr>
        <p:spPr>
          <a:xfrm>
            <a:off x="441434" y="316808"/>
            <a:ext cx="83058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“Crossroads”- Robert Johnson</a:t>
            </a:r>
            <a:endParaRPr dirty="0"/>
          </a:p>
        </p:txBody>
      </p:sp>
      <p:pic>
        <p:nvPicPr>
          <p:cNvPr id="3" name="Online Media 2" title="Robert Johnson CrossRoads - Cross Road Blues Song and Lyrics">
            <a:hlinkClick r:id="" action="ppaction://media"/>
            <a:extLst>
              <a:ext uri="{FF2B5EF4-FFF2-40B4-BE49-F238E27FC236}">
                <a16:creationId xmlns:a16="http://schemas.microsoft.com/office/drawing/2014/main" id="{7B93E3DD-AC02-471E-15BF-399240092792}"/>
              </a:ext>
            </a:extLst>
          </p:cNvPr>
          <p:cNvPicPr>
            <a:picLocks noRot="1" noChangeAspect="1"/>
          </p:cNvPicPr>
          <p:nvPr>
            <a:videoFile r:link="rId1"/>
          </p:nvPr>
        </p:nvPicPr>
        <p:blipFill>
          <a:blip r:embed="rId4"/>
          <a:stretch>
            <a:fillRect/>
          </a:stretch>
        </p:blipFill>
        <p:spPr>
          <a:xfrm>
            <a:off x="1046830" y="1415743"/>
            <a:ext cx="5826936" cy="31477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8" name="Google Shape;158;p32"/>
          <p:cNvSpPr txBox="1">
            <a:spLocks noGrp="1"/>
          </p:cNvSpPr>
          <p:nvPr>
            <p:ph type="title"/>
          </p:nvPr>
        </p:nvSpPr>
        <p:spPr>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“Crossroads”- Cream </a:t>
            </a:r>
            <a:endParaRPr/>
          </a:p>
        </p:txBody>
      </p:sp>
      <p:pic>
        <p:nvPicPr>
          <p:cNvPr id="2" name="Online Media 1" title="Cream Crossroads">
            <a:hlinkClick r:id="" action="ppaction://media"/>
            <a:extLst>
              <a:ext uri="{FF2B5EF4-FFF2-40B4-BE49-F238E27FC236}">
                <a16:creationId xmlns:a16="http://schemas.microsoft.com/office/drawing/2014/main" id="{721FCE38-E363-15C6-B108-3FEB8E8706BF}"/>
              </a:ext>
            </a:extLst>
          </p:cNvPr>
          <p:cNvPicPr>
            <a:picLocks noRot="1" noChangeAspect="1"/>
          </p:cNvPicPr>
          <p:nvPr>
            <a:videoFile r:link="rId1"/>
          </p:nvPr>
        </p:nvPicPr>
        <p:blipFill>
          <a:blip r:embed="rId4"/>
          <a:stretch>
            <a:fillRect/>
          </a:stretch>
        </p:blipFill>
        <p:spPr>
          <a:xfrm>
            <a:off x="986922" y="1326596"/>
            <a:ext cx="5934141" cy="32186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164"/>
        <p:cNvGrpSpPr/>
        <p:nvPr/>
      </p:nvGrpSpPr>
      <p:grpSpPr>
        <a:xfrm>
          <a:off x="0" y="0"/>
          <a:ext cx="0" cy="0"/>
          <a:chOff x="0" y="0"/>
          <a:chExt cx="0" cy="0"/>
        </a:xfrm>
      </p:grpSpPr>
      <p:sp>
        <p:nvSpPr>
          <p:cNvPr id="165" name="Google Shape;165;p33"/>
          <p:cNvSpPr txBox="1">
            <a:spLocks noGrp="1"/>
          </p:cNvSpPr>
          <p:nvPr>
            <p:ph type="body" idx="1"/>
          </p:nvPr>
        </p:nvSpPr>
        <p:spPr>
          <a:xfrm>
            <a:off x="460349" y="1082328"/>
            <a:ext cx="6577378" cy="3434100"/>
          </a:xfrm>
          <a:prstGeom prst="rect">
            <a:avLst/>
          </a:prstGeom>
        </p:spPr>
        <p:txBody>
          <a:bodyPr spcFirstLastPara="1" wrap="square" lIns="91425" tIns="45700" rIns="91425" bIns="45700" anchor="t" anchorCtr="0">
            <a:normAutofit lnSpcReduction="10000"/>
          </a:bodyPr>
          <a:lstStyle/>
          <a:p>
            <a:pPr marL="0" lvl="0" indent="0" algn="l" rtl="0">
              <a:spcBef>
                <a:spcPts val="520"/>
              </a:spcBef>
              <a:spcAft>
                <a:spcPts val="0"/>
              </a:spcAft>
              <a:buNone/>
            </a:pPr>
            <a:r>
              <a:rPr lang="en" sz="1600" dirty="0"/>
              <a:t>Read and compare Robert Johnson and Cream’s different perspectives with the same lyrics using Snapchat. </a:t>
            </a:r>
            <a:endParaRPr sz="1600" dirty="0"/>
          </a:p>
          <a:p>
            <a:pPr marL="457200" lvl="0" indent="-356552" algn="l" rtl="0">
              <a:spcBef>
                <a:spcPts val="520"/>
              </a:spcBef>
              <a:spcAft>
                <a:spcPts val="0"/>
              </a:spcAft>
              <a:buSzPct val="100000"/>
              <a:buAutoNum type="arabicPeriod"/>
            </a:pPr>
            <a:r>
              <a:rPr lang="en" sz="1600" dirty="0"/>
              <a:t>Open the Snapchat app. </a:t>
            </a:r>
            <a:endParaRPr sz="1600" dirty="0"/>
          </a:p>
          <a:p>
            <a:pPr marL="457200" lvl="0" indent="-356552" algn="l" rtl="0">
              <a:spcBef>
                <a:spcPts val="0"/>
              </a:spcBef>
              <a:spcAft>
                <a:spcPts val="0"/>
              </a:spcAft>
              <a:buSzPct val="100000"/>
              <a:buAutoNum type="arabicPeriod"/>
            </a:pPr>
            <a:r>
              <a:rPr lang="en" sz="1600" dirty="0"/>
              <a:t>Take a picture of part of the lyrics that illustrates one of the categories below. </a:t>
            </a:r>
            <a:endParaRPr sz="1600" dirty="0"/>
          </a:p>
          <a:p>
            <a:pPr marL="457200" lvl="0" indent="-356552" algn="l" rtl="0">
              <a:spcBef>
                <a:spcPts val="0"/>
              </a:spcBef>
              <a:spcAft>
                <a:spcPts val="0"/>
              </a:spcAft>
              <a:buSzPct val="100000"/>
              <a:buAutoNum type="arabicPeriod"/>
            </a:pPr>
            <a:r>
              <a:rPr lang="en" sz="1600" dirty="0"/>
              <a:t>Circle, Underline, or Highlight the part and include the abbreviation for the category next to the quote: </a:t>
            </a:r>
            <a:endParaRPr sz="1600" dirty="0"/>
          </a:p>
          <a:p>
            <a:pPr marL="914400" lvl="1" indent="-327025" algn="l" rtl="0">
              <a:spcBef>
                <a:spcPts val="0"/>
              </a:spcBef>
              <a:spcAft>
                <a:spcPts val="0"/>
              </a:spcAft>
              <a:buSzPct val="100000"/>
              <a:buAutoNum type="alphaLcParenR"/>
            </a:pPr>
            <a:r>
              <a:rPr lang="en" sz="1600" dirty="0"/>
              <a:t>Similarities - #Sim</a:t>
            </a:r>
            <a:endParaRPr sz="1600" dirty="0"/>
          </a:p>
          <a:p>
            <a:pPr marL="914400" lvl="1" indent="-327025" algn="l" rtl="0">
              <a:spcBef>
                <a:spcPts val="0"/>
              </a:spcBef>
              <a:spcAft>
                <a:spcPts val="0"/>
              </a:spcAft>
              <a:buSzPct val="100000"/>
              <a:buAutoNum type="alphaLcParenR"/>
            </a:pPr>
            <a:r>
              <a:rPr lang="en" sz="1600" dirty="0"/>
              <a:t>Differences - #Diff</a:t>
            </a:r>
            <a:endParaRPr sz="1600" dirty="0"/>
          </a:p>
          <a:p>
            <a:pPr marL="914400" lvl="1" indent="-327025" algn="l" rtl="0">
              <a:spcBef>
                <a:spcPts val="0"/>
              </a:spcBef>
              <a:spcAft>
                <a:spcPts val="0"/>
              </a:spcAft>
              <a:buSzPct val="100000"/>
              <a:buAutoNum type="alphaLcParenR"/>
            </a:pPr>
            <a:r>
              <a:rPr lang="en" sz="1600" dirty="0"/>
              <a:t>Emotional language/images - #Emo</a:t>
            </a:r>
            <a:endParaRPr sz="1600" dirty="0"/>
          </a:p>
          <a:p>
            <a:pPr marL="457200" lvl="0" indent="-356552" algn="l" rtl="0">
              <a:spcBef>
                <a:spcPts val="0"/>
              </a:spcBef>
              <a:spcAft>
                <a:spcPts val="0"/>
              </a:spcAft>
              <a:buSzPct val="100000"/>
              <a:buAutoNum type="arabicPeriod"/>
            </a:pPr>
            <a:r>
              <a:rPr lang="en" sz="1600" dirty="0"/>
              <a:t>Include 1-2 emojis or bitmojis to show your reaction to the text. </a:t>
            </a:r>
            <a:endParaRPr sz="1600" dirty="0"/>
          </a:p>
          <a:p>
            <a:pPr marL="457200" lvl="0" indent="-356552" algn="l" rtl="0">
              <a:spcBef>
                <a:spcPts val="0"/>
              </a:spcBef>
              <a:spcAft>
                <a:spcPts val="0"/>
              </a:spcAft>
              <a:buSzPct val="100000"/>
              <a:buAutoNum type="arabicPeriod"/>
            </a:pPr>
            <a:r>
              <a:rPr lang="en" sz="1600" dirty="0"/>
              <a:t>Write 1-2 sentences of commentary using the text feature. </a:t>
            </a:r>
            <a:endParaRPr sz="1600" dirty="0"/>
          </a:p>
          <a:p>
            <a:pPr marL="457200" lvl="0" indent="-356552" algn="l" rtl="0">
              <a:spcBef>
                <a:spcPts val="0"/>
              </a:spcBef>
              <a:spcAft>
                <a:spcPts val="0"/>
              </a:spcAft>
              <a:buSzPct val="100000"/>
              <a:buAutoNum type="arabicPeriod"/>
            </a:pPr>
            <a:r>
              <a:rPr lang="en" sz="1600" dirty="0"/>
              <a:t>Save these images to your camera roll and then add them to our class google doc to turn in. </a:t>
            </a:r>
            <a:endParaRPr sz="1600" dirty="0"/>
          </a:p>
        </p:txBody>
      </p:sp>
      <p:sp>
        <p:nvSpPr>
          <p:cNvPr id="166" name="Google Shape;166;p33"/>
          <p:cNvSpPr txBox="1">
            <a:spLocks noGrp="1"/>
          </p:cNvSpPr>
          <p:nvPr>
            <p:ph type="title"/>
          </p:nvPr>
        </p:nvSpPr>
        <p:spPr>
          <a:xfrm>
            <a:off x="457198" y="172613"/>
            <a:ext cx="4628758"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Snapchat Annotation</a:t>
            </a:r>
            <a:endParaRPr dirty="0"/>
          </a:p>
        </p:txBody>
      </p:sp>
      <p:pic>
        <p:nvPicPr>
          <p:cNvPr id="167" name="Google Shape;167;p33"/>
          <p:cNvPicPr preferRelativeResize="0"/>
          <p:nvPr/>
        </p:nvPicPr>
        <p:blipFill>
          <a:blip r:embed="rId3">
            <a:alphaModFix/>
          </a:blip>
          <a:stretch>
            <a:fillRect/>
          </a:stretch>
        </p:blipFill>
        <p:spPr>
          <a:xfrm>
            <a:off x="7560125" y="172613"/>
            <a:ext cx="1126676" cy="112667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4"/>
          <p:cNvSpPr txBox="1">
            <a:spLocks noGrp="1"/>
          </p:cNvSpPr>
          <p:nvPr>
            <p:ph type="body" idx="1"/>
          </p:nvPr>
        </p:nvSpPr>
        <p:spPr>
          <a:xfrm>
            <a:off x="457200" y="1309352"/>
            <a:ext cx="7223760" cy="3434100"/>
          </a:xfrm>
          <a:prstGeom prst="rect">
            <a:avLst/>
          </a:prstGeom>
          <a:ln>
            <a:noFill/>
          </a:ln>
        </p:spPr>
        <p:txBody>
          <a:bodyPr spcFirstLastPara="1" wrap="square" lIns="91425" tIns="45700" rIns="91425" bIns="45700" anchor="t" anchorCtr="0">
            <a:normAutofit fontScale="92500"/>
          </a:bodyPr>
          <a:lstStyle/>
          <a:p>
            <a:pPr marL="0" lvl="0" indent="0" algn="l" rtl="0">
              <a:spcBef>
                <a:spcPts val="520"/>
              </a:spcBef>
              <a:spcAft>
                <a:spcPts val="0"/>
              </a:spcAft>
              <a:buNone/>
            </a:pPr>
            <a:r>
              <a:rPr lang="en" dirty="0"/>
              <a:t>With a partner, complete your H-Chart handout. </a:t>
            </a:r>
            <a:endParaRPr dirty="0"/>
          </a:p>
          <a:p>
            <a:pPr marL="457200" lvl="0" indent="-381317" algn="l" rtl="0">
              <a:spcBef>
                <a:spcPts val="520"/>
              </a:spcBef>
              <a:spcAft>
                <a:spcPts val="0"/>
              </a:spcAft>
              <a:buSzPct val="100000"/>
              <a:buAutoNum type="arabicPeriod"/>
            </a:pPr>
            <a:r>
              <a:rPr lang="en" sz="2200" dirty="0"/>
              <a:t>Assign each person one of the texts to read and become an expert on. </a:t>
            </a:r>
            <a:endParaRPr sz="2200" dirty="0"/>
          </a:p>
          <a:p>
            <a:pPr marL="457200" lvl="0" indent="-381317" algn="l" rtl="0">
              <a:spcBef>
                <a:spcPts val="0"/>
              </a:spcBef>
              <a:spcAft>
                <a:spcPts val="0"/>
              </a:spcAft>
              <a:buSzPct val="100000"/>
              <a:buAutoNum type="arabicPeriod"/>
            </a:pPr>
            <a:r>
              <a:rPr lang="en" sz="2200" dirty="0"/>
              <a:t>Fill your “leg” of the H with notes from the article you read. </a:t>
            </a:r>
            <a:endParaRPr sz="2200" dirty="0"/>
          </a:p>
          <a:p>
            <a:pPr marL="457200" lvl="0" indent="-381317" algn="l" rtl="0">
              <a:spcBef>
                <a:spcPts val="0"/>
              </a:spcBef>
              <a:spcAft>
                <a:spcPts val="0"/>
              </a:spcAft>
              <a:buSzPct val="100000"/>
              <a:buAutoNum type="arabicPeriod"/>
            </a:pPr>
            <a:r>
              <a:rPr lang="en" sz="2200" dirty="0"/>
              <a:t>Share your findings and teach your partner about your article. </a:t>
            </a:r>
            <a:endParaRPr sz="2200" dirty="0"/>
          </a:p>
          <a:p>
            <a:pPr marL="457200" lvl="0" indent="-381317" algn="l" rtl="0">
              <a:spcBef>
                <a:spcPts val="0"/>
              </a:spcBef>
              <a:spcAft>
                <a:spcPts val="0"/>
              </a:spcAft>
              <a:buSzPct val="100000"/>
              <a:buAutoNum type="arabicPeriod"/>
            </a:pPr>
            <a:r>
              <a:rPr lang="en" sz="2000" dirty="0"/>
              <a:t>After both of you have taught your partner about the other reading, synthesize what you’ve learned. </a:t>
            </a:r>
            <a:endParaRPr sz="2000" dirty="0">
              <a:highlight>
                <a:srgbClr val="00FFFF"/>
              </a:highlight>
            </a:endParaRPr>
          </a:p>
          <a:p>
            <a:pPr marL="914400" lvl="1" indent="-346075" algn="l" rtl="0">
              <a:spcBef>
                <a:spcPts val="0"/>
              </a:spcBef>
              <a:spcAft>
                <a:spcPts val="0"/>
              </a:spcAft>
              <a:buSzPct val="100000"/>
              <a:buAutoNum type="alphaLcParenR"/>
            </a:pPr>
            <a:r>
              <a:rPr lang="en" sz="1800" dirty="0"/>
              <a:t>In the middle section of the chart, create a real-world scenario of when you may see a Faustian Bargain. </a:t>
            </a:r>
            <a:r>
              <a:rPr lang="en" sz="1800" i="1" dirty="0"/>
              <a:t>What kind of bargain would your parents make? Or principal? Or teacher? </a:t>
            </a:r>
            <a:endParaRPr sz="1800" i="1" dirty="0"/>
          </a:p>
        </p:txBody>
      </p:sp>
      <p:sp>
        <p:nvSpPr>
          <p:cNvPr id="173" name="Google Shape;173;p3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fontScale="90000"/>
          </a:bodyPr>
          <a:lstStyle/>
          <a:p>
            <a:pPr marL="0" lvl="0" indent="0" algn="l" rtl="0">
              <a:spcBef>
                <a:spcPts val="0"/>
              </a:spcBef>
              <a:spcAft>
                <a:spcPts val="0"/>
              </a:spcAft>
              <a:buNone/>
            </a:pPr>
            <a:r>
              <a:rPr lang="en"/>
              <a:t>Jigsaw - “Faustian Bargains” &amp; “Robert Johnson” </a:t>
            </a:r>
            <a:endParaRPr/>
          </a:p>
        </p:txBody>
      </p:sp>
      <p:pic>
        <p:nvPicPr>
          <p:cNvPr id="174" name="Google Shape;174;p34"/>
          <p:cNvPicPr preferRelativeResize="0"/>
          <p:nvPr/>
        </p:nvPicPr>
        <p:blipFill>
          <a:blip r:embed="rId3">
            <a:alphaModFix/>
          </a:blip>
          <a:stretch>
            <a:fillRect/>
          </a:stretch>
        </p:blipFill>
        <p:spPr>
          <a:xfrm>
            <a:off x="7993575" y="78200"/>
            <a:ext cx="940375" cy="9403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178"/>
        <p:cNvGrpSpPr/>
        <p:nvPr/>
      </p:nvGrpSpPr>
      <p:grpSpPr>
        <a:xfrm>
          <a:off x="0" y="0"/>
          <a:ext cx="0" cy="0"/>
          <a:chOff x="0" y="0"/>
          <a:chExt cx="0" cy="0"/>
        </a:xfrm>
      </p:grpSpPr>
      <p:sp>
        <p:nvSpPr>
          <p:cNvPr id="179" name="Google Shape;179;p35"/>
          <p:cNvSpPr txBox="1">
            <a:spLocks noGrp="1"/>
          </p:cNvSpPr>
          <p:nvPr>
            <p:ph type="body" idx="1"/>
          </p:nvPr>
        </p:nvSpPr>
        <p:spPr>
          <a:xfrm>
            <a:off x="457200" y="1309352"/>
            <a:ext cx="7110248" cy="3101840"/>
          </a:xfrm>
          <a:prstGeom prst="rect">
            <a:avLst/>
          </a:prstGeom>
        </p:spPr>
        <p:txBody>
          <a:bodyPr spcFirstLastPara="1" wrap="square" lIns="91425" tIns="45700" rIns="91425" bIns="45700" anchor="t" anchorCtr="0">
            <a:normAutofit fontScale="92500"/>
          </a:bodyPr>
          <a:lstStyle/>
          <a:p>
            <a:pPr marL="0" lvl="0" indent="0" algn="l" rtl="0">
              <a:spcBef>
                <a:spcPts val="0"/>
              </a:spcBef>
              <a:spcAft>
                <a:spcPts val="0"/>
              </a:spcAft>
              <a:buNone/>
            </a:pPr>
            <a:r>
              <a:rPr lang="en" sz="2200" dirty="0">
                <a:solidFill>
                  <a:srgbClr val="1A1A1A"/>
                </a:solidFill>
              </a:rPr>
              <a:t>A pact where a person trades something of supreme moral or spiritual importance for some worldly or material benefit, such as knowledge, power, or riches. </a:t>
            </a:r>
            <a:endParaRPr sz="2200" dirty="0">
              <a:solidFill>
                <a:srgbClr val="1A1A1A"/>
              </a:solidFill>
            </a:endParaRPr>
          </a:p>
          <a:p>
            <a:pPr marL="0" lvl="0" indent="0" algn="l" rtl="0">
              <a:spcBef>
                <a:spcPts val="1200"/>
              </a:spcBef>
              <a:spcAft>
                <a:spcPts val="0"/>
              </a:spcAft>
              <a:buNone/>
            </a:pPr>
            <a:r>
              <a:rPr lang="en" sz="2200" dirty="0">
                <a:solidFill>
                  <a:srgbClr val="1A1A1A"/>
                </a:solidFill>
              </a:rPr>
              <a:t>“Must-have” characteristics:</a:t>
            </a:r>
            <a:endParaRPr sz="2200" dirty="0">
              <a:solidFill>
                <a:srgbClr val="1A1A1A"/>
              </a:solidFill>
            </a:endParaRPr>
          </a:p>
          <a:p>
            <a:pPr marL="457200" lvl="0" indent="-381000" algn="l" rtl="0">
              <a:spcBef>
                <a:spcPts val="1200"/>
              </a:spcBef>
              <a:spcAft>
                <a:spcPts val="0"/>
              </a:spcAft>
              <a:buSzPts val="2400"/>
              <a:buFont typeface="Arial" panose="020B0604020202020204" pitchFamily="34" charset="0"/>
              <a:buChar char="•"/>
            </a:pPr>
            <a:r>
              <a:rPr lang="en" sz="2200" dirty="0"/>
              <a:t>A Faustian bargain entails a person giving up their morals for something worldly. </a:t>
            </a:r>
            <a:endParaRPr sz="2200" dirty="0"/>
          </a:p>
          <a:p>
            <a:pPr marL="457200" lvl="0" indent="-381000" algn="l" rtl="0">
              <a:spcBef>
                <a:spcPts val="0"/>
              </a:spcBef>
              <a:spcAft>
                <a:spcPts val="0"/>
              </a:spcAft>
              <a:buSzPts val="2400"/>
              <a:buFont typeface="Arial" panose="020B0604020202020204" pitchFamily="34" charset="0"/>
              <a:buChar char="•"/>
            </a:pPr>
            <a:r>
              <a:rPr lang="en" sz="2200" dirty="0"/>
              <a:t>They make this bargain with a knowingly “evil” power. </a:t>
            </a:r>
            <a:endParaRPr sz="2200" dirty="0"/>
          </a:p>
          <a:p>
            <a:pPr marL="457200" lvl="0" indent="-381000" algn="l" rtl="0">
              <a:spcBef>
                <a:spcPts val="0"/>
              </a:spcBef>
              <a:spcAft>
                <a:spcPts val="0"/>
              </a:spcAft>
              <a:buSzPts val="2400"/>
              <a:buFont typeface="Arial" panose="020B0604020202020204" pitchFamily="34" charset="0"/>
              <a:buChar char="•"/>
            </a:pPr>
            <a:r>
              <a:rPr lang="en" sz="2200" dirty="0"/>
              <a:t>What you surrender is more valuable than what you obtain. </a:t>
            </a:r>
            <a:endParaRPr sz="2200" dirty="0"/>
          </a:p>
          <a:p>
            <a:pPr marL="0" lvl="0" indent="0" algn="l" rtl="0">
              <a:spcBef>
                <a:spcPts val="1200"/>
              </a:spcBef>
              <a:spcAft>
                <a:spcPts val="0"/>
              </a:spcAft>
              <a:buNone/>
            </a:pPr>
            <a:endParaRPr dirty="0"/>
          </a:p>
        </p:txBody>
      </p:sp>
      <p:sp>
        <p:nvSpPr>
          <p:cNvPr id="180" name="Google Shape;180;p35"/>
          <p:cNvSpPr txBox="1">
            <a:spLocks noGrp="1"/>
          </p:cNvSpPr>
          <p:nvPr>
            <p:ph type="title"/>
          </p:nvPr>
        </p:nvSpPr>
        <p:spPr>
          <a:xfrm>
            <a:off x="457200" y="307247"/>
            <a:ext cx="535397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Faustian Bargain Defined</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6" name="Google Shape;186;p36"/>
          <p:cNvSpPr txBox="1">
            <a:spLocks noGrp="1"/>
          </p:cNvSpPr>
          <p:nvPr>
            <p:ph type="title"/>
          </p:nvPr>
        </p:nvSpPr>
        <p:spPr>
          <a:xfrm>
            <a:off x="759635" y="263205"/>
            <a:ext cx="4383077"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Example: Mean Girls</a:t>
            </a:r>
            <a:endParaRPr dirty="0"/>
          </a:p>
        </p:txBody>
      </p:sp>
      <p:pic>
        <p:nvPicPr>
          <p:cNvPr id="2" name="Online Media 1" title="Mean Girls (2004) Trailer #1 | Movieclips Classic Trailers">
            <a:hlinkClick r:id="" action="ppaction://media"/>
            <a:extLst>
              <a:ext uri="{FF2B5EF4-FFF2-40B4-BE49-F238E27FC236}">
                <a16:creationId xmlns:a16="http://schemas.microsoft.com/office/drawing/2014/main" id="{FAFC4A82-58E9-2763-1470-8EC53F72CBAE}"/>
              </a:ext>
            </a:extLst>
          </p:cNvPr>
          <p:cNvPicPr>
            <a:picLocks noRot="1" noChangeAspect="1"/>
          </p:cNvPicPr>
          <p:nvPr>
            <a:videoFile r:link="rId1"/>
          </p:nvPr>
        </p:nvPicPr>
        <p:blipFill>
          <a:blip r:embed="rId4"/>
          <a:stretch>
            <a:fillRect/>
          </a:stretch>
        </p:blipFill>
        <p:spPr>
          <a:xfrm>
            <a:off x="1213945" y="1491418"/>
            <a:ext cx="5562074" cy="290085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Google Shape;194;p37"/>
          <p:cNvSpPr txBox="1">
            <a:spLocks noGrp="1"/>
          </p:cNvSpPr>
          <p:nvPr>
            <p:ph type="title"/>
          </p:nvPr>
        </p:nvSpPr>
        <p:spPr>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“Mean Girls” Character Break Down</a:t>
            </a:r>
            <a:endParaRPr/>
          </a:p>
        </p:txBody>
      </p:sp>
      <p:sp>
        <p:nvSpPr>
          <p:cNvPr id="193" name="Google Shape;193;p37"/>
          <p:cNvSpPr txBox="1">
            <a:spLocks noGrp="1"/>
          </p:cNvSpPr>
          <p:nvPr>
            <p:ph type="body" idx="4294967295"/>
          </p:nvPr>
        </p:nvSpPr>
        <p:spPr>
          <a:xfrm>
            <a:off x="851338" y="1346506"/>
            <a:ext cx="5328745" cy="4953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sz="1850" dirty="0"/>
              <a:t>Why would Cady take the deal to join the “plastics?	</a:t>
            </a:r>
            <a:endParaRPr sz="1850" dirty="0"/>
          </a:p>
        </p:txBody>
      </p:sp>
      <p:pic>
        <p:nvPicPr>
          <p:cNvPr id="3" name="Picture 2">
            <a:extLst>
              <a:ext uri="{FF2B5EF4-FFF2-40B4-BE49-F238E27FC236}">
                <a16:creationId xmlns:a16="http://schemas.microsoft.com/office/drawing/2014/main" id="{249B5129-5111-B0A1-0142-D149D0255A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4389" y="1970690"/>
            <a:ext cx="3988676" cy="272267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8"/>
          <p:cNvSpPr txBox="1">
            <a:spLocks noGrp="1"/>
          </p:cNvSpPr>
          <p:nvPr>
            <p:ph type="body" idx="1"/>
          </p:nvPr>
        </p:nvSpPr>
        <p:spPr>
          <a:xfrm>
            <a:off x="457200" y="1192688"/>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 dirty="0"/>
              <a:t>What examples of a Faustian Bargain have you come up with? Can you guess the ones below? </a:t>
            </a:r>
            <a:endParaRPr dirty="0"/>
          </a:p>
          <a:p>
            <a:pPr marL="0" lvl="0" indent="0" algn="l" rtl="0">
              <a:spcBef>
                <a:spcPts val="520"/>
              </a:spcBef>
              <a:spcAft>
                <a:spcPts val="0"/>
              </a:spcAft>
              <a:buNone/>
            </a:pPr>
            <a:endParaRPr dirty="0"/>
          </a:p>
          <a:p>
            <a:pPr marL="0" lvl="0" indent="0" algn="l" rtl="0">
              <a:spcBef>
                <a:spcPts val="520"/>
              </a:spcBef>
              <a:spcAft>
                <a:spcPts val="0"/>
              </a:spcAft>
              <a:buNone/>
            </a:pPr>
            <a:endParaRPr dirty="0"/>
          </a:p>
        </p:txBody>
      </p:sp>
      <p:sp>
        <p:nvSpPr>
          <p:cNvPr id="201" name="Google Shape;201;p38"/>
          <p:cNvSpPr txBox="1">
            <a:spLocks noGrp="1"/>
          </p:cNvSpPr>
          <p:nvPr>
            <p:ph type="title"/>
          </p:nvPr>
        </p:nvSpPr>
        <p:spPr>
          <a:xfrm>
            <a:off x="513956" y="307247"/>
            <a:ext cx="2632841"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Review</a:t>
            </a:r>
            <a:endParaRPr dirty="0"/>
          </a:p>
        </p:txBody>
      </p:sp>
      <p:pic>
        <p:nvPicPr>
          <p:cNvPr id="202" name="Google Shape;202;p38"/>
          <p:cNvPicPr preferRelativeResize="0"/>
          <p:nvPr/>
        </p:nvPicPr>
        <p:blipFill>
          <a:blip r:embed="rId3">
            <a:alphaModFix/>
          </a:blip>
          <a:stretch>
            <a:fillRect/>
          </a:stretch>
        </p:blipFill>
        <p:spPr>
          <a:xfrm>
            <a:off x="5879300" y="2283072"/>
            <a:ext cx="1366074" cy="2371757"/>
          </a:xfrm>
          <a:prstGeom prst="rect">
            <a:avLst/>
          </a:prstGeom>
          <a:noFill/>
          <a:ln>
            <a:noFill/>
          </a:ln>
        </p:spPr>
      </p:pic>
      <p:pic>
        <p:nvPicPr>
          <p:cNvPr id="203" name="Google Shape;203;p38"/>
          <p:cNvPicPr preferRelativeResize="0"/>
          <p:nvPr/>
        </p:nvPicPr>
        <p:blipFill>
          <a:blip r:embed="rId4">
            <a:alphaModFix/>
          </a:blip>
          <a:stretch>
            <a:fillRect/>
          </a:stretch>
        </p:blipFill>
        <p:spPr>
          <a:xfrm>
            <a:off x="3393882" y="2220013"/>
            <a:ext cx="1366074" cy="2406775"/>
          </a:xfrm>
          <a:prstGeom prst="rect">
            <a:avLst/>
          </a:prstGeom>
          <a:noFill/>
          <a:ln>
            <a:noFill/>
          </a:ln>
        </p:spPr>
      </p:pic>
      <p:pic>
        <p:nvPicPr>
          <p:cNvPr id="204" name="Google Shape;204;p38"/>
          <p:cNvPicPr preferRelativeResize="0"/>
          <p:nvPr/>
        </p:nvPicPr>
        <p:blipFill>
          <a:blip r:embed="rId5">
            <a:alphaModFix/>
          </a:blip>
          <a:stretch>
            <a:fillRect/>
          </a:stretch>
        </p:blipFill>
        <p:spPr>
          <a:xfrm>
            <a:off x="861491" y="2234033"/>
            <a:ext cx="1366074" cy="24067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9"/>
          <p:cNvSpPr txBox="1">
            <a:spLocks noGrp="1"/>
          </p:cNvSpPr>
          <p:nvPr>
            <p:ph type="body" idx="1"/>
          </p:nvPr>
        </p:nvSpPr>
        <p:spPr>
          <a:xfrm>
            <a:off x="457200" y="1309352"/>
            <a:ext cx="6656201"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 sz="2200" dirty="0"/>
              <a:t>Get with a partner seated next to you and brainstorm other pop culture references to Faustian Bargains. </a:t>
            </a:r>
            <a:endParaRPr sz="2200" dirty="0"/>
          </a:p>
          <a:p>
            <a:pPr marL="457200" lvl="0" indent="-393700" algn="l" rtl="0">
              <a:spcBef>
                <a:spcPts val="520"/>
              </a:spcBef>
              <a:spcAft>
                <a:spcPts val="0"/>
              </a:spcAft>
              <a:buSzPts val="2600"/>
              <a:buFont typeface="Arial" panose="020B0604020202020204" pitchFamily="34" charset="0"/>
              <a:buChar char="•"/>
            </a:pPr>
            <a:r>
              <a:rPr lang="en" sz="2200" dirty="0"/>
              <a:t>Talk about your ideas. </a:t>
            </a:r>
            <a:endParaRPr sz="2200" dirty="0"/>
          </a:p>
          <a:p>
            <a:pPr marL="457200" lvl="0" indent="-393700" algn="l" rtl="0">
              <a:spcBef>
                <a:spcPts val="0"/>
              </a:spcBef>
              <a:spcAft>
                <a:spcPts val="0"/>
              </a:spcAft>
              <a:buSzPts val="2600"/>
              <a:buFont typeface="Arial" panose="020B0604020202020204" pitchFamily="34" charset="0"/>
              <a:buChar char="•"/>
            </a:pPr>
            <a:r>
              <a:rPr lang="en" sz="2200" dirty="0"/>
              <a:t>Write down 3 examples. </a:t>
            </a:r>
            <a:endParaRPr sz="2200" dirty="0"/>
          </a:p>
          <a:p>
            <a:pPr marL="0" lvl="0" indent="0" algn="l" rtl="0">
              <a:spcBef>
                <a:spcPts val="520"/>
              </a:spcBef>
              <a:spcAft>
                <a:spcPts val="0"/>
              </a:spcAft>
              <a:buNone/>
            </a:pPr>
            <a:r>
              <a:rPr lang="en" sz="2200" dirty="0"/>
              <a:t>Next, stand up and read your ideas one at a time for the class. Once all of your ideas are added to the class list, sit down. </a:t>
            </a:r>
            <a:endParaRPr sz="2200" dirty="0"/>
          </a:p>
        </p:txBody>
      </p:sp>
      <p:sp>
        <p:nvSpPr>
          <p:cNvPr id="210" name="Google Shape;210;p3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Elbow Partner Brainstorm</a:t>
            </a:r>
            <a:endParaRPr/>
          </a:p>
        </p:txBody>
      </p:sp>
      <p:pic>
        <p:nvPicPr>
          <p:cNvPr id="211" name="Google Shape;211;p39"/>
          <p:cNvPicPr preferRelativeResize="0"/>
          <p:nvPr/>
        </p:nvPicPr>
        <p:blipFill>
          <a:blip r:embed="rId3">
            <a:alphaModFix/>
          </a:blip>
          <a:stretch>
            <a:fillRect/>
          </a:stretch>
        </p:blipFill>
        <p:spPr>
          <a:xfrm>
            <a:off x="6981725" y="268525"/>
            <a:ext cx="1550275" cy="9348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Shape 215"/>
        <p:cNvGrpSpPr/>
        <p:nvPr/>
      </p:nvGrpSpPr>
      <p:grpSpPr>
        <a:xfrm>
          <a:off x="0" y="0"/>
          <a:ext cx="0" cy="0"/>
          <a:chOff x="0" y="0"/>
          <a:chExt cx="0" cy="0"/>
        </a:xfrm>
      </p:grpSpPr>
      <p:sp>
        <p:nvSpPr>
          <p:cNvPr id="216" name="Google Shape;216;p40"/>
          <p:cNvSpPr txBox="1">
            <a:spLocks noGrp="1"/>
          </p:cNvSpPr>
          <p:nvPr>
            <p:ph type="body" idx="1"/>
          </p:nvPr>
        </p:nvSpPr>
        <p:spPr>
          <a:xfrm>
            <a:off x="409904" y="1100374"/>
            <a:ext cx="3294994" cy="34482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en" sz="1600" dirty="0"/>
              <a:t>Television Shows </a:t>
            </a:r>
            <a:endParaRPr sz="1600" dirty="0"/>
          </a:p>
          <a:p>
            <a:pPr marL="457200" lvl="0" indent="-369570" algn="l" rtl="0">
              <a:spcBef>
                <a:spcPts val="480"/>
              </a:spcBef>
              <a:spcAft>
                <a:spcPts val="0"/>
              </a:spcAft>
              <a:buSzPct val="100000"/>
              <a:buChar char="•"/>
            </a:pPr>
            <a:r>
              <a:rPr lang="en" sz="1600" dirty="0"/>
              <a:t>Supernatural </a:t>
            </a:r>
            <a:endParaRPr sz="1600" dirty="0"/>
          </a:p>
          <a:p>
            <a:pPr marL="457200" lvl="0" indent="-369570" algn="l" rtl="0">
              <a:spcBef>
                <a:spcPts val="0"/>
              </a:spcBef>
              <a:spcAft>
                <a:spcPts val="0"/>
              </a:spcAft>
              <a:buSzPct val="100000"/>
              <a:buChar char="•"/>
            </a:pPr>
            <a:r>
              <a:rPr lang="en" sz="1600" dirty="0"/>
              <a:t>Futurama</a:t>
            </a:r>
            <a:endParaRPr sz="1600" dirty="0"/>
          </a:p>
          <a:p>
            <a:pPr marL="457200" lvl="0" indent="-369570" algn="l" rtl="0">
              <a:spcBef>
                <a:spcPts val="0"/>
              </a:spcBef>
              <a:spcAft>
                <a:spcPts val="0"/>
              </a:spcAft>
              <a:buSzPct val="100000"/>
              <a:buChar char="•"/>
            </a:pPr>
            <a:r>
              <a:rPr lang="en" sz="1600" dirty="0"/>
              <a:t>The Simpsons</a:t>
            </a:r>
            <a:endParaRPr sz="1600" dirty="0"/>
          </a:p>
          <a:p>
            <a:pPr marL="457200" lvl="0" indent="-369570" algn="l" rtl="0">
              <a:spcBef>
                <a:spcPts val="0"/>
              </a:spcBef>
              <a:spcAft>
                <a:spcPts val="0"/>
              </a:spcAft>
              <a:buSzPct val="100000"/>
              <a:buChar char="•"/>
            </a:pPr>
            <a:r>
              <a:rPr lang="en" sz="1600" dirty="0"/>
              <a:t>Once Upon a Time</a:t>
            </a:r>
            <a:endParaRPr sz="1600" dirty="0"/>
          </a:p>
          <a:p>
            <a:pPr marL="457200" lvl="0" indent="-369570" algn="l" rtl="0">
              <a:spcBef>
                <a:spcPts val="0"/>
              </a:spcBef>
              <a:spcAft>
                <a:spcPts val="0"/>
              </a:spcAft>
              <a:buSzPct val="100000"/>
              <a:buChar char="•"/>
            </a:pPr>
            <a:r>
              <a:rPr lang="en" sz="1600" dirty="0"/>
              <a:t>Witcher</a:t>
            </a:r>
            <a:endParaRPr sz="1600" dirty="0"/>
          </a:p>
          <a:p>
            <a:pPr marL="457200" lvl="0" indent="-369570" algn="l" rtl="0">
              <a:spcBef>
                <a:spcPts val="0"/>
              </a:spcBef>
              <a:spcAft>
                <a:spcPts val="0"/>
              </a:spcAft>
              <a:buSzPct val="100000"/>
              <a:buChar char="•"/>
            </a:pPr>
            <a:r>
              <a:rPr lang="en" sz="1600" dirty="0"/>
              <a:t>Fullmetal Alchemist </a:t>
            </a:r>
            <a:endParaRPr sz="1600" dirty="0"/>
          </a:p>
          <a:p>
            <a:pPr marL="0" lvl="0" indent="0" algn="l" rtl="0">
              <a:spcBef>
                <a:spcPts val="480"/>
              </a:spcBef>
              <a:spcAft>
                <a:spcPts val="0"/>
              </a:spcAft>
              <a:buNone/>
            </a:pPr>
            <a:r>
              <a:rPr lang="en" sz="1600" dirty="0"/>
              <a:t>Music</a:t>
            </a:r>
            <a:r>
              <a:rPr lang="en" sz="1800" dirty="0"/>
              <a:t> </a:t>
            </a:r>
            <a:endParaRPr sz="1800" dirty="0"/>
          </a:p>
          <a:p>
            <a:pPr marL="457200" lvl="0" indent="-369570" algn="l" rtl="0">
              <a:spcBef>
                <a:spcPts val="480"/>
              </a:spcBef>
              <a:spcAft>
                <a:spcPts val="0"/>
              </a:spcAft>
              <a:buSzPct val="100000"/>
              <a:buChar char="•"/>
            </a:pPr>
            <a:r>
              <a:rPr lang="en" sz="1600" dirty="0"/>
              <a:t>Bohemian Rhapsody </a:t>
            </a:r>
            <a:endParaRPr sz="1600" dirty="0"/>
          </a:p>
          <a:p>
            <a:pPr marL="457200" lvl="0" indent="-369570" algn="l" rtl="0">
              <a:spcBef>
                <a:spcPts val="0"/>
              </a:spcBef>
              <a:spcAft>
                <a:spcPts val="0"/>
              </a:spcAft>
              <a:buSzPct val="100000"/>
              <a:buChar char="•"/>
            </a:pPr>
            <a:r>
              <a:rPr lang="en" sz="1600" dirty="0"/>
              <a:t>Devil Went Down to Georgia</a:t>
            </a:r>
            <a:endParaRPr sz="1600" dirty="0"/>
          </a:p>
          <a:p>
            <a:pPr marL="457200" lvl="0" indent="-369570" algn="l" rtl="0">
              <a:spcBef>
                <a:spcPts val="0"/>
              </a:spcBef>
              <a:spcAft>
                <a:spcPts val="0"/>
              </a:spcAft>
              <a:buSzPct val="100000"/>
              <a:buChar char="•"/>
            </a:pPr>
            <a:r>
              <a:rPr lang="en" sz="1600" dirty="0"/>
              <a:t>Phantom of the Opera </a:t>
            </a:r>
            <a:endParaRPr sz="1600" dirty="0"/>
          </a:p>
        </p:txBody>
      </p:sp>
      <p:sp>
        <p:nvSpPr>
          <p:cNvPr id="217" name="Google Shape;217;p40"/>
          <p:cNvSpPr txBox="1">
            <a:spLocks noGrp="1"/>
          </p:cNvSpPr>
          <p:nvPr>
            <p:ph type="title"/>
          </p:nvPr>
        </p:nvSpPr>
        <p:spPr>
          <a:xfrm>
            <a:off x="460353" y="151605"/>
            <a:ext cx="8229600" cy="857400"/>
          </a:xfrm>
          <a:prstGeom prst="rect">
            <a:avLst/>
          </a:prstGeom>
        </p:spPr>
        <p:txBody>
          <a:bodyPr spcFirstLastPara="1" wrap="square" lIns="0" tIns="45700" rIns="0" bIns="0" anchor="b" anchorCtr="0">
            <a:normAutofit fontScale="90000"/>
          </a:bodyPr>
          <a:lstStyle/>
          <a:p>
            <a:pPr marL="0" lvl="0" indent="0" algn="l" rtl="0">
              <a:spcBef>
                <a:spcPts val="0"/>
              </a:spcBef>
              <a:spcAft>
                <a:spcPts val="0"/>
              </a:spcAft>
              <a:buNone/>
            </a:pPr>
            <a:r>
              <a:rPr lang="en" dirty="0"/>
              <a:t>Examples of Faustian Bargains in Pop Culture</a:t>
            </a:r>
            <a:endParaRPr dirty="0"/>
          </a:p>
        </p:txBody>
      </p:sp>
      <p:sp>
        <p:nvSpPr>
          <p:cNvPr id="218" name="Google Shape;218;p40"/>
          <p:cNvSpPr txBox="1">
            <a:spLocks noGrp="1"/>
          </p:cNvSpPr>
          <p:nvPr>
            <p:ph type="body" idx="2"/>
          </p:nvPr>
        </p:nvSpPr>
        <p:spPr>
          <a:xfrm>
            <a:off x="3809474" y="1056301"/>
            <a:ext cx="4316073" cy="3982890"/>
          </a:xfrm>
          <a:prstGeom prst="rect">
            <a:avLst/>
          </a:prstGeom>
        </p:spPr>
        <p:txBody>
          <a:bodyPr spcFirstLastPara="1" wrap="square" lIns="91425" tIns="45700" rIns="91425" bIns="45700" anchor="t" anchorCtr="0">
            <a:normAutofit fontScale="25000" lnSpcReduction="20000"/>
          </a:bodyPr>
          <a:lstStyle/>
          <a:p>
            <a:pPr marL="0" lvl="0" indent="0" algn="l" rtl="0">
              <a:spcBef>
                <a:spcPts val="480"/>
              </a:spcBef>
              <a:spcAft>
                <a:spcPts val="0"/>
              </a:spcAft>
              <a:buNone/>
            </a:pPr>
            <a:r>
              <a:rPr lang="en" sz="6400" dirty="0"/>
              <a:t>Movies </a:t>
            </a:r>
            <a:endParaRPr sz="6400" dirty="0"/>
          </a:p>
          <a:p>
            <a:pPr marL="457200" lvl="0" indent="-312420" algn="l" rtl="0">
              <a:spcBef>
                <a:spcPts val="480"/>
              </a:spcBef>
              <a:spcAft>
                <a:spcPts val="0"/>
              </a:spcAft>
              <a:buSzPct val="100000"/>
              <a:buChar char="•"/>
            </a:pPr>
            <a:r>
              <a:rPr lang="en" sz="6400" dirty="0"/>
              <a:t>Pirates of the Caribbean: Flying Dutchman </a:t>
            </a:r>
            <a:endParaRPr sz="6400" dirty="0"/>
          </a:p>
          <a:p>
            <a:pPr marL="457200" lvl="0" indent="-312420" algn="l" rtl="0">
              <a:spcBef>
                <a:spcPts val="0"/>
              </a:spcBef>
              <a:spcAft>
                <a:spcPts val="0"/>
              </a:spcAft>
              <a:buSzPct val="100000"/>
              <a:buChar char="•"/>
            </a:pPr>
            <a:r>
              <a:rPr lang="en" sz="6400" dirty="0"/>
              <a:t>The Devil’s Advocate</a:t>
            </a:r>
            <a:endParaRPr sz="6400" dirty="0"/>
          </a:p>
          <a:p>
            <a:pPr marL="457200" lvl="0" indent="-312420" algn="l" rtl="0">
              <a:spcBef>
                <a:spcPts val="0"/>
              </a:spcBef>
              <a:spcAft>
                <a:spcPts val="0"/>
              </a:spcAft>
              <a:buSzPct val="100000"/>
              <a:buChar char="•"/>
            </a:pPr>
            <a:r>
              <a:rPr lang="en" sz="6400" dirty="0"/>
              <a:t>The Mummy Returns</a:t>
            </a:r>
            <a:endParaRPr sz="6400" dirty="0"/>
          </a:p>
          <a:p>
            <a:pPr marL="457200" lvl="0" indent="-312420" algn="l" rtl="0">
              <a:spcBef>
                <a:spcPts val="0"/>
              </a:spcBef>
              <a:spcAft>
                <a:spcPts val="0"/>
              </a:spcAft>
              <a:buSzPct val="100000"/>
              <a:buChar char="•"/>
            </a:pPr>
            <a:r>
              <a:rPr lang="en" sz="6400" dirty="0"/>
              <a:t>Doctor Strange</a:t>
            </a:r>
            <a:endParaRPr sz="6400" dirty="0"/>
          </a:p>
          <a:p>
            <a:pPr marL="457200" lvl="0" indent="-312420" algn="l" rtl="0">
              <a:spcBef>
                <a:spcPts val="0"/>
              </a:spcBef>
              <a:spcAft>
                <a:spcPts val="0"/>
              </a:spcAft>
              <a:buSzPct val="100000"/>
              <a:buChar char="•"/>
            </a:pPr>
            <a:r>
              <a:rPr lang="en" sz="6400" dirty="0"/>
              <a:t>Death Note </a:t>
            </a:r>
            <a:endParaRPr sz="6400" dirty="0"/>
          </a:p>
          <a:p>
            <a:pPr marL="457200" lvl="0" indent="-312420" algn="l" rtl="0">
              <a:spcBef>
                <a:spcPts val="0"/>
              </a:spcBef>
              <a:spcAft>
                <a:spcPts val="0"/>
              </a:spcAft>
              <a:buSzPct val="100000"/>
              <a:buChar char="•"/>
            </a:pPr>
            <a:r>
              <a:rPr lang="en" sz="6400" dirty="0"/>
              <a:t>Ghost Rider</a:t>
            </a:r>
            <a:endParaRPr sz="6400" dirty="0"/>
          </a:p>
          <a:p>
            <a:pPr marL="457200" lvl="0" indent="-312420" algn="l" rtl="0">
              <a:spcBef>
                <a:spcPts val="0"/>
              </a:spcBef>
              <a:spcAft>
                <a:spcPts val="0"/>
              </a:spcAft>
              <a:buSzPct val="100000"/>
              <a:buChar char="•"/>
            </a:pPr>
            <a:r>
              <a:rPr lang="en" sz="6400" dirty="0"/>
              <a:t>Heartless</a:t>
            </a:r>
            <a:endParaRPr sz="6400" dirty="0"/>
          </a:p>
          <a:p>
            <a:pPr marL="457200" lvl="0" indent="-312420" algn="l" rtl="0">
              <a:spcBef>
                <a:spcPts val="0"/>
              </a:spcBef>
              <a:spcAft>
                <a:spcPts val="0"/>
              </a:spcAft>
              <a:buSzPct val="100000"/>
              <a:buChar char="•"/>
            </a:pPr>
            <a:r>
              <a:rPr lang="en" sz="6400" dirty="0"/>
              <a:t>Sleepy Hollow</a:t>
            </a:r>
            <a:endParaRPr sz="6400" dirty="0"/>
          </a:p>
          <a:p>
            <a:pPr marL="457200" lvl="0" indent="-312420" algn="l" rtl="0">
              <a:spcBef>
                <a:spcPts val="0"/>
              </a:spcBef>
              <a:spcAft>
                <a:spcPts val="0"/>
              </a:spcAft>
              <a:buSzPct val="100000"/>
              <a:buChar char="•"/>
            </a:pPr>
            <a:r>
              <a:rPr lang="en" sz="6400" dirty="0"/>
              <a:t>Star Wars: Episode 3 - Revenge of the Sith </a:t>
            </a:r>
            <a:endParaRPr sz="6400" dirty="0"/>
          </a:p>
          <a:p>
            <a:pPr marL="457200" lvl="0" indent="-312420" algn="l" rtl="0">
              <a:spcBef>
                <a:spcPts val="0"/>
              </a:spcBef>
              <a:spcAft>
                <a:spcPts val="0"/>
              </a:spcAft>
              <a:buSzPct val="100000"/>
              <a:buChar char="•"/>
            </a:pPr>
            <a:r>
              <a:rPr lang="en" sz="6400" dirty="0"/>
              <a:t>Tenacious D in the Pick of Destiny </a:t>
            </a:r>
            <a:endParaRPr sz="6400" dirty="0"/>
          </a:p>
          <a:p>
            <a:pPr marL="457200" lvl="0" indent="-312420" algn="l" rtl="0">
              <a:spcBef>
                <a:spcPts val="0"/>
              </a:spcBef>
              <a:spcAft>
                <a:spcPts val="0"/>
              </a:spcAft>
              <a:buSzPct val="100000"/>
              <a:buChar char="•"/>
            </a:pPr>
            <a:r>
              <a:rPr lang="en" sz="6400" dirty="0"/>
              <a:t>The Witch </a:t>
            </a:r>
            <a:endParaRPr sz="6400" dirty="0"/>
          </a:p>
          <a:p>
            <a:pPr marL="457200" lvl="0" indent="-312420" algn="l" rtl="0">
              <a:spcBef>
                <a:spcPts val="0"/>
              </a:spcBef>
              <a:spcAft>
                <a:spcPts val="0"/>
              </a:spcAft>
              <a:buSzPct val="100000"/>
              <a:buChar char="•"/>
            </a:pPr>
            <a:r>
              <a:rPr lang="en" sz="6400" dirty="0"/>
              <a:t>Harry Potter </a:t>
            </a:r>
            <a:endParaRPr sz="6400" dirty="0"/>
          </a:p>
          <a:p>
            <a:pPr marL="457200" lvl="0" indent="-312420" algn="l" rtl="0">
              <a:spcBef>
                <a:spcPts val="0"/>
              </a:spcBef>
              <a:spcAft>
                <a:spcPts val="0"/>
              </a:spcAft>
              <a:buSzPct val="100000"/>
              <a:buChar char="•"/>
            </a:pPr>
            <a:r>
              <a:rPr lang="en" sz="6400" dirty="0"/>
              <a:t>Dracula</a:t>
            </a:r>
            <a:endParaRPr sz="6400" dirty="0"/>
          </a:p>
          <a:p>
            <a:pPr marL="457200" lvl="0" indent="-312420" algn="l" rtl="0">
              <a:spcBef>
                <a:spcPts val="0"/>
              </a:spcBef>
              <a:spcAft>
                <a:spcPts val="0"/>
              </a:spcAft>
              <a:buSzPct val="100000"/>
              <a:buChar char="•"/>
            </a:pPr>
            <a:r>
              <a:rPr lang="en" sz="6400" dirty="0"/>
              <a:t>Pinocchio</a:t>
            </a:r>
            <a:endParaRPr sz="6400" dirty="0"/>
          </a:p>
          <a:p>
            <a:pPr marL="457200" lvl="0" indent="-312420" algn="l" rtl="0">
              <a:spcBef>
                <a:spcPts val="0"/>
              </a:spcBef>
              <a:spcAft>
                <a:spcPts val="0"/>
              </a:spcAft>
              <a:buSzPct val="100000"/>
              <a:buChar char="•"/>
            </a:pPr>
            <a:r>
              <a:rPr lang="en" sz="6400" dirty="0"/>
              <a:t>Shrek 2; Shrek Forever After</a:t>
            </a:r>
            <a:endParaRPr sz="6400" dirty="0"/>
          </a:p>
          <a:p>
            <a:pPr marL="457200" lvl="0" indent="-312420" algn="l" rtl="0">
              <a:spcBef>
                <a:spcPts val="0"/>
              </a:spcBef>
              <a:spcAft>
                <a:spcPts val="0"/>
              </a:spcAft>
              <a:buSzPct val="100000"/>
              <a:buChar char="•"/>
            </a:pPr>
            <a:r>
              <a:rPr lang="en" sz="6400" dirty="0"/>
              <a:t>Anastasia </a:t>
            </a:r>
            <a:endParaRPr sz="6400" dirty="0"/>
          </a:p>
          <a:p>
            <a:pPr marL="0" lvl="0" indent="0" algn="l" rtl="0">
              <a:spcBef>
                <a:spcPts val="48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3"/>
          <p:cNvSpPr txBox="1">
            <a:spLocks noGrp="1"/>
          </p:cNvSpPr>
          <p:nvPr>
            <p:ph type="ctrTitle"/>
          </p:nvPr>
        </p:nvSpPr>
        <p:spPr>
          <a:xfrm>
            <a:off x="644652" y="1007598"/>
            <a:ext cx="7851600" cy="1371600"/>
          </a:xfrm>
          <a:prstGeom prst="rect">
            <a:avLst/>
          </a:prstGeom>
        </p:spPr>
        <p:txBody>
          <a:bodyPr spcFirstLastPara="1" wrap="square" lIns="0" tIns="0" rIns="18275" bIns="0" anchor="b" anchorCtr="0">
            <a:noAutofit/>
          </a:bodyPr>
          <a:lstStyle/>
          <a:p>
            <a:pPr marL="0" lvl="0" indent="0" algn="l" rtl="0">
              <a:spcBef>
                <a:spcPts val="0"/>
              </a:spcBef>
              <a:spcAft>
                <a:spcPts val="0"/>
              </a:spcAft>
              <a:buClr>
                <a:schemeClr val="dk1"/>
              </a:buClr>
              <a:buSzPts val="1100"/>
              <a:buFont typeface="Arial"/>
              <a:buNone/>
            </a:pPr>
            <a:r>
              <a:rPr lang="en"/>
              <a:t>Deal with the Devil</a:t>
            </a:r>
            <a:endParaRPr/>
          </a:p>
        </p:txBody>
      </p:sp>
      <p:sp>
        <p:nvSpPr>
          <p:cNvPr id="97" name="Google Shape;97;p23"/>
          <p:cNvSpPr txBox="1">
            <a:spLocks noGrp="1"/>
          </p:cNvSpPr>
          <p:nvPr>
            <p:ph type="subTitle" idx="1"/>
          </p:nvPr>
        </p:nvSpPr>
        <p:spPr>
          <a:xfrm>
            <a:off x="644652" y="2400300"/>
            <a:ext cx="7854600" cy="1314300"/>
          </a:xfrm>
          <a:prstGeom prst="rect">
            <a:avLst/>
          </a:prstGeom>
        </p:spPr>
        <p:txBody>
          <a:bodyPr spcFirstLastPara="1" wrap="square" lIns="0" tIns="45700" rIns="18275" bIns="45700" anchor="t" anchorCtr="0">
            <a:normAutofit/>
          </a:bodyPr>
          <a:lstStyle/>
          <a:p>
            <a:pPr marL="0" marR="0" lvl="0" indent="0" algn="l" rtl="0">
              <a:spcBef>
                <a:spcPts val="520"/>
              </a:spcBef>
              <a:spcAft>
                <a:spcPts val="0"/>
              </a:spcAft>
              <a:buClr>
                <a:schemeClr val="dk1"/>
              </a:buClr>
              <a:buSzPts val="1100"/>
              <a:buFont typeface="Arial"/>
              <a:buNone/>
            </a:pPr>
            <a:r>
              <a:rPr lang="en"/>
              <a:t>Faustian Bargains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41"/>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sz="3200" dirty="0"/>
              <a:t>Persuasion Graphic Organizer</a:t>
            </a:r>
            <a:endParaRPr sz="3200" dirty="0"/>
          </a:p>
        </p:txBody>
      </p:sp>
      <p:sp>
        <p:nvSpPr>
          <p:cNvPr id="224" name="Google Shape;224;p41"/>
          <p:cNvSpPr txBox="1">
            <a:spLocks noGrp="1"/>
          </p:cNvSpPr>
          <p:nvPr>
            <p:ph type="body" idx="1"/>
          </p:nvPr>
        </p:nvSpPr>
        <p:spPr>
          <a:xfrm>
            <a:off x="788276" y="1189534"/>
            <a:ext cx="6955746" cy="3434100"/>
          </a:xfrm>
          <a:prstGeom prst="rect">
            <a:avLst/>
          </a:prstGeom>
        </p:spPr>
        <p:txBody>
          <a:bodyPr spcFirstLastPara="1" wrap="square" lIns="91425" tIns="45700" rIns="91425" bIns="45700" anchor="t" anchorCtr="0">
            <a:normAutofit fontScale="85000" lnSpcReduction="20000"/>
          </a:bodyPr>
          <a:lstStyle/>
          <a:p>
            <a:pPr marL="0" lvl="0" indent="0" algn="l" rtl="0">
              <a:spcBef>
                <a:spcPts val="520"/>
              </a:spcBef>
              <a:spcAft>
                <a:spcPts val="0"/>
              </a:spcAft>
              <a:buNone/>
            </a:pPr>
            <a:r>
              <a:rPr lang="en" sz="2300" dirty="0"/>
              <a:t>Use </a:t>
            </a:r>
            <a:r>
              <a:rPr lang="en" sz="2300" dirty="0">
                <a:solidFill>
                  <a:schemeClr val="accent6"/>
                </a:solidFill>
              </a:rPr>
              <a:t>Part 1</a:t>
            </a:r>
            <a:r>
              <a:rPr lang="en" sz="2300" dirty="0"/>
              <a:t> of the organizer to think about the character you are trying to convince not to take the deal. </a:t>
            </a:r>
            <a:endParaRPr sz="2300" dirty="0"/>
          </a:p>
          <a:p>
            <a:pPr marL="0" lvl="0" indent="0" algn="l" rtl="0">
              <a:spcBef>
                <a:spcPts val="520"/>
              </a:spcBef>
              <a:spcAft>
                <a:spcPts val="0"/>
              </a:spcAft>
              <a:buNone/>
            </a:pPr>
            <a:r>
              <a:rPr lang="en" sz="2300" dirty="0"/>
              <a:t>Fill in each labeled part with ideas, evidence, images, ect. Be creative!</a:t>
            </a:r>
            <a:endParaRPr sz="2300" dirty="0"/>
          </a:p>
          <a:p>
            <a:pPr marL="457200" lvl="0" indent="-368935" algn="l" rtl="0">
              <a:spcBef>
                <a:spcPts val="520"/>
              </a:spcBef>
              <a:spcAft>
                <a:spcPts val="0"/>
              </a:spcAft>
              <a:buSzPct val="100000"/>
              <a:buChar char="•"/>
            </a:pPr>
            <a:r>
              <a:rPr lang="en" sz="2300" dirty="0"/>
              <a:t>What are their </a:t>
            </a:r>
            <a:r>
              <a:rPr lang="en" sz="2300" b="1" dirty="0"/>
              <a:t>thoughts</a:t>
            </a:r>
            <a:r>
              <a:rPr lang="en" sz="2300" dirty="0"/>
              <a:t>? What’s going on in their heads right now? </a:t>
            </a:r>
            <a:endParaRPr sz="2300" dirty="0"/>
          </a:p>
          <a:p>
            <a:pPr marL="457200" lvl="0" indent="-368935" algn="l" rtl="0">
              <a:spcBef>
                <a:spcPts val="0"/>
              </a:spcBef>
              <a:spcAft>
                <a:spcPts val="0"/>
              </a:spcAft>
              <a:buSzPct val="100000"/>
              <a:buChar char="•"/>
            </a:pPr>
            <a:r>
              <a:rPr lang="en" sz="2300" dirty="0"/>
              <a:t>What </a:t>
            </a:r>
            <a:r>
              <a:rPr lang="en" sz="2300" b="1" dirty="0"/>
              <a:t>actions </a:t>
            </a:r>
            <a:r>
              <a:rPr lang="en" sz="2300" dirty="0"/>
              <a:t>have they taken that reveal why they would want to take the deal? What actions have they not taken? </a:t>
            </a:r>
            <a:endParaRPr sz="2300" dirty="0"/>
          </a:p>
          <a:p>
            <a:pPr marL="457200" lvl="0" indent="-368935" algn="l" rtl="0">
              <a:spcBef>
                <a:spcPts val="0"/>
              </a:spcBef>
              <a:spcAft>
                <a:spcPts val="0"/>
              </a:spcAft>
              <a:buSzPct val="100000"/>
              <a:buChar char="•"/>
            </a:pPr>
            <a:r>
              <a:rPr lang="en" sz="2300" dirty="0"/>
              <a:t>Why do they </a:t>
            </a:r>
            <a:r>
              <a:rPr lang="en" sz="2300" b="1" dirty="0"/>
              <a:t>want </a:t>
            </a:r>
            <a:r>
              <a:rPr lang="en" sz="2300" dirty="0"/>
              <a:t>to make the deal? What will improve for them if they are successful? </a:t>
            </a:r>
            <a:endParaRPr sz="2300" dirty="0"/>
          </a:p>
          <a:p>
            <a:pPr marL="457200" lvl="0" indent="-368935" algn="l" rtl="0">
              <a:spcBef>
                <a:spcPts val="0"/>
              </a:spcBef>
              <a:spcAft>
                <a:spcPts val="0"/>
              </a:spcAft>
              <a:buSzPct val="100000"/>
              <a:buChar char="•"/>
            </a:pPr>
            <a:r>
              <a:rPr lang="en" sz="2300" dirty="0"/>
              <a:t>What is the </a:t>
            </a:r>
            <a:r>
              <a:rPr lang="en" sz="2300" b="1" dirty="0"/>
              <a:t>setting</a:t>
            </a:r>
            <a:r>
              <a:rPr lang="en" sz="2300" dirty="0"/>
              <a:t>? How is the location, time, and/or place relevant in making the deal? </a:t>
            </a:r>
            <a:endParaRPr sz="2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2"/>
          <p:cNvSpPr txBox="1">
            <a:spLocks noGrp="1"/>
          </p:cNvSpPr>
          <p:nvPr>
            <p:ph type="title"/>
          </p:nvPr>
        </p:nvSpPr>
        <p:spPr>
          <a:xfrm>
            <a:off x="457200" y="307247"/>
            <a:ext cx="5685046"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sz="3200" dirty="0"/>
              <a:t>Persuasion Graphic Organizer </a:t>
            </a:r>
            <a:endParaRPr sz="3200" dirty="0"/>
          </a:p>
        </p:txBody>
      </p:sp>
      <p:sp>
        <p:nvSpPr>
          <p:cNvPr id="230" name="Google Shape;230;p42"/>
          <p:cNvSpPr txBox="1">
            <a:spLocks noGrp="1"/>
          </p:cNvSpPr>
          <p:nvPr>
            <p:ph type="body" idx="1"/>
          </p:nvPr>
        </p:nvSpPr>
        <p:spPr>
          <a:xfrm>
            <a:off x="457199" y="1309352"/>
            <a:ext cx="7003044" cy="2830673"/>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 sz="2200" dirty="0"/>
              <a:t>Now that you know who the character is and what motivates them, use </a:t>
            </a:r>
            <a:r>
              <a:rPr lang="en" sz="2200" dirty="0">
                <a:solidFill>
                  <a:schemeClr val="accent6"/>
                </a:solidFill>
              </a:rPr>
              <a:t>Part 2 </a:t>
            </a:r>
            <a:r>
              <a:rPr lang="en" sz="2200" dirty="0"/>
              <a:t>to craft your own argument based on what you already brainstormed in </a:t>
            </a:r>
            <a:r>
              <a:rPr lang="en" sz="2200" dirty="0">
                <a:solidFill>
                  <a:schemeClr val="accent6"/>
                </a:solidFill>
              </a:rPr>
              <a:t>Part 1</a:t>
            </a:r>
            <a:r>
              <a:rPr lang="en" sz="2200" dirty="0"/>
              <a:t>. </a:t>
            </a:r>
            <a:endParaRPr sz="2200" dirty="0"/>
          </a:p>
          <a:p>
            <a:pPr marL="457200" lvl="0" indent="-393700" algn="l" rtl="0">
              <a:spcBef>
                <a:spcPts val="520"/>
              </a:spcBef>
              <a:spcAft>
                <a:spcPts val="0"/>
              </a:spcAft>
              <a:buSzPts val="2600"/>
              <a:buChar char="•"/>
            </a:pPr>
            <a:r>
              <a:rPr lang="en" sz="2200" dirty="0"/>
              <a:t>Complete each section of the organizer. </a:t>
            </a:r>
            <a:endParaRPr sz="2200" dirty="0"/>
          </a:p>
          <a:p>
            <a:pPr marL="457200" lvl="0" indent="-393700" algn="l" rtl="0">
              <a:spcBef>
                <a:spcPts val="0"/>
              </a:spcBef>
              <a:spcAft>
                <a:spcPts val="0"/>
              </a:spcAft>
              <a:buSzPts val="2600"/>
              <a:buChar char="•"/>
            </a:pPr>
            <a:r>
              <a:rPr lang="en" sz="2200" dirty="0"/>
              <a:t>Be as specific or vague as needed. </a:t>
            </a:r>
            <a:endParaRPr sz="2200" dirty="0"/>
          </a:p>
          <a:p>
            <a:pPr marL="0" lvl="0" indent="0" algn="l" rtl="0">
              <a:spcBef>
                <a:spcPts val="520"/>
              </a:spcBef>
              <a:spcAft>
                <a:spcPts val="0"/>
              </a:spcAft>
              <a:buNone/>
            </a:pPr>
            <a:r>
              <a:rPr lang="en" sz="2200" dirty="0"/>
              <a:t>Use this information to write your Persuasive Argument essay. </a:t>
            </a:r>
            <a:endParaRPr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43"/>
          <p:cNvSpPr txBox="1">
            <a:spLocks noGrp="1"/>
          </p:cNvSpPr>
          <p:nvPr>
            <p:ph type="body" idx="1"/>
          </p:nvPr>
        </p:nvSpPr>
        <p:spPr>
          <a:xfrm>
            <a:off x="674764" y="1192687"/>
            <a:ext cx="6914756" cy="3434100"/>
          </a:xfrm>
          <a:prstGeom prst="rect">
            <a:avLst/>
          </a:prstGeom>
        </p:spPr>
        <p:txBody>
          <a:bodyPr spcFirstLastPara="1" wrap="square" lIns="91425" tIns="45700" rIns="91425" bIns="45700" anchor="t" anchorCtr="0">
            <a:normAutofit fontScale="85000" lnSpcReduction="10000"/>
          </a:bodyPr>
          <a:lstStyle/>
          <a:p>
            <a:pPr marL="0" lvl="0" indent="0" algn="l" rtl="0">
              <a:spcBef>
                <a:spcPts val="520"/>
              </a:spcBef>
              <a:spcAft>
                <a:spcPts val="0"/>
              </a:spcAft>
              <a:buNone/>
            </a:pPr>
            <a:r>
              <a:rPr lang="en" dirty="0"/>
              <a:t>Reflect on either of the two questions: </a:t>
            </a:r>
          </a:p>
          <a:p>
            <a:pPr marL="342900" lvl="0" indent="-342900" algn="l" rtl="0">
              <a:spcBef>
                <a:spcPts val="520"/>
              </a:spcBef>
              <a:spcAft>
                <a:spcPts val="0"/>
              </a:spcAft>
              <a:buSzPct val="100000"/>
              <a:buFont typeface="Arial" panose="020B0604020202020204" pitchFamily="34" charset="0"/>
              <a:buChar char="•"/>
            </a:pPr>
            <a:r>
              <a:rPr lang="en" sz="2000" dirty="0"/>
              <a:t>What would convince someone to sacrifice something dear to them? </a:t>
            </a:r>
          </a:p>
          <a:p>
            <a:pPr marL="342900" lvl="0" indent="-342900" algn="l" rtl="0">
              <a:spcBef>
                <a:spcPts val="520"/>
              </a:spcBef>
              <a:spcAft>
                <a:spcPts val="0"/>
              </a:spcAft>
              <a:buSzPct val="100000"/>
              <a:buFont typeface="Arial" panose="020B0604020202020204" pitchFamily="34" charset="0"/>
              <a:buChar char="•"/>
            </a:pPr>
            <a:r>
              <a:rPr lang="en" sz="2000" dirty="0"/>
              <a:t>What role do deals (Faustian bargains) play in literature and pop culture? </a:t>
            </a:r>
          </a:p>
          <a:p>
            <a:pPr marL="342900" lvl="0" indent="-342900" algn="l" rtl="0">
              <a:spcBef>
                <a:spcPts val="520"/>
              </a:spcBef>
              <a:spcAft>
                <a:spcPts val="0"/>
              </a:spcAft>
              <a:buSzPct val="100000"/>
              <a:buFont typeface="Arial" panose="020B0604020202020204" pitchFamily="34" charset="0"/>
              <a:buChar char="•"/>
            </a:pPr>
            <a:r>
              <a:rPr lang="en-US" sz="2000" dirty="0"/>
              <a:t>Use the following instructions:</a:t>
            </a:r>
            <a:endParaRPr sz="2000" dirty="0"/>
          </a:p>
          <a:p>
            <a:pPr marL="990283" lvl="1" indent="-457200">
              <a:spcBef>
                <a:spcPts val="520"/>
              </a:spcBef>
              <a:buClr>
                <a:schemeClr val="accent1"/>
              </a:buClr>
              <a:buSzPct val="100000"/>
              <a:buFont typeface="Wingdings" panose="05000000000000000000" pitchFamily="2" charset="2"/>
              <a:buChar char="§"/>
            </a:pPr>
            <a:r>
              <a:rPr lang="en" dirty="0"/>
              <a:t>Draw a line (vertically, horizontally, or diagonally) to divide your sticky note in half.</a:t>
            </a:r>
          </a:p>
          <a:p>
            <a:pPr marL="990283" lvl="1" indent="-457200">
              <a:spcBef>
                <a:spcPts val="520"/>
              </a:spcBef>
              <a:buClr>
                <a:schemeClr val="accent1"/>
              </a:buClr>
              <a:buSzPct val="100000"/>
              <a:buFont typeface="Wingdings" panose="05000000000000000000" pitchFamily="2" charset="2"/>
              <a:buChar char="§"/>
            </a:pPr>
            <a:r>
              <a:rPr lang="en" dirty="0"/>
              <a:t>On one half, </a:t>
            </a:r>
            <a:r>
              <a:rPr lang="en" i="1" dirty="0"/>
              <a:t>draw </a:t>
            </a:r>
            <a:r>
              <a:rPr lang="en" dirty="0"/>
              <a:t>how you feel about Faustian Bargains.</a:t>
            </a:r>
          </a:p>
          <a:p>
            <a:pPr marL="990283" lvl="1" indent="-457200">
              <a:spcBef>
                <a:spcPts val="520"/>
              </a:spcBef>
              <a:buClr>
                <a:schemeClr val="accent1"/>
              </a:buClr>
              <a:buSzPct val="100000"/>
              <a:buFont typeface="Wingdings" panose="05000000000000000000" pitchFamily="2" charset="2"/>
              <a:buChar char="§"/>
            </a:pPr>
            <a:r>
              <a:rPr lang="en" dirty="0"/>
              <a:t>On the other half, </a:t>
            </a:r>
            <a:r>
              <a:rPr lang="en" i="1" dirty="0"/>
              <a:t>write </a:t>
            </a:r>
            <a:r>
              <a:rPr lang="en" dirty="0"/>
              <a:t>a sentence explaining what you understand or think now about the role of Faustian Bargains. </a:t>
            </a:r>
          </a:p>
          <a:p>
            <a:pPr marL="990283" lvl="1" indent="-457200">
              <a:spcBef>
                <a:spcPts val="520"/>
              </a:spcBef>
              <a:buClr>
                <a:schemeClr val="accent1"/>
              </a:buClr>
              <a:buSzPct val="100000"/>
              <a:buFont typeface="Wingdings" panose="05000000000000000000" pitchFamily="2" charset="2"/>
              <a:buChar char="§"/>
            </a:pPr>
            <a:r>
              <a:rPr lang="en" dirty="0"/>
              <a:t>Place your sticky note on the designated area. </a:t>
            </a:r>
            <a:endParaRPr dirty="0"/>
          </a:p>
        </p:txBody>
      </p:sp>
      <p:sp>
        <p:nvSpPr>
          <p:cNvPr id="236" name="Google Shape;236;p43"/>
          <p:cNvSpPr txBox="1">
            <a:spLocks noGrp="1"/>
          </p:cNvSpPr>
          <p:nvPr>
            <p:ph type="title"/>
          </p:nvPr>
        </p:nvSpPr>
        <p:spPr>
          <a:xfrm>
            <a:off x="457200" y="307247"/>
            <a:ext cx="7479161"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sz="3200" dirty="0"/>
              <a:t>How am I feeling? / What am I thinking? </a:t>
            </a:r>
            <a:endParaRPr sz="3200" dirty="0"/>
          </a:p>
        </p:txBody>
      </p:sp>
      <p:pic>
        <p:nvPicPr>
          <p:cNvPr id="237" name="Google Shape;237;p43"/>
          <p:cNvPicPr preferRelativeResize="0"/>
          <p:nvPr/>
        </p:nvPicPr>
        <p:blipFill>
          <a:blip r:embed="rId3">
            <a:alphaModFix/>
          </a:blip>
          <a:stretch>
            <a:fillRect/>
          </a:stretch>
        </p:blipFill>
        <p:spPr>
          <a:xfrm>
            <a:off x="7371956" y="161112"/>
            <a:ext cx="1352175" cy="1031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4"/>
          <p:cNvSpPr txBox="1">
            <a:spLocks noGrp="1"/>
          </p:cNvSpPr>
          <p:nvPr>
            <p:ph type="title"/>
          </p:nvPr>
        </p:nvSpPr>
        <p:spPr>
          <a:xfrm>
            <a:off x="561883" y="590261"/>
            <a:ext cx="7772400" cy="10218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sz="4800" dirty="0">
                <a:solidFill>
                  <a:schemeClr val="lt1"/>
                </a:solidFill>
              </a:rPr>
              <a:t>Essential Questions</a:t>
            </a:r>
            <a:r>
              <a:rPr lang="en" sz="2600" dirty="0">
                <a:solidFill>
                  <a:schemeClr val="lt1"/>
                </a:solidFill>
              </a:rPr>
              <a:t> </a:t>
            </a:r>
            <a:endParaRPr dirty="0"/>
          </a:p>
        </p:txBody>
      </p:sp>
      <p:sp>
        <p:nvSpPr>
          <p:cNvPr id="103" name="Google Shape;103;p24"/>
          <p:cNvSpPr txBox="1">
            <a:spLocks noGrp="1"/>
          </p:cNvSpPr>
          <p:nvPr>
            <p:ph type="body" idx="1"/>
          </p:nvPr>
        </p:nvSpPr>
        <p:spPr>
          <a:xfrm>
            <a:off x="530352" y="2028498"/>
            <a:ext cx="7772400" cy="1733154"/>
          </a:xfrm>
          <a:prstGeom prst="rect">
            <a:avLst/>
          </a:prstGeom>
        </p:spPr>
        <p:txBody>
          <a:bodyPr spcFirstLastPara="1" wrap="square" lIns="45700" tIns="45700" rIns="45700" bIns="45700" anchor="t" anchorCtr="0">
            <a:noAutofit/>
          </a:bodyPr>
          <a:lstStyle/>
          <a:p>
            <a:pPr marL="342900" indent="-342900">
              <a:spcBef>
                <a:spcPts val="0"/>
              </a:spcBef>
              <a:buClr>
                <a:schemeClr val="bg1"/>
              </a:buClr>
              <a:buSzPct val="100000"/>
            </a:pPr>
            <a:r>
              <a:rPr lang="en" sz="2400" dirty="0"/>
              <a:t>What convinces someone to sacrifice something dear to them? </a:t>
            </a:r>
          </a:p>
          <a:p>
            <a:pPr marL="342900" indent="-342900">
              <a:spcBef>
                <a:spcPts val="0"/>
              </a:spcBef>
              <a:buClr>
                <a:schemeClr val="bg1"/>
              </a:buClr>
              <a:buSzPct val="100000"/>
            </a:pPr>
            <a:r>
              <a:rPr lang="en" sz="2400" dirty="0"/>
              <a:t>What role do deals (Faustian bargains) play in literature and pop culture? </a:t>
            </a: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5"/>
          <p:cNvSpPr txBox="1">
            <a:spLocks noGrp="1"/>
          </p:cNvSpPr>
          <p:nvPr>
            <p:ph type="title"/>
          </p:nvPr>
        </p:nvSpPr>
        <p:spPr>
          <a:xfrm>
            <a:off x="530352" y="773141"/>
            <a:ext cx="7772400" cy="10218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dirty="0"/>
              <a:t>Learning Objectives</a:t>
            </a:r>
            <a:endParaRPr dirty="0"/>
          </a:p>
        </p:txBody>
      </p:sp>
      <p:sp>
        <p:nvSpPr>
          <p:cNvPr id="109" name="Google Shape;109;p25"/>
          <p:cNvSpPr txBox="1">
            <a:spLocks noGrp="1"/>
          </p:cNvSpPr>
          <p:nvPr>
            <p:ph type="body" idx="1"/>
          </p:nvPr>
        </p:nvSpPr>
        <p:spPr>
          <a:xfrm>
            <a:off x="530352" y="2028498"/>
            <a:ext cx="7772400" cy="1332710"/>
          </a:xfrm>
          <a:prstGeom prst="rect">
            <a:avLst/>
          </a:prstGeom>
        </p:spPr>
        <p:txBody>
          <a:bodyPr spcFirstLastPara="1" wrap="square" lIns="45700" tIns="45700" rIns="45700" bIns="45700" anchor="t" anchorCtr="0">
            <a:normAutofit fontScale="25000" lnSpcReduction="20000"/>
          </a:bodyPr>
          <a:lstStyle/>
          <a:p>
            <a:pPr marL="457200" lvl="0" indent="-381000" algn="l" rtl="0">
              <a:spcBef>
                <a:spcPts val="0"/>
              </a:spcBef>
              <a:spcAft>
                <a:spcPts val="0"/>
              </a:spcAft>
              <a:buSzPct val="100000"/>
              <a:buChar char="•"/>
            </a:pPr>
            <a:r>
              <a:rPr lang="en" sz="9600" dirty="0"/>
              <a:t>Students connect the idea of a Faustian bargain with pop culture and literature. </a:t>
            </a:r>
            <a:endParaRPr sz="9600" dirty="0"/>
          </a:p>
          <a:p>
            <a:pPr marL="457200" lvl="0" indent="-381000" algn="l" rtl="0">
              <a:spcBef>
                <a:spcPts val="0"/>
              </a:spcBef>
              <a:spcAft>
                <a:spcPts val="0"/>
              </a:spcAft>
              <a:buSzPct val="100000"/>
              <a:buChar char="•"/>
            </a:pPr>
            <a:r>
              <a:rPr lang="en" sz="9600" dirty="0"/>
              <a:t>Students craft an argumentative essay persuading someone to or not to take a Faustian bargain. </a:t>
            </a:r>
            <a:endParaRPr sz="9600" dirty="0"/>
          </a:p>
          <a:p>
            <a:pPr marL="0" lvl="0" indent="0" algn="l" rtl="0">
              <a:spcBef>
                <a:spcPts val="520"/>
              </a:spcBef>
              <a:spcAft>
                <a:spcPts val="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6"/>
          <p:cNvSpPr txBox="1">
            <a:spLocks noGrp="1"/>
          </p:cNvSpPr>
          <p:nvPr>
            <p:ph type="title"/>
          </p:nvPr>
        </p:nvSpPr>
        <p:spPr>
          <a:xfrm>
            <a:off x="457200" y="206348"/>
            <a:ext cx="3077429"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Four Corners</a:t>
            </a:r>
            <a:endParaRPr dirty="0"/>
          </a:p>
        </p:txBody>
      </p:sp>
      <p:sp>
        <p:nvSpPr>
          <p:cNvPr id="115" name="Google Shape;115;p26"/>
          <p:cNvSpPr txBox="1">
            <a:spLocks noGrp="1"/>
          </p:cNvSpPr>
          <p:nvPr>
            <p:ph type="body" idx="1"/>
          </p:nvPr>
        </p:nvSpPr>
        <p:spPr>
          <a:xfrm>
            <a:off x="457200" y="1309352"/>
            <a:ext cx="7337272" cy="2994634"/>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 sz="2400" dirty="0"/>
              <a:t>Make the difficult choice and explain your reasoning. </a:t>
            </a:r>
            <a:endParaRPr sz="2400" dirty="0"/>
          </a:p>
          <a:p>
            <a:pPr marL="457200" lvl="0" indent="-393700" algn="l" rtl="0">
              <a:spcBef>
                <a:spcPts val="520"/>
              </a:spcBef>
              <a:spcAft>
                <a:spcPts val="0"/>
              </a:spcAft>
              <a:buSzPts val="2600"/>
              <a:buFont typeface="Arial" panose="020B0604020202020204" pitchFamily="34" charset="0"/>
              <a:buChar char="•"/>
            </a:pPr>
            <a:r>
              <a:rPr lang="en" sz="2400" dirty="0"/>
              <a:t>Read the “Outcome” and all “Deals” you could make to get it. </a:t>
            </a:r>
            <a:endParaRPr sz="2400" dirty="0"/>
          </a:p>
          <a:p>
            <a:pPr marL="457200" lvl="0" indent="-393700" algn="l" rtl="0">
              <a:spcBef>
                <a:spcPts val="0"/>
              </a:spcBef>
              <a:spcAft>
                <a:spcPts val="0"/>
              </a:spcAft>
              <a:buSzPts val="2600"/>
              <a:buFont typeface="Arial" panose="020B0604020202020204" pitchFamily="34" charset="0"/>
              <a:buChar char="•"/>
            </a:pPr>
            <a:r>
              <a:rPr lang="en" sz="2400" dirty="0"/>
              <a:t>Move to the corner (A,B,C, or D) which represents the “Deal” you are willing to make the most. </a:t>
            </a:r>
            <a:endParaRPr sz="2400" dirty="0"/>
          </a:p>
          <a:p>
            <a:pPr marL="457200" lvl="0" indent="-393700" algn="l" rtl="0">
              <a:spcBef>
                <a:spcPts val="0"/>
              </a:spcBef>
              <a:spcAft>
                <a:spcPts val="0"/>
              </a:spcAft>
              <a:buSzPts val="2600"/>
              <a:buFont typeface="Arial" panose="020B0604020202020204" pitchFamily="34" charset="0"/>
              <a:buChar char="•"/>
            </a:pPr>
            <a:r>
              <a:rPr lang="en" sz="2400" dirty="0"/>
              <a:t>Debate with another group about how you justify your choice. </a:t>
            </a:r>
            <a:endParaRPr sz="2400" dirty="0"/>
          </a:p>
        </p:txBody>
      </p:sp>
      <p:pic>
        <p:nvPicPr>
          <p:cNvPr id="116" name="Google Shape;116;p26"/>
          <p:cNvPicPr preferRelativeResize="0"/>
          <p:nvPr/>
        </p:nvPicPr>
        <p:blipFill>
          <a:blip r:embed="rId3">
            <a:alphaModFix/>
          </a:blip>
          <a:stretch>
            <a:fillRect/>
          </a:stretch>
        </p:blipFill>
        <p:spPr>
          <a:xfrm>
            <a:off x="7270867" y="402428"/>
            <a:ext cx="1330823" cy="1238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7"/>
          <p:cNvSpPr txBox="1">
            <a:spLocks noGrp="1"/>
          </p:cNvSpPr>
          <p:nvPr>
            <p:ph type="body" idx="1"/>
          </p:nvPr>
        </p:nvSpPr>
        <p:spPr>
          <a:xfrm>
            <a:off x="457200" y="1365294"/>
            <a:ext cx="7734300" cy="3378158"/>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 dirty="0"/>
              <a:t>“I’m willing to…”</a:t>
            </a:r>
            <a:endParaRPr dirty="0"/>
          </a:p>
        </p:txBody>
      </p:sp>
      <p:sp>
        <p:nvSpPr>
          <p:cNvPr id="122" name="Google Shape;122;p27"/>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fontScale="90000"/>
          </a:bodyPr>
          <a:lstStyle/>
          <a:p>
            <a:pPr marL="0" lvl="0" indent="0" algn="l" rtl="0">
              <a:spcBef>
                <a:spcPts val="0"/>
              </a:spcBef>
              <a:spcAft>
                <a:spcPts val="0"/>
              </a:spcAft>
              <a:buNone/>
            </a:pPr>
            <a:r>
              <a:rPr lang="en" dirty="0"/>
              <a:t>“If I could… never have to do English homework again…”  </a:t>
            </a:r>
            <a:endParaRPr dirty="0"/>
          </a:p>
        </p:txBody>
      </p:sp>
      <p:graphicFrame>
        <p:nvGraphicFramePr>
          <p:cNvPr id="123" name="Google Shape;123;p27"/>
          <p:cNvGraphicFramePr/>
          <p:nvPr>
            <p:extLst>
              <p:ext uri="{D42A27DB-BD31-4B8C-83A1-F6EECF244321}">
                <p14:modId xmlns:p14="http://schemas.microsoft.com/office/powerpoint/2010/main" val="1648343297"/>
              </p:ext>
            </p:extLst>
          </p:nvPr>
        </p:nvGraphicFramePr>
        <p:xfrm>
          <a:off x="848184" y="2355542"/>
          <a:ext cx="6142246" cy="1432500"/>
        </p:xfrm>
        <a:graphic>
          <a:graphicData uri="http://schemas.openxmlformats.org/drawingml/2006/table">
            <a:tbl>
              <a:tblPr>
                <a:noFill/>
                <a:tableStyleId>{128775FE-83F1-4D8A-AA0D-DD48C64E5EA0}</a:tableStyleId>
              </a:tblPr>
              <a:tblGrid>
                <a:gridCol w="3088499">
                  <a:extLst>
                    <a:ext uri="{9D8B030D-6E8A-4147-A177-3AD203B41FA5}">
                      <a16:colId xmlns:a16="http://schemas.microsoft.com/office/drawing/2014/main" val="20000"/>
                    </a:ext>
                  </a:extLst>
                </a:gridCol>
                <a:gridCol w="3053747">
                  <a:extLst>
                    <a:ext uri="{9D8B030D-6E8A-4147-A177-3AD203B41FA5}">
                      <a16:colId xmlns:a16="http://schemas.microsoft.com/office/drawing/2014/main" val="20001"/>
                    </a:ext>
                  </a:extLst>
                </a:gridCol>
              </a:tblGrid>
              <a:tr h="396401">
                <a:tc>
                  <a:txBody>
                    <a:bodyPr/>
                    <a:lstStyle/>
                    <a:p>
                      <a:pPr marL="0" lvl="0" indent="0" algn="l" rtl="0">
                        <a:spcBef>
                          <a:spcPts val="0"/>
                        </a:spcBef>
                        <a:spcAft>
                          <a:spcPts val="0"/>
                        </a:spcAft>
                        <a:buNone/>
                      </a:pPr>
                      <a:r>
                        <a:rPr lang="en" dirty="0"/>
                        <a:t>A.</a:t>
                      </a:r>
                      <a:endParaRPr dirty="0"/>
                    </a:p>
                    <a:p>
                      <a:pPr marL="0" lvl="0" indent="0" algn="l" rtl="0">
                        <a:spcBef>
                          <a:spcPts val="0"/>
                        </a:spcBef>
                        <a:spcAft>
                          <a:spcPts val="0"/>
                        </a:spcAft>
                        <a:buNone/>
                      </a:pPr>
                      <a:r>
                        <a:rPr lang="en" dirty="0"/>
                        <a:t>Eat only kale for the next 5 years. </a:t>
                      </a:r>
                      <a:endParaRPr dirty="0"/>
                    </a:p>
                  </a:txBody>
                  <a:tcPr marL="91425" marR="91425" marT="91425" marB="91425"/>
                </a:tc>
                <a:tc>
                  <a:txBody>
                    <a:bodyPr/>
                    <a:lstStyle/>
                    <a:p>
                      <a:pPr marL="0" lvl="0" indent="0" algn="l" rtl="0">
                        <a:spcBef>
                          <a:spcPts val="0"/>
                        </a:spcBef>
                        <a:spcAft>
                          <a:spcPts val="0"/>
                        </a:spcAft>
                        <a:buNone/>
                      </a:pPr>
                      <a:r>
                        <a:rPr lang="en" dirty="0"/>
                        <a:t>B. </a:t>
                      </a:r>
                      <a:endParaRPr dirty="0"/>
                    </a:p>
                    <a:p>
                      <a:pPr marL="0" lvl="0" indent="0" algn="l" rtl="0">
                        <a:spcBef>
                          <a:spcPts val="0"/>
                        </a:spcBef>
                        <a:spcAft>
                          <a:spcPts val="0"/>
                        </a:spcAft>
                        <a:buNone/>
                      </a:pPr>
                      <a:r>
                        <a:rPr lang="en" dirty="0"/>
                        <a:t>Give up TikTok forever. </a:t>
                      </a:r>
                      <a:endParaRPr dirty="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dirty="0"/>
                        <a:t>C.</a:t>
                      </a:r>
                      <a:endParaRPr dirty="0"/>
                    </a:p>
                    <a:p>
                      <a:pPr marL="0" lvl="0" indent="0" algn="l" rtl="0">
                        <a:spcBef>
                          <a:spcPts val="0"/>
                        </a:spcBef>
                        <a:spcAft>
                          <a:spcPts val="0"/>
                        </a:spcAft>
                        <a:buNone/>
                      </a:pPr>
                      <a:r>
                        <a:rPr lang="en" dirty="0"/>
                        <a:t>Do extra math homework.</a:t>
                      </a:r>
                      <a:endParaRPr dirty="0"/>
                    </a:p>
                  </a:txBody>
                  <a:tcPr marL="91425" marR="91425" marT="91425" marB="91425"/>
                </a:tc>
                <a:tc>
                  <a:txBody>
                    <a:bodyPr/>
                    <a:lstStyle/>
                    <a:p>
                      <a:pPr marL="0" lvl="0" indent="0" algn="l" rtl="0">
                        <a:spcBef>
                          <a:spcPts val="0"/>
                        </a:spcBef>
                        <a:spcAft>
                          <a:spcPts val="0"/>
                        </a:spcAft>
                        <a:buNone/>
                      </a:pPr>
                      <a:r>
                        <a:rPr lang="en" dirty="0"/>
                        <a:t>D.</a:t>
                      </a:r>
                      <a:endParaRPr dirty="0"/>
                    </a:p>
                    <a:p>
                      <a:pPr marL="0" lvl="0" indent="0" algn="l" rtl="0">
                        <a:spcBef>
                          <a:spcPts val="0"/>
                        </a:spcBef>
                        <a:spcAft>
                          <a:spcPts val="0"/>
                        </a:spcAft>
                        <a:buNone/>
                      </a:pPr>
                      <a:r>
                        <a:rPr lang="en" dirty="0"/>
                        <a:t>Listen only to Phil Collins until I reach the age of 30.</a:t>
                      </a:r>
                      <a:endParaRPr dirty="0"/>
                    </a:p>
                  </a:txBody>
                  <a:tcPr marL="91425" marR="91425" marT="91425" marB="91425"/>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A0CD527C-3803-A960-8562-D96F2DE42E84}"/>
              </a:ext>
            </a:extLst>
          </p:cNvPr>
          <p:cNvPicPr>
            <a:picLocks noChangeAspect="1"/>
          </p:cNvPicPr>
          <p:nvPr/>
        </p:nvPicPr>
        <p:blipFill>
          <a:blip r:embed="rId3"/>
          <a:stretch>
            <a:fillRect/>
          </a:stretch>
        </p:blipFill>
        <p:spPr>
          <a:xfrm>
            <a:off x="6706651" y="912660"/>
            <a:ext cx="1244693" cy="115904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8"/>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Clr>
                <a:schemeClr val="dk1"/>
              </a:buClr>
              <a:buSzPts val="1100"/>
              <a:buFont typeface="Arial"/>
              <a:buNone/>
            </a:pPr>
            <a:r>
              <a:rPr lang="en"/>
              <a:t>“I’m willing to…”</a:t>
            </a:r>
            <a:endParaRPr/>
          </a:p>
          <a:p>
            <a:pPr marL="0" lvl="0" indent="0" algn="l" rtl="0">
              <a:spcBef>
                <a:spcPts val="520"/>
              </a:spcBef>
              <a:spcAft>
                <a:spcPts val="0"/>
              </a:spcAft>
              <a:buNone/>
            </a:pPr>
            <a:endParaRPr/>
          </a:p>
        </p:txBody>
      </p:sp>
      <p:sp>
        <p:nvSpPr>
          <p:cNvPr id="129" name="Google Shape;129;p28"/>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fontScale="90000"/>
          </a:bodyPr>
          <a:lstStyle/>
          <a:p>
            <a:pPr marL="0" lvl="0" indent="0" algn="l" rtl="0">
              <a:spcBef>
                <a:spcPts val="0"/>
              </a:spcBef>
              <a:spcAft>
                <a:spcPts val="0"/>
              </a:spcAft>
              <a:buNone/>
            </a:pPr>
            <a:r>
              <a:rPr lang="en" dirty="0"/>
              <a:t>“If I could… be an Influencer and make millions…”  </a:t>
            </a:r>
            <a:endParaRPr dirty="0"/>
          </a:p>
        </p:txBody>
      </p:sp>
      <p:graphicFrame>
        <p:nvGraphicFramePr>
          <p:cNvPr id="130" name="Google Shape;130;p28"/>
          <p:cNvGraphicFramePr/>
          <p:nvPr>
            <p:extLst>
              <p:ext uri="{D42A27DB-BD31-4B8C-83A1-F6EECF244321}">
                <p14:modId xmlns:p14="http://schemas.microsoft.com/office/powerpoint/2010/main" val="1495730532"/>
              </p:ext>
            </p:extLst>
          </p:nvPr>
        </p:nvGraphicFramePr>
        <p:xfrm>
          <a:off x="816653" y="2244645"/>
          <a:ext cx="5814323" cy="1432500"/>
        </p:xfrm>
        <a:graphic>
          <a:graphicData uri="http://schemas.openxmlformats.org/drawingml/2006/table">
            <a:tbl>
              <a:tblPr>
                <a:noFill/>
                <a:tableStyleId>{128775FE-83F1-4D8A-AA0D-DD48C64E5EA0}</a:tableStyleId>
              </a:tblPr>
              <a:tblGrid>
                <a:gridCol w="2553668">
                  <a:extLst>
                    <a:ext uri="{9D8B030D-6E8A-4147-A177-3AD203B41FA5}">
                      <a16:colId xmlns:a16="http://schemas.microsoft.com/office/drawing/2014/main" val="20000"/>
                    </a:ext>
                  </a:extLst>
                </a:gridCol>
                <a:gridCol w="326065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dirty="0"/>
                        <a:t>A.</a:t>
                      </a:r>
                      <a:endParaRPr dirty="0"/>
                    </a:p>
                    <a:p>
                      <a:pPr marL="0" lvl="0" indent="0" algn="l" rtl="0">
                        <a:spcBef>
                          <a:spcPts val="0"/>
                        </a:spcBef>
                        <a:spcAft>
                          <a:spcPts val="0"/>
                        </a:spcAft>
                        <a:buNone/>
                      </a:pPr>
                      <a:r>
                        <a:rPr lang="en" dirty="0"/>
                        <a:t>Go completely bald. </a:t>
                      </a:r>
                      <a:endParaRPr dirty="0"/>
                    </a:p>
                  </a:txBody>
                  <a:tcPr marL="91425" marR="91425" marT="91425" marB="91425"/>
                </a:tc>
                <a:tc>
                  <a:txBody>
                    <a:bodyPr/>
                    <a:lstStyle/>
                    <a:p>
                      <a:pPr marL="0" lvl="0" indent="0" algn="l" rtl="0">
                        <a:spcBef>
                          <a:spcPts val="0"/>
                        </a:spcBef>
                        <a:spcAft>
                          <a:spcPts val="0"/>
                        </a:spcAft>
                        <a:buNone/>
                      </a:pPr>
                      <a:r>
                        <a:rPr lang="en" dirty="0"/>
                        <a:t>B. </a:t>
                      </a:r>
                      <a:endParaRPr dirty="0"/>
                    </a:p>
                    <a:p>
                      <a:pPr marL="0" lvl="0" indent="0" algn="l" rtl="0">
                        <a:spcBef>
                          <a:spcPts val="0"/>
                        </a:spcBef>
                        <a:spcAft>
                          <a:spcPts val="0"/>
                        </a:spcAft>
                        <a:buNone/>
                      </a:pPr>
                      <a:r>
                        <a:rPr lang="en" dirty="0"/>
                        <a:t>Have horrendous, non-maskable BO.</a:t>
                      </a:r>
                      <a:endParaRPr dirty="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dirty="0"/>
                        <a:t>C.</a:t>
                      </a:r>
                      <a:endParaRPr dirty="0"/>
                    </a:p>
                    <a:p>
                      <a:pPr marL="0" lvl="0" indent="0" algn="l" rtl="0">
                        <a:spcBef>
                          <a:spcPts val="0"/>
                        </a:spcBef>
                        <a:spcAft>
                          <a:spcPts val="0"/>
                        </a:spcAft>
                        <a:buNone/>
                      </a:pPr>
                      <a:r>
                        <a:rPr lang="en" dirty="0"/>
                        <a:t>Never get to see my family again. </a:t>
                      </a:r>
                      <a:endParaRPr dirty="0"/>
                    </a:p>
                  </a:txBody>
                  <a:tcPr marL="91425" marR="91425" marT="91425" marB="91425"/>
                </a:tc>
                <a:tc>
                  <a:txBody>
                    <a:bodyPr/>
                    <a:lstStyle/>
                    <a:p>
                      <a:pPr marL="0" lvl="0" indent="0" algn="l" rtl="0">
                        <a:spcBef>
                          <a:spcPts val="0"/>
                        </a:spcBef>
                        <a:spcAft>
                          <a:spcPts val="0"/>
                        </a:spcAft>
                        <a:buNone/>
                      </a:pPr>
                      <a:r>
                        <a:rPr lang="en" dirty="0"/>
                        <a:t>D.</a:t>
                      </a:r>
                      <a:endParaRPr dirty="0"/>
                    </a:p>
                    <a:p>
                      <a:pPr marL="0" lvl="0" indent="0" algn="l" rtl="0">
                        <a:spcBef>
                          <a:spcPts val="0"/>
                        </a:spcBef>
                        <a:spcAft>
                          <a:spcPts val="0"/>
                        </a:spcAft>
                        <a:buNone/>
                      </a:pPr>
                      <a:r>
                        <a:rPr lang="en" dirty="0"/>
                        <a:t>Be unable to taste ANY food or drink. </a:t>
                      </a:r>
                      <a:endParaRPr dirty="0"/>
                    </a:p>
                  </a:txBody>
                  <a:tcPr marL="91425" marR="91425" marT="91425" marB="91425"/>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ADA9CB34-F193-F384-6853-F8FE96192611}"/>
              </a:ext>
            </a:extLst>
          </p:cNvPr>
          <p:cNvPicPr>
            <a:picLocks noChangeAspect="1"/>
          </p:cNvPicPr>
          <p:nvPr/>
        </p:nvPicPr>
        <p:blipFill>
          <a:blip r:embed="rId3"/>
          <a:stretch>
            <a:fillRect/>
          </a:stretch>
        </p:blipFill>
        <p:spPr>
          <a:xfrm>
            <a:off x="6808193" y="1314419"/>
            <a:ext cx="1329043" cy="123759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9"/>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Clr>
                <a:schemeClr val="dk1"/>
              </a:buClr>
              <a:buSzPts val="1100"/>
              <a:buFont typeface="Arial"/>
              <a:buNone/>
            </a:pPr>
            <a:r>
              <a:rPr lang="en"/>
              <a:t>“I’m willing to…”</a:t>
            </a:r>
            <a:endParaRPr/>
          </a:p>
          <a:p>
            <a:pPr marL="0" lvl="0" indent="0" algn="l" rtl="0">
              <a:spcBef>
                <a:spcPts val="520"/>
              </a:spcBef>
              <a:spcAft>
                <a:spcPts val="0"/>
              </a:spcAft>
              <a:buNone/>
            </a:pPr>
            <a:endParaRPr/>
          </a:p>
        </p:txBody>
      </p:sp>
      <p:sp>
        <p:nvSpPr>
          <p:cNvPr id="136" name="Google Shape;136;p2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fontScale="90000"/>
          </a:bodyPr>
          <a:lstStyle/>
          <a:p>
            <a:pPr marL="0" lvl="0" indent="0" algn="l" rtl="0">
              <a:spcBef>
                <a:spcPts val="0"/>
              </a:spcBef>
              <a:spcAft>
                <a:spcPts val="0"/>
              </a:spcAft>
              <a:buNone/>
            </a:pPr>
            <a:r>
              <a:rPr lang="en" dirty="0"/>
              <a:t>“If I could… always have enough money at my favorite store to buy whatever I want…”</a:t>
            </a:r>
            <a:endParaRPr dirty="0"/>
          </a:p>
        </p:txBody>
      </p:sp>
      <p:graphicFrame>
        <p:nvGraphicFramePr>
          <p:cNvPr id="137" name="Google Shape;137;p29"/>
          <p:cNvGraphicFramePr/>
          <p:nvPr>
            <p:extLst>
              <p:ext uri="{D42A27DB-BD31-4B8C-83A1-F6EECF244321}">
                <p14:modId xmlns:p14="http://schemas.microsoft.com/office/powerpoint/2010/main" val="3524351186"/>
              </p:ext>
            </p:extLst>
          </p:nvPr>
        </p:nvGraphicFramePr>
        <p:xfrm>
          <a:off x="898634" y="2203472"/>
          <a:ext cx="5785945" cy="1645860"/>
        </p:xfrm>
        <a:graphic>
          <a:graphicData uri="http://schemas.openxmlformats.org/drawingml/2006/table">
            <a:tbl>
              <a:tblPr>
                <a:noFill/>
                <a:tableStyleId>{128775FE-83F1-4D8A-AA0D-DD48C64E5EA0}</a:tableStyleId>
              </a:tblPr>
              <a:tblGrid>
                <a:gridCol w="3086676">
                  <a:extLst>
                    <a:ext uri="{9D8B030D-6E8A-4147-A177-3AD203B41FA5}">
                      <a16:colId xmlns:a16="http://schemas.microsoft.com/office/drawing/2014/main" val="20000"/>
                    </a:ext>
                  </a:extLst>
                </a:gridCol>
                <a:gridCol w="2699269">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dirty="0"/>
                        <a:t>A.</a:t>
                      </a:r>
                      <a:endParaRPr dirty="0"/>
                    </a:p>
                    <a:p>
                      <a:pPr marL="0" lvl="0" indent="0" algn="l" rtl="0">
                        <a:spcBef>
                          <a:spcPts val="0"/>
                        </a:spcBef>
                        <a:spcAft>
                          <a:spcPts val="0"/>
                        </a:spcAft>
                        <a:buNone/>
                      </a:pPr>
                      <a:r>
                        <a:rPr lang="en" dirty="0"/>
                        <a:t>Take only public transportation. </a:t>
                      </a:r>
                      <a:endParaRPr dirty="0"/>
                    </a:p>
                  </a:txBody>
                  <a:tcPr marL="91425" marR="91425" marT="91425" marB="91425"/>
                </a:tc>
                <a:tc>
                  <a:txBody>
                    <a:bodyPr/>
                    <a:lstStyle/>
                    <a:p>
                      <a:pPr marL="0" lvl="0" indent="0" algn="l" rtl="0">
                        <a:spcBef>
                          <a:spcPts val="0"/>
                        </a:spcBef>
                        <a:spcAft>
                          <a:spcPts val="0"/>
                        </a:spcAft>
                        <a:buNone/>
                      </a:pPr>
                      <a:r>
                        <a:rPr lang="en" dirty="0"/>
                        <a:t>B. </a:t>
                      </a:r>
                      <a:endParaRPr dirty="0"/>
                    </a:p>
                    <a:p>
                      <a:pPr marL="0" lvl="0" indent="0" algn="l" rtl="0">
                        <a:spcBef>
                          <a:spcPts val="0"/>
                        </a:spcBef>
                        <a:spcAft>
                          <a:spcPts val="0"/>
                        </a:spcAft>
                        <a:buNone/>
                      </a:pPr>
                      <a:r>
                        <a:rPr lang="en" dirty="0">
                          <a:solidFill>
                            <a:schemeClr val="dk1"/>
                          </a:solidFill>
                        </a:rPr>
                        <a:t>Be chased by aggressive squirrels wherever I go. </a:t>
                      </a:r>
                      <a:r>
                        <a:rPr lang="en" dirty="0"/>
                        <a:t> </a:t>
                      </a:r>
                      <a:endParaRPr dirty="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dirty="0"/>
                        <a:t>C.</a:t>
                      </a:r>
                      <a:endParaRPr dirty="0"/>
                    </a:p>
                    <a:p>
                      <a:pPr marL="0" lvl="0" indent="0" algn="l" rtl="0">
                        <a:spcBef>
                          <a:spcPts val="0"/>
                        </a:spcBef>
                        <a:spcAft>
                          <a:spcPts val="0"/>
                        </a:spcAft>
                        <a:buNone/>
                      </a:pPr>
                      <a:r>
                        <a:rPr lang="en" dirty="0"/>
                        <a:t>Drink only Mountain Dew. </a:t>
                      </a:r>
                      <a:endParaRPr dirty="0">
                        <a:highlight>
                          <a:srgbClr val="FFFF00"/>
                        </a:highlight>
                      </a:endParaRPr>
                    </a:p>
                  </a:txBody>
                  <a:tcPr marL="91425" marR="91425" marT="91425" marB="91425"/>
                </a:tc>
                <a:tc>
                  <a:txBody>
                    <a:bodyPr/>
                    <a:lstStyle/>
                    <a:p>
                      <a:pPr marL="0" lvl="0" indent="0" algn="l" rtl="0">
                        <a:spcBef>
                          <a:spcPts val="0"/>
                        </a:spcBef>
                        <a:spcAft>
                          <a:spcPts val="0"/>
                        </a:spcAft>
                        <a:buNone/>
                      </a:pPr>
                      <a:r>
                        <a:rPr lang="en" dirty="0"/>
                        <a:t>D.</a:t>
                      </a:r>
                      <a:endParaRPr dirty="0"/>
                    </a:p>
                    <a:p>
                      <a:pPr marL="0" lvl="0" indent="0" algn="l" rtl="0">
                        <a:spcBef>
                          <a:spcPts val="0"/>
                        </a:spcBef>
                        <a:spcAft>
                          <a:spcPts val="0"/>
                        </a:spcAft>
                        <a:buNone/>
                      </a:pPr>
                      <a:r>
                        <a:rPr lang="en" dirty="0"/>
                        <a:t>Switch ages with my oldest grandparent.</a:t>
                      </a:r>
                      <a:endParaRPr dirty="0"/>
                    </a:p>
                  </a:txBody>
                  <a:tcPr marL="91425" marR="91425" marT="91425" marB="91425"/>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D516967A-FFE3-D17D-BFCB-F9794D650175}"/>
              </a:ext>
            </a:extLst>
          </p:cNvPr>
          <p:cNvPicPr>
            <a:picLocks noChangeAspect="1"/>
          </p:cNvPicPr>
          <p:nvPr/>
        </p:nvPicPr>
        <p:blipFill>
          <a:blip r:embed="rId3"/>
          <a:stretch>
            <a:fillRect/>
          </a:stretch>
        </p:blipFill>
        <p:spPr>
          <a:xfrm>
            <a:off x="6991214" y="1129992"/>
            <a:ext cx="1329043" cy="123759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30"/>
          <p:cNvSpPr txBox="1">
            <a:spLocks noGrp="1"/>
          </p:cNvSpPr>
          <p:nvPr>
            <p:ph type="body" idx="1"/>
          </p:nvPr>
        </p:nvSpPr>
        <p:spPr>
          <a:xfrm>
            <a:off x="457200" y="1224218"/>
            <a:ext cx="7047186" cy="3434100"/>
          </a:xfrm>
          <a:prstGeom prst="rect">
            <a:avLst/>
          </a:prstGeom>
        </p:spPr>
        <p:txBody>
          <a:bodyPr spcFirstLastPara="1" wrap="square" lIns="91425" tIns="45700" rIns="91425" bIns="45700" anchor="t" anchorCtr="0">
            <a:normAutofit/>
          </a:bodyPr>
          <a:lstStyle/>
          <a:p>
            <a:pPr marL="342900" lvl="0" indent="-342900" algn="l" rtl="0">
              <a:spcBef>
                <a:spcPts val="520"/>
              </a:spcBef>
              <a:spcAft>
                <a:spcPts val="0"/>
              </a:spcAft>
              <a:buSzPct val="100000"/>
              <a:buFont typeface="Arial" panose="020B0604020202020204" pitchFamily="34" charset="0"/>
              <a:buChar char="•"/>
            </a:pPr>
            <a:r>
              <a:rPr lang="en" sz="2200" dirty="0"/>
              <a:t>Complete the “Crossroads Lyrics” handout comparing Robert Johnson and Cream’s different perspectives using the same lyrics. Annotate using the following guide: </a:t>
            </a:r>
            <a:endParaRPr sz="2200" dirty="0"/>
          </a:p>
          <a:p>
            <a:pPr lvl="1">
              <a:spcBef>
                <a:spcPts val="520"/>
              </a:spcBef>
              <a:buClr>
                <a:schemeClr val="accent1"/>
              </a:buClr>
              <a:buSzPct val="100000"/>
              <a:buFont typeface="Wingdings" panose="05000000000000000000" pitchFamily="2" charset="2"/>
              <a:buChar char="§"/>
            </a:pPr>
            <a:r>
              <a:rPr lang="en" sz="1600" dirty="0"/>
              <a:t>Circle - Differences </a:t>
            </a:r>
            <a:endParaRPr sz="1600" dirty="0"/>
          </a:p>
          <a:p>
            <a:pPr marL="901700" lvl="1" indent="-342900">
              <a:spcBef>
                <a:spcPts val="0"/>
              </a:spcBef>
              <a:buClr>
                <a:schemeClr val="accent1"/>
              </a:buClr>
              <a:buSzPct val="100000"/>
              <a:buFont typeface="Wingdings" panose="05000000000000000000" pitchFamily="2" charset="2"/>
              <a:buChar char="§"/>
            </a:pPr>
            <a:r>
              <a:rPr lang="en" sz="1600" dirty="0"/>
              <a:t>Underline - Similarities</a:t>
            </a:r>
            <a:endParaRPr sz="1600" dirty="0"/>
          </a:p>
          <a:p>
            <a:pPr marL="901700" lvl="1" indent="-342900">
              <a:spcBef>
                <a:spcPts val="0"/>
              </a:spcBef>
              <a:buClr>
                <a:schemeClr val="accent1"/>
              </a:buClr>
              <a:buSzPct val="100000"/>
              <a:buFont typeface="Wingdings" panose="05000000000000000000" pitchFamily="2" charset="2"/>
              <a:buChar char="§"/>
            </a:pPr>
            <a:r>
              <a:rPr lang="en" sz="1600" dirty="0"/>
              <a:t>Star - Emotions </a:t>
            </a:r>
            <a:endParaRPr sz="1600" dirty="0"/>
          </a:p>
          <a:p>
            <a:pPr marL="342900" lvl="0" indent="-342900" algn="l" rtl="0">
              <a:spcBef>
                <a:spcPts val="520"/>
              </a:spcBef>
              <a:spcAft>
                <a:spcPts val="0"/>
              </a:spcAft>
              <a:buSzPct val="100000"/>
              <a:buFont typeface="Arial" panose="020B0604020202020204" pitchFamily="34" charset="0"/>
              <a:buChar char="•"/>
            </a:pPr>
            <a:r>
              <a:rPr lang="en" sz="2200" dirty="0"/>
              <a:t>Use the middle column labeled “Annotations” to write notes about what you noticed for each. </a:t>
            </a:r>
            <a:endParaRPr sz="2200" dirty="0"/>
          </a:p>
        </p:txBody>
      </p:sp>
      <p:sp>
        <p:nvSpPr>
          <p:cNvPr id="143" name="Google Shape;143;p3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CUS and Discuss</a:t>
            </a:r>
            <a:endParaRPr/>
          </a:p>
        </p:txBody>
      </p:sp>
      <p:pic>
        <p:nvPicPr>
          <p:cNvPr id="144" name="Google Shape;144;p30"/>
          <p:cNvPicPr preferRelativeResize="0"/>
          <p:nvPr/>
        </p:nvPicPr>
        <p:blipFill>
          <a:blip r:embed="rId3">
            <a:alphaModFix/>
          </a:blip>
          <a:stretch>
            <a:fillRect/>
          </a:stretch>
        </p:blipFill>
        <p:spPr>
          <a:xfrm>
            <a:off x="7571700" y="23800"/>
            <a:ext cx="1424275" cy="1424275"/>
          </a:xfrm>
          <a:prstGeom prst="rect">
            <a:avLst/>
          </a:prstGeom>
          <a:noFill/>
          <a:ln>
            <a:noFill/>
          </a:ln>
        </p:spPr>
      </p:pic>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1809</Words>
  <Application>Microsoft Office PowerPoint</Application>
  <PresentationFormat>On-screen Show (16:9)</PresentationFormat>
  <Paragraphs>160</Paragraphs>
  <Slides>22</Slides>
  <Notes>22</Notes>
  <HiddenSlides>3</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Noto Sans Symbols</vt:lpstr>
      <vt:lpstr>Wingdings</vt:lpstr>
      <vt:lpstr>LEARN theme</vt:lpstr>
      <vt:lpstr>PowerPoint Presentation</vt:lpstr>
      <vt:lpstr>Deal with the Devil</vt:lpstr>
      <vt:lpstr>Essential Questions </vt:lpstr>
      <vt:lpstr>Learning Objectives</vt:lpstr>
      <vt:lpstr>Four Corners</vt:lpstr>
      <vt:lpstr>“If I could… never have to do English homework again…”  </vt:lpstr>
      <vt:lpstr>“If I could… be an Influencer and make millions…”  </vt:lpstr>
      <vt:lpstr>“If I could… always have enough money at my favorite store to buy whatever I want…”</vt:lpstr>
      <vt:lpstr>CUS and Discuss</vt:lpstr>
      <vt:lpstr>“Crossroads”- Robert Johnson</vt:lpstr>
      <vt:lpstr>“Crossroads”- Cream </vt:lpstr>
      <vt:lpstr>Snapchat Annotation</vt:lpstr>
      <vt:lpstr>Jigsaw - “Faustian Bargains” &amp; “Robert Johnson” </vt:lpstr>
      <vt:lpstr>Faustian Bargain Defined</vt:lpstr>
      <vt:lpstr>Example: Mean Girls</vt:lpstr>
      <vt:lpstr>“Mean Girls” Character Break Down</vt:lpstr>
      <vt:lpstr>Review</vt:lpstr>
      <vt:lpstr>Elbow Partner Brainstorm</vt:lpstr>
      <vt:lpstr>Examples of Faustian Bargains in Pop Culture</vt:lpstr>
      <vt:lpstr>Persuasion Graphic Organizer</vt:lpstr>
      <vt:lpstr>Persuasion Graphic Organizer </vt:lpstr>
      <vt:lpstr>How am I feeling? / What am I thinking?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profe</dc:creator>
  <cp:lastModifiedBy>McLeod Porter, Delma</cp:lastModifiedBy>
  <cp:revision>5</cp:revision>
  <dcterms:modified xsi:type="dcterms:W3CDTF">2023-09-19T18:49:28Z</dcterms:modified>
</cp:coreProperties>
</file>